
<file path=[Content_Types].xml><?xml version="1.0" encoding="utf-8"?>
<Types xmlns="http://schemas.openxmlformats.org/package/2006/content-types">
  <Default Extension="png" ContentType="image/png"/>
  <Default Extension="emf" ContentType="image/x-emf"/>
  <Default Extension="jpeg" ContentType="image/jpeg"/>
  <Default Extension="wmf" ContentType="image/x-wmf"/>
  <Default Extension="rels" ContentType="application/vnd.openxmlformats-package.relationships+xml"/>
  <Default Extension="xml" ContentType="application/xml"/>
  <Default Extension="vsdx" ContentType="application/vnd.ms-visio.drawing"/>
  <Default Extension="wdp" ContentType="image/vnd.ms-photo"/>
  <Default Extension="vml" ContentType="application/vnd.openxmlformats-officedocument.vmlDrawi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5"/>
    <p:sldMasterId id="2147483777" r:id="rId6"/>
  </p:sldMasterIdLst>
  <p:notesMasterIdLst>
    <p:notesMasterId r:id="rId101"/>
  </p:notesMasterIdLst>
  <p:sldIdLst>
    <p:sldId id="256" r:id="rId7"/>
    <p:sldId id="556" r:id="rId8"/>
    <p:sldId id="677" r:id="rId9"/>
    <p:sldId id="607" r:id="rId10"/>
    <p:sldId id="608" r:id="rId11"/>
    <p:sldId id="609" r:id="rId12"/>
    <p:sldId id="610" r:id="rId13"/>
    <p:sldId id="611" r:id="rId14"/>
    <p:sldId id="612" r:id="rId15"/>
    <p:sldId id="613" r:id="rId16"/>
    <p:sldId id="614" r:id="rId17"/>
    <p:sldId id="615" r:id="rId18"/>
    <p:sldId id="616" r:id="rId19"/>
    <p:sldId id="617" r:id="rId20"/>
    <p:sldId id="688" r:id="rId21"/>
    <p:sldId id="703" r:id="rId22"/>
    <p:sldId id="701" r:id="rId23"/>
    <p:sldId id="705" r:id="rId24"/>
    <p:sldId id="618" r:id="rId25"/>
    <p:sldId id="619" r:id="rId26"/>
    <p:sldId id="620" r:id="rId27"/>
    <p:sldId id="621" r:id="rId28"/>
    <p:sldId id="622" r:id="rId29"/>
    <p:sldId id="623" r:id="rId30"/>
    <p:sldId id="624" r:id="rId31"/>
    <p:sldId id="625" r:id="rId32"/>
    <p:sldId id="626" r:id="rId33"/>
    <p:sldId id="627" r:id="rId34"/>
    <p:sldId id="628" r:id="rId35"/>
    <p:sldId id="702" r:id="rId36"/>
    <p:sldId id="704" r:id="rId37"/>
    <p:sldId id="629" r:id="rId38"/>
    <p:sldId id="630" r:id="rId39"/>
    <p:sldId id="631" r:id="rId40"/>
    <p:sldId id="632" r:id="rId41"/>
    <p:sldId id="633" r:id="rId42"/>
    <p:sldId id="634" r:id="rId43"/>
    <p:sldId id="635" r:id="rId44"/>
    <p:sldId id="636" r:id="rId45"/>
    <p:sldId id="696" r:id="rId46"/>
    <p:sldId id="697" r:id="rId47"/>
    <p:sldId id="698" r:id="rId48"/>
    <p:sldId id="699" r:id="rId49"/>
    <p:sldId id="700" r:id="rId50"/>
    <p:sldId id="637" r:id="rId51"/>
    <p:sldId id="638" r:id="rId52"/>
    <p:sldId id="683" r:id="rId53"/>
    <p:sldId id="640" r:id="rId54"/>
    <p:sldId id="641" r:id="rId55"/>
    <p:sldId id="678" r:id="rId56"/>
    <p:sldId id="643" r:id="rId57"/>
    <p:sldId id="644" r:id="rId58"/>
    <p:sldId id="645" r:id="rId59"/>
    <p:sldId id="646" r:id="rId60"/>
    <p:sldId id="647" r:id="rId61"/>
    <p:sldId id="679" r:id="rId62"/>
    <p:sldId id="649" r:id="rId63"/>
    <p:sldId id="650" r:id="rId64"/>
    <p:sldId id="651" r:id="rId65"/>
    <p:sldId id="652" r:id="rId66"/>
    <p:sldId id="653" r:id="rId67"/>
    <p:sldId id="684" r:id="rId68"/>
    <p:sldId id="685" r:id="rId69"/>
    <p:sldId id="686" r:id="rId70"/>
    <p:sldId id="657" r:id="rId71"/>
    <p:sldId id="658" r:id="rId72"/>
    <p:sldId id="680" r:id="rId73"/>
    <p:sldId id="660" r:id="rId74"/>
    <p:sldId id="661" r:id="rId75"/>
    <p:sldId id="662" r:id="rId76"/>
    <p:sldId id="687" r:id="rId77"/>
    <p:sldId id="664" r:id="rId78"/>
    <p:sldId id="665" r:id="rId79"/>
    <p:sldId id="666" r:id="rId80"/>
    <p:sldId id="667" r:id="rId81"/>
    <p:sldId id="668" r:id="rId82"/>
    <p:sldId id="681" r:id="rId83"/>
    <p:sldId id="670" r:id="rId84"/>
    <p:sldId id="671" r:id="rId85"/>
    <p:sldId id="672" r:id="rId86"/>
    <p:sldId id="673" r:id="rId87"/>
    <p:sldId id="689" r:id="rId88"/>
    <p:sldId id="690" r:id="rId89"/>
    <p:sldId id="691" r:id="rId90"/>
    <p:sldId id="692" r:id="rId91"/>
    <p:sldId id="693" r:id="rId92"/>
    <p:sldId id="694" r:id="rId93"/>
    <p:sldId id="682" r:id="rId94"/>
    <p:sldId id="675" r:id="rId95"/>
    <p:sldId id="676" r:id="rId96"/>
    <p:sldId id="604" r:id="rId97"/>
    <p:sldId id="605" r:id="rId98"/>
    <p:sldId id="495" r:id="rId99"/>
    <p:sldId id="454" r:id="rId100"/>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459D886A-321C-4BF7-A1C3-C9619CA0DC2C}">
          <p14:sldIdLst>
            <p14:sldId id="256"/>
            <p14:sldId id="556"/>
          </p14:sldIdLst>
        </p14:section>
        <p14:section name="Content" id="{31F9149E-C170-4E61-8C32-78FBFFDAEC9C}">
          <p14:sldIdLst>
            <p14:sldId id="677"/>
            <p14:sldId id="607"/>
            <p14:sldId id="608"/>
            <p14:sldId id="609"/>
            <p14:sldId id="610"/>
            <p14:sldId id="611"/>
            <p14:sldId id="612"/>
            <p14:sldId id="613"/>
            <p14:sldId id="614"/>
            <p14:sldId id="615"/>
            <p14:sldId id="616"/>
            <p14:sldId id="617"/>
            <p14:sldId id="688"/>
            <p14:sldId id="703"/>
            <p14:sldId id="701"/>
            <p14:sldId id="705"/>
            <p14:sldId id="618"/>
            <p14:sldId id="619"/>
            <p14:sldId id="620"/>
            <p14:sldId id="621"/>
            <p14:sldId id="622"/>
            <p14:sldId id="623"/>
            <p14:sldId id="624"/>
            <p14:sldId id="625"/>
            <p14:sldId id="626"/>
            <p14:sldId id="627"/>
            <p14:sldId id="628"/>
            <p14:sldId id="702"/>
            <p14:sldId id="704"/>
            <p14:sldId id="629"/>
            <p14:sldId id="630"/>
            <p14:sldId id="631"/>
            <p14:sldId id="632"/>
            <p14:sldId id="633"/>
            <p14:sldId id="634"/>
            <p14:sldId id="635"/>
            <p14:sldId id="636"/>
            <p14:sldId id="696"/>
            <p14:sldId id="697"/>
            <p14:sldId id="698"/>
            <p14:sldId id="699"/>
            <p14:sldId id="700"/>
            <p14:sldId id="637"/>
            <p14:sldId id="638"/>
            <p14:sldId id="683"/>
            <p14:sldId id="640"/>
            <p14:sldId id="641"/>
            <p14:sldId id="678"/>
            <p14:sldId id="643"/>
            <p14:sldId id="644"/>
            <p14:sldId id="645"/>
            <p14:sldId id="646"/>
            <p14:sldId id="647"/>
            <p14:sldId id="679"/>
            <p14:sldId id="649"/>
            <p14:sldId id="650"/>
            <p14:sldId id="651"/>
            <p14:sldId id="652"/>
            <p14:sldId id="653"/>
            <p14:sldId id="684"/>
            <p14:sldId id="685"/>
            <p14:sldId id="686"/>
            <p14:sldId id="657"/>
            <p14:sldId id="658"/>
            <p14:sldId id="680"/>
            <p14:sldId id="660"/>
            <p14:sldId id="661"/>
            <p14:sldId id="662"/>
            <p14:sldId id="687"/>
            <p14:sldId id="664"/>
            <p14:sldId id="665"/>
            <p14:sldId id="666"/>
            <p14:sldId id="667"/>
            <p14:sldId id="668"/>
            <p14:sldId id="681"/>
            <p14:sldId id="670"/>
            <p14:sldId id="671"/>
            <p14:sldId id="672"/>
            <p14:sldId id="673"/>
            <p14:sldId id="689"/>
            <p14:sldId id="690"/>
            <p14:sldId id="691"/>
            <p14:sldId id="692"/>
            <p14:sldId id="693"/>
            <p14:sldId id="694"/>
            <p14:sldId id="682"/>
            <p14:sldId id="675"/>
            <p14:sldId id="676"/>
          </p14:sldIdLst>
        </p14:section>
        <p14:section name="Exit" id="{26D33BE0-B19C-465D-8801-1598009CC099}">
          <p14:sldIdLst>
            <p14:sldId id="604"/>
            <p14:sldId id="605"/>
            <p14:sldId id="495"/>
            <p14:sldId id="454"/>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onah Sterling" initials="JS" lastIdx="1" clrIdx="0">
    <p:extLst>
      <p:ext uri="{19B8F6BF-5375-455C-9EA6-DF929625EA0E}">
        <p15:presenceInfo xmlns:p15="http://schemas.microsoft.com/office/powerpoint/2012/main" userId="S-1-5-21-2127521184-1604012920-1887927527-743303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DEAFF"/>
    <a:srgbClr val="0088EE"/>
    <a:srgbClr val="0072C6"/>
    <a:srgbClr val="003630"/>
    <a:srgbClr val="D08FE1"/>
    <a:srgbClr val="008272"/>
    <a:srgbClr val="0F4329"/>
    <a:srgbClr val="658E00"/>
    <a:srgbClr val="004086"/>
    <a:srgbClr val="00BC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034" autoAdjust="0"/>
    <p:restoredTop sz="73295" autoAdjust="0"/>
  </p:normalViewPr>
  <p:slideViewPr>
    <p:cSldViewPr snapToGrid="0">
      <p:cViewPr varScale="1">
        <p:scale>
          <a:sx n="66" d="100"/>
          <a:sy n="66" d="100"/>
        </p:scale>
        <p:origin x="832" y="52"/>
      </p:cViewPr>
      <p:guideLst/>
    </p:cSldViewPr>
  </p:slideViewPr>
  <p:outlineViewPr>
    <p:cViewPr>
      <p:scale>
        <a:sx n="33" d="100"/>
        <a:sy n="33" d="100"/>
      </p:scale>
      <p:origin x="0" y="-4948"/>
    </p:cViewPr>
  </p:outlineViewPr>
  <p:notesTextViewPr>
    <p:cViewPr>
      <p:scale>
        <a:sx n="3" d="2"/>
        <a:sy n="3" d="2"/>
      </p:scale>
      <p:origin x="0" y="0"/>
    </p:cViewPr>
  </p:notesTextViewPr>
  <p:sorterViewPr>
    <p:cViewPr>
      <p:scale>
        <a:sx n="61" d="100"/>
        <a:sy n="61"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slide" Target="slides/slide57.xml"/><Relationship Id="rId68" Type="http://schemas.openxmlformats.org/officeDocument/2006/relationships/slide" Target="slides/slide62.xml"/><Relationship Id="rId84" Type="http://schemas.openxmlformats.org/officeDocument/2006/relationships/slide" Target="slides/slide78.xml"/><Relationship Id="rId89" Type="http://schemas.openxmlformats.org/officeDocument/2006/relationships/slide" Target="slides/slide83.xml"/><Relationship Id="rId7" Type="http://schemas.openxmlformats.org/officeDocument/2006/relationships/slide" Target="slides/slide1.xml"/><Relationship Id="rId71" Type="http://schemas.openxmlformats.org/officeDocument/2006/relationships/slide" Target="slides/slide65.xml"/><Relationship Id="rId92" Type="http://schemas.openxmlformats.org/officeDocument/2006/relationships/slide" Target="slides/slide86.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66" Type="http://schemas.openxmlformats.org/officeDocument/2006/relationships/slide" Target="slides/slide60.xml"/><Relationship Id="rId74" Type="http://schemas.openxmlformats.org/officeDocument/2006/relationships/slide" Target="slides/slide68.xml"/><Relationship Id="rId79" Type="http://schemas.openxmlformats.org/officeDocument/2006/relationships/slide" Target="slides/slide73.xml"/><Relationship Id="rId87" Type="http://schemas.openxmlformats.org/officeDocument/2006/relationships/slide" Target="slides/slide81.xml"/><Relationship Id="rId102" Type="http://schemas.openxmlformats.org/officeDocument/2006/relationships/commentAuthors" Target="commentAuthors.xml"/><Relationship Id="rId5" Type="http://schemas.openxmlformats.org/officeDocument/2006/relationships/slideMaster" Target="slideMasters/slideMaster1.xml"/><Relationship Id="rId61" Type="http://schemas.openxmlformats.org/officeDocument/2006/relationships/slide" Target="slides/slide55.xml"/><Relationship Id="rId82" Type="http://schemas.openxmlformats.org/officeDocument/2006/relationships/slide" Target="slides/slide76.xml"/><Relationship Id="rId90" Type="http://schemas.openxmlformats.org/officeDocument/2006/relationships/slide" Target="slides/slide84.xml"/><Relationship Id="rId95" Type="http://schemas.openxmlformats.org/officeDocument/2006/relationships/slide" Target="slides/slide89.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slide" Target="slides/slide58.xml"/><Relationship Id="rId69" Type="http://schemas.openxmlformats.org/officeDocument/2006/relationships/slide" Target="slides/slide63.xml"/><Relationship Id="rId77" Type="http://schemas.openxmlformats.org/officeDocument/2006/relationships/slide" Target="slides/slide71.xml"/><Relationship Id="rId100" Type="http://schemas.openxmlformats.org/officeDocument/2006/relationships/slide" Target="slides/slide94.xml"/><Relationship Id="rId105" Type="http://schemas.openxmlformats.org/officeDocument/2006/relationships/theme" Target="theme/theme1.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80" Type="http://schemas.openxmlformats.org/officeDocument/2006/relationships/slide" Target="slides/slide74.xml"/><Relationship Id="rId85" Type="http://schemas.openxmlformats.org/officeDocument/2006/relationships/slide" Target="slides/slide79.xml"/><Relationship Id="rId93" Type="http://schemas.openxmlformats.org/officeDocument/2006/relationships/slide" Target="slides/slide87.xml"/><Relationship Id="rId98" Type="http://schemas.openxmlformats.org/officeDocument/2006/relationships/slide" Target="slides/slide92.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slide" Target="slides/slide61.xml"/><Relationship Id="rId103" Type="http://schemas.openxmlformats.org/officeDocument/2006/relationships/presProps" Target="presProps.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slide" Target="slides/slide64.xml"/><Relationship Id="rId75" Type="http://schemas.openxmlformats.org/officeDocument/2006/relationships/slide" Target="slides/slide69.xml"/><Relationship Id="rId83" Type="http://schemas.openxmlformats.org/officeDocument/2006/relationships/slide" Target="slides/slide77.xml"/><Relationship Id="rId88" Type="http://schemas.openxmlformats.org/officeDocument/2006/relationships/slide" Target="slides/slide82.xml"/><Relationship Id="rId91" Type="http://schemas.openxmlformats.org/officeDocument/2006/relationships/slide" Target="slides/slide85.xml"/><Relationship Id="rId96" Type="http://schemas.openxmlformats.org/officeDocument/2006/relationships/slide" Target="slides/slide90.xml"/><Relationship Id="rId1" Type="http://schemas.openxmlformats.org/officeDocument/2006/relationships/customXml" Target="../customXml/item1.xml"/><Relationship Id="rId6"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6" Type="http://schemas.openxmlformats.org/officeDocument/2006/relationships/tableStyles" Target="tableStyles.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slide" Target="slides/slide67.xml"/><Relationship Id="rId78" Type="http://schemas.openxmlformats.org/officeDocument/2006/relationships/slide" Target="slides/slide72.xml"/><Relationship Id="rId81" Type="http://schemas.openxmlformats.org/officeDocument/2006/relationships/slide" Target="slides/slide75.xml"/><Relationship Id="rId86" Type="http://schemas.openxmlformats.org/officeDocument/2006/relationships/slide" Target="slides/slide80.xml"/><Relationship Id="rId94" Type="http://schemas.openxmlformats.org/officeDocument/2006/relationships/slide" Target="slides/slide88.xml"/><Relationship Id="rId99" Type="http://schemas.openxmlformats.org/officeDocument/2006/relationships/slide" Target="slides/slide93.xml"/><Relationship Id="rId101" Type="http://schemas.openxmlformats.org/officeDocument/2006/relationships/notesMaster" Target="notesMasters/notesMaster1.xml"/><Relationship Id="rId4" Type="http://schemas.openxmlformats.org/officeDocument/2006/relationships/customXml" Target="../customXml/item4.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slide" Target="slides/slide70.xml"/><Relationship Id="rId97" Type="http://schemas.openxmlformats.org/officeDocument/2006/relationships/slide" Target="slides/slide91.xml"/><Relationship Id="rId104"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AB1662F-7421-4F7B-A5C0-57390BFE5777}" type="doc">
      <dgm:prSet loTypeId="urn:microsoft.com/office/officeart/2005/8/layout/default" loCatId="list" qsTypeId="urn:microsoft.com/office/officeart/2005/8/quickstyle/simple1" qsCatId="simple" csTypeId="urn:microsoft.com/office/officeart/2005/8/colors/colorful1" csCatId="colorful" phldr="1"/>
      <dgm:spPr/>
      <dgm:t>
        <a:bodyPr/>
        <a:lstStyle/>
        <a:p>
          <a:endParaRPr lang="en-US"/>
        </a:p>
      </dgm:t>
    </dgm:pt>
    <dgm:pt modelId="{74B70E5F-85FA-42B8-A7FE-FD42B697C579}">
      <dgm:prSet/>
      <dgm:spPr>
        <a:solidFill>
          <a:schemeClr val="accent2">
            <a:lumMod val="50000"/>
          </a:schemeClr>
        </a:solidFill>
      </dgm:spPr>
      <dgm:t>
        <a:bodyPr/>
        <a:lstStyle/>
        <a:p>
          <a:pPr rtl="0"/>
          <a:r>
            <a:rPr lang="en-US" b="0" dirty="0" smtClean="0">
              <a:latin typeface="+mj-lt"/>
            </a:rPr>
            <a:t>SQL Database</a:t>
          </a:r>
          <a:endParaRPr lang="en-US" b="0" dirty="0">
            <a:latin typeface="+mj-lt"/>
          </a:endParaRPr>
        </a:p>
      </dgm:t>
    </dgm:pt>
    <dgm:pt modelId="{606FCD52-B795-4D11-9A2E-065852207DB8}" type="parTrans" cxnId="{F059DFAD-3473-4686-92B5-8534745B486F}">
      <dgm:prSet/>
      <dgm:spPr/>
      <dgm:t>
        <a:bodyPr/>
        <a:lstStyle/>
        <a:p>
          <a:endParaRPr lang="en-US"/>
        </a:p>
      </dgm:t>
    </dgm:pt>
    <dgm:pt modelId="{799BB488-3E9F-4420-817A-B2F52C536B57}" type="sibTrans" cxnId="{F059DFAD-3473-4686-92B5-8534745B486F}">
      <dgm:prSet/>
      <dgm:spPr/>
      <dgm:t>
        <a:bodyPr/>
        <a:lstStyle/>
        <a:p>
          <a:endParaRPr lang="en-US"/>
        </a:p>
      </dgm:t>
    </dgm:pt>
    <dgm:pt modelId="{F5192B22-188D-4905-865D-FB0F06FA51E5}">
      <dgm:prSet/>
      <dgm:spPr>
        <a:solidFill>
          <a:schemeClr val="accent3">
            <a:lumMod val="50000"/>
          </a:schemeClr>
        </a:solidFill>
      </dgm:spPr>
      <dgm:t>
        <a:bodyPr/>
        <a:lstStyle/>
        <a:p>
          <a:pPr rtl="0"/>
          <a:r>
            <a:rPr lang="en-US" b="0" dirty="0" smtClean="0">
              <a:latin typeface="+mj-lt"/>
            </a:rPr>
            <a:t>SQL on IaaS</a:t>
          </a:r>
          <a:endParaRPr lang="en-US" b="0" dirty="0">
            <a:latin typeface="+mj-lt"/>
          </a:endParaRPr>
        </a:p>
      </dgm:t>
    </dgm:pt>
    <dgm:pt modelId="{F3897636-FAF3-4731-A778-8862D438D943}" type="parTrans" cxnId="{BF56899C-E163-4BDC-B41F-D3BEBE6D497E}">
      <dgm:prSet/>
      <dgm:spPr/>
      <dgm:t>
        <a:bodyPr/>
        <a:lstStyle/>
        <a:p>
          <a:endParaRPr lang="en-US"/>
        </a:p>
      </dgm:t>
    </dgm:pt>
    <dgm:pt modelId="{099547DA-0E7A-45EB-BC6D-7C666533B622}" type="sibTrans" cxnId="{BF56899C-E163-4BDC-B41F-D3BEBE6D497E}">
      <dgm:prSet/>
      <dgm:spPr/>
      <dgm:t>
        <a:bodyPr/>
        <a:lstStyle/>
        <a:p>
          <a:endParaRPr lang="en-US"/>
        </a:p>
      </dgm:t>
    </dgm:pt>
    <dgm:pt modelId="{B305BEE9-96E7-4D38-B9B2-E40B0F514BFD}">
      <dgm:prSet/>
      <dgm:spPr>
        <a:solidFill>
          <a:schemeClr val="accent6">
            <a:lumMod val="50000"/>
          </a:schemeClr>
        </a:solidFill>
      </dgm:spPr>
      <dgm:t>
        <a:bodyPr/>
        <a:lstStyle/>
        <a:p>
          <a:pPr rtl="0"/>
          <a:r>
            <a:rPr lang="en-US" b="0" noProof="0" dirty="0" smtClean="0">
              <a:latin typeface="+mj-lt"/>
            </a:rPr>
            <a:t>DocumentDB</a:t>
          </a:r>
          <a:endParaRPr lang="en-US" b="0" noProof="0" dirty="0">
            <a:latin typeface="+mj-lt"/>
          </a:endParaRPr>
        </a:p>
      </dgm:t>
    </dgm:pt>
    <dgm:pt modelId="{F20EB76F-D5B3-421C-BA9D-2033FC3056A5}" type="parTrans" cxnId="{3F2775AD-E5B5-4B3B-9AB5-06151CEE193B}">
      <dgm:prSet/>
      <dgm:spPr/>
      <dgm:t>
        <a:bodyPr/>
        <a:lstStyle/>
        <a:p>
          <a:endParaRPr lang="sv-SE"/>
        </a:p>
      </dgm:t>
    </dgm:pt>
    <dgm:pt modelId="{41BBECFD-9737-4437-B95D-59D5F11DCB2A}" type="sibTrans" cxnId="{3F2775AD-E5B5-4B3B-9AB5-06151CEE193B}">
      <dgm:prSet/>
      <dgm:spPr/>
      <dgm:t>
        <a:bodyPr/>
        <a:lstStyle/>
        <a:p>
          <a:endParaRPr lang="sv-SE"/>
        </a:p>
      </dgm:t>
    </dgm:pt>
    <dgm:pt modelId="{749654BA-097A-4093-B81D-F0D7C8F45CDF}">
      <dgm:prSet/>
      <dgm:spPr>
        <a:solidFill>
          <a:schemeClr val="accent5">
            <a:lumMod val="75000"/>
          </a:schemeClr>
        </a:solidFill>
      </dgm:spPr>
      <dgm:t>
        <a:bodyPr/>
        <a:lstStyle/>
        <a:p>
          <a:pPr rtl="0"/>
          <a:r>
            <a:rPr lang="en-US" b="0" noProof="0" dirty="0" smtClean="0">
              <a:latin typeface="+mj-lt"/>
            </a:rPr>
            <a:t>Search</a:t>
          </a:r>
          <a:endParaRPr lang="en-US" b="0" noProof="0" dirty="0">
            <a:latin typeface="+mj-lt"/>
          </a:endParaRPr>
        </a:p>
      </dgm:t>
    </dgm:pt>
    <dgm:pt modelId="{FBC5526E-515F-465A-B09F-D368676C299F}" type="parTrans" cxnId="{B6515346-3E2E-4B57-9CD9-3B43BF3A1292}">
      <dgm:prSet/>
      <dgm:spPr/>
      <dgm:t>
        <a:bodyPr/>
        <a:lstStyle/>
        <a:p>
          <a:endParaRPr lang="en-US"/>
        </a:p>
      </dgm:t>
    </dgm:pt>
    <dgm:pt modelId="{8E41D4D4-B4D6-43A5-9DE3-E8BF30778C89}" type="sibTrans" cxnId="{B6515346-3E2E-4B57-9CD9-3B43BF3A1292}">
      <dgm:prSet/>
      <dgm:spPr/>
      <dgm:t>
        <a:bodyPr/>
        <a:lstStyle/>
        <a:p>
          <a:endParaRPr lang="en-US"/>
        </a:p>
      </dgm:t>
    </dgm:pt>
    <dgm:pt modelId="{AF416352-CE85-458F-A403-D1461F23E8F6}">
      <dgm:prSet/>
      <dgm:spPr>
        <a:solidFill>
          <a:schemeClr val="accent1">
            <a:lumMod val="50000"/>
          </a:schemeClr>
        </a:solidFill>
      </dgm:spPr>
      <dgm:t>
        <a:bodyPr/>
        <a:lstStyle/>
        <a:p>
          <a:pPr rtl="0"/>
          <a:r>
            <a:rPr lang="en-US" b="0" noProof="0" dirty="0" err="1" smtClean="0">
              <a:latin typeface="+mj-lt"/>
            </a:rPr>
            <a:t>HDInsight</a:t>
          </a:r>
          <a:endParaRPr lang="en-US" b="0" noProof="0" dirty="0">
            <a:latin typeface="+mj-lt"/>
          </a:endParaRPr>
        </a:p>
      </dgm:t>
    </dgm:pt>
    <dgm:pt modelId="{2956A71B-79C5-4E89-AF0B-D71DAFF63D71}" type="parTrans" cxnId="{92266FF3-EC62-4B63-A159-3F8F6C239F54}">
      <dgm:prSet/>
      <dgm:spPr/>
      <dgm:t>
        <a:bodyPr/>
        <a:lstStyle/>
        <a:p>
          <a:endParaRPr lang="en-US"/>
        </a:p>
      </dgm:t>
    </dgm:pt>
    <dgm:pt modelId="{B442AAC0-2D14-4316-AFDF-E884AE063201}" type="sibTrans" cxnId="{92266FF3-EC62-4B63-A159-3F8F6C239F54}">
      <dgm:prSet/>
      <dgm:spPr/>
      <dgm:t>
        <a:bodyPr/>
        <a:lstStyle/>
        <a:p>
          <a:endParaRPr lang="en-US"/>
        </a:p>
      </dgm:t>
    </dgm:pt>
    <dgm:pt modelId="{F2103179-96ED-4A7F-B05C-6921D6031C09}">
      <dgm:prSet/>
      <dgm:spPr>
        <a:solidFill>
          <a:schemeClr val="tx1">
            <a:lumMod val="60000"/>
            <a:lumOff val="40000"/>
          </a:schemeClr>
        </a:solidFill>
      </dgm:spPr>
      <dgm:t>
        <a:bodyPr/>
        <a:lstStyle/>
        <a:p>
          <a:pPr rtl="0"/>
          <a:r>
            <a:rPr lang="sv-SE" b="0" noProof="0" dirty="0" err="1" smtClean="0">
              <a:latin typeface="+mj-lt"/>
            </a:rPr>
            <a:t>MongoDB</a:t>
          </a:r>
          <a:r>
            <a:rPr lang="sv-SE" b="0" noProof="0" dirty="0" smtClean="0">
              <a:latin typeface="+mj-lt"/>
            </a:rPr>
            <a:t>, </a:t>
          </a:r>
          <a:r>
            <a:rPr lang="sv-SE" b="0" noProof="0" dirty="0" err="1" smtClean="0">
              <a:latin typeface="+mj-lt"/>
            </a:rPr>
            <a:t>MySQL</a:t>
          </a:r>
          <a:r>
            <a:rPr lang="sv-SE" b="0" noProof="0" dirty="0" smtClean="0">
              <a:latin typeface="+mj-lt"/>
            </a:rPr>
            <a:t>, Oracle, </a:t>
          </a:r>
          <a:r>
            <a:rPr lang="en-US" b="0" dirty="0" smtClean="0">
              <a:latin typeface="+mj-lt"/>
            </a:rPr>
            <a:t>Cassandra</a:t>
          </a:r>
          <a:r>
            <a:rPr lang="sv-SE" b="0" noProof="0" dirty="0" smtClean="0">
              <a:latin typeface="+mj-lt"/>
            </a:rPr>
            <a:t>, Neo4j and </a:t>
          </a:r>
          <a:r>
            <a:rPr lang="sv-SE" b="0" noProof="0" dirty="0" err="1" smtClean="0">
              <a:latin typeface="+mj-lt"/>
            </a:rPr>
            <a:t>more</a:t>
          </a:r>
          <a:endParaRPr lang="en-US" b="0" noProof="0" dirty="0">
            <a:latin typeface="+mj-lt"/>
          </a:endParaRPr>
        </a:p>
      </dgm:t>
    </dgm:pt>
    <dgm:pt modelId="{D726399D-7DEF-4A4F-AECF-FE9185712AF5}" type="parTrans" cxnId="{B11EDC9E-ED7D-45E5-A645-514143F77CE3}">
      <dgm:prSet/>
      <dgm:spPr/>
      <dgm:t>
        <a:bodyPr/>
        <a:lstStyle/>
        <a:p>
          <a:endParaRPr lang="en-US"/>
        </a:p>
      </dgm:t>
    </dgm:pt>
    <dgm:pt modelId="{FC98FD10-DD36-4643-AE8F-0672ED022215}" type="sibTrans" cxnId="{B11EDC9E-ED7D-45E5-A645-514143F77CE3}">
      <dgm:prSet/>
      <dgm:spPr/>
      <dgm:t>
        <a:bodyPr/>
        <a:lstStyle/>
        <a:p>
          <a:endParaRPr lang="en-US"/>
        </a:p>
      </dgm:t>
    </dgm:pt>
    <dgm:pt modelId="{2AFE754E-A9BE-43F0-99CC-FD0E25860E09}" type="pres">
      <dgm:prSet presAssocID="{FAB1662F-7421-4F7B-A5C0-57390BFE5777}" presName="diagram" presStyleCnt="0">
        <dgm:presLayoutVars>
          <dgm:dir/>
          <dgm:resizeHandles val="exact"/>
        </dgm:presLayoutVars>
      </dgm:prSet>
      <dgm:spPr/>
      <dgm:t>
        <a:bodyPr/>
        <a:lstStyle/>
        <a:p>
          <a:endParaRPr lang="en-US"/>
        </a:p>
      </dgm:t>
    </dgm:pt>
    <dgm:pt modelId="{AD9EF522-A474-43A3-8895-E1B5C946DABC}" type="pres">
      <dgm:prSet presAssocID="{74B70E5F-85FA-42B8-A7FE-FD42B697C579}" presName="node" presStyleLbl="node1" presStyleIdx="0" presStyleCnt="6">
        <dgm:presLayoutVars>
          <dgm:bulletEnabled val="1"/>
        </dgm:presLayoutVars>
      </dgm:prSet>
      <dgm:spPr/>
      <dgm:t>
        <a:bodyPr/>
        <a:lstStyle/>
        <a:p>
          <a:endParaRPr lang="en-US"/>
        </a:p>
      </dgm:t>
    </dgm:pt>
    <dgm:pt modelId="{0337DDA8-12A4-4D35-A6BA-A52F916C71F9}" type="pres">
      <dgm:prSet presAssocID="{799BB488-3E9F-4420-817A-B2F52C536B57}" presName="sibTrans" presStyleCnt="0"/>
      <dgm:spPr/>
    </dgm:pt>
    <dgm:pt modelId="{F626D2C1-E362-4EE4-A84D-3ECF9A9E587C}" type="pres">
      <dgm:prSet presAssocID="{F5192B22-188D-4905-865D-FB0F06FA51E5}" presName="node" presStyleLbl="node1" presStyleIdx="1" presStyleCnt="6">
        <dgm:presLayoutVars>
          <dgm:bulletEnabled val="1"/>
        </dgm:presLayoutVars>
      </dgm:prSet>
      <dgm:spPr/>
      <dgm:t>
        <a:bodyPr/>
        <a:lstStyle/>
        <a:p>
          <a:endParaRPr lang="en-US"/>
        </a:p>
      </dgm:t>
    </dgm:pt>
    <dgm:pt modelId="{B0E36A32-ED2F-4B07-A82C-07B5A09FFFAF}" type="pres">
      <dgm:prSet presAssocID="{099547DA-0E7A-45EB-BC6D-7C666533B622}" presName="sibTrans" presStyleCnt="0"/>
      <dgm:spPr/>
    </dgm:pt>
    <dgm:pt modelId="{D103E3C0-707E-4981-B759-BBF58D011072}" type="pres">
      <dgm:prSet presAssocID="{B305BEE9-96E7-4D38-B9B2-E40B0F514BFD}" presName="node" presStyleLbl="node1" presStyleIdx="2" presStyleCnt="6">
        <dgm:presLayoutVars>
          <dgm:bulletEnabled val="1"/>
        </dgm:presLayoutVars>
      </dgm:prSet>
      <dgm:spPr/>
      <dgm:t>
        <a:bodyPr/>
        <a:lstStyle/>
        <a:p>
          <a:endParaRPr lang="sv-SE"/>
        </a:p>
      </dgm:t>
    </dgm:pt>
    <dgm:pt modelId="{E5900466-67F8-46B4-B51F-DC4C80A488EE}" type="pres">
      <dgm:prSet presAssocID="{41BBECFD-9737-4437-B95D-59D5F11DCB2A}" presName="sibTrans" presStyleCnt="0"/>
      <dgm:spPr/>
    </dgm:pt>
    <dgm:pt modelId="{D38C2A64-A10E-4419-8CC2-7C9DBC741F60}" type="pres">
      <dgm:prSet presAssocID="{749654BA-097A-4093-B81D-F0D7C8F45CDF}" presName="node" presStyleLbl="node1" presStyleIdx="3" presStyleCnt="6">
        <dgm:presLayoutVars>
          <dgm:bulletEnabled val="1"/>
        </dgm:presLayoutVars>
      </dgm:prSet>
      <dgm:spPr/>
      <dgm:t>
        <a:bodyPr/>
        <a:lstStyle/>
        <a:p>
          <a:endParaRPr lang="en-US"/>
        </a:p>
      </dgm:t>
    </dgm:pt>
    <dgm:pt modelId="{27184C94-8BBD-4279-BF24-E340D2BB3CF4}" type="pres">
      <dgm:prSet presAssocID="{8E41D4D4-B4D6-43A5-9DE3-E8BF30778C89}" presName="sibTrans" presStyleCnt="0"/>
      <dgm:spPr/>
    </dgm:pt>
    <dgm:pt modelId="{B3D60F83-A71F-4664-B2E0-FDAF1E1F667A}" type="pres">
      <dgm:prSet presAssocID="{AF416352-CE85-458F-A403-D1461F23E8F6}" presName="node" presStyleLbl="node1" presStyleIdx="4" presStyleCnt="6">
        <dgm:presLayoutVars>
          <dgm:bulletEnabled val="1"/>
        </dgm:presLayoutVars>
      </dgm:prSet>
      <dgm:spPr/>
      <dgm:t>
        <a:bodyPr/>
        <a:lstStyle/>
        <a:p>
          <a:endParaRPr lang="en-US"/>
        </a:p>
      </dgm:t>
    </dgm:pt>
    <dgm:pt modelId="{7494D5FB-4DF4-427E-A02C-DF883CFADE6A}" type="pres">
      <dgm:prSet presAssocID="{B442AAC0-2D14-4316-AFDF-E884AE063201}" presName="sibTrans" presStyleCnt="0"/>
      <dgm:spPr/>
    </dgm:pt>
    <dgm:pt modelId="{B2BFB56C-67A7-452B-802F-5F7E827C13F9}" type="pres">
      <dgm:prSet presAssocID="{F2103179-96ED-4A7F-B05C-6921D6031C09}" presName="node" presStyleLbl="node1" presStyleIdx="5" presStyleCnt="6">
        <dgm:presLayoutVars>
          <dgm:bulletEnabled val="1"/>
        </dgm:presLayoutVars>
      </dgm:prSet>
      <dgm:spPr/>
      <dgm:t>
        <a:bodyPr/>
        <a:lstStyle/>
        <a:p>
          <a:endParaRPr lang="en-US"/>
        </a:p>
      </dgm:t>
    </dgm:pt>
  </dgm:ptLst>
  <dgm:cxnLst>
    <dgm:cxn modelId="{CB08470E-F1D7-4FB8-BEDE-99462C68FA57}" type="presOf" srcId="{749654BA-097A-4093-B81D-F0D7C8F45CDF}" destId="{D38C2A64-A10E-4419-8CC2-7C9DBC741F60}" srcOrd="0" destOrd="0" presId="urn:microsoft.com/office/officeart/2005/8/layout/default"/>
    <dgm:cxn modelId="{3227E91A-A5E5-4657-895F-423B13C5B440}" type="presOf" srcId="{F5192B22-188D-4905-865D-FB0F06FA51E5}" destId="{F626D2C1-E362-4EE4-A84D-3ECF9A9E587C}" srcOrd="0" destOrd="0" presId="urn:microsoft.com/office/officeart/2005/8/layout/default"/>
    <dgm:cxn modelId="{F059DFAD-3473-4686-92B5-8534745B486F}" srcId="{FAB1662F-7421-4F7B-A5C0-57390BFE5777}" destId="{74B70E5F-85FA-42B8-A7FE-FD42B697C579}" srcOrd="0" destOrd="0" parTransId="{606FCD52-B795-4D11-9A2E-065852207DB8}" sibTransId="{799BB488-3E9F-4420-817A-B2F52C536B57}"/>
    <dgm:cxn modelId="{B11EDC9E-ED7D-45E5-A645-514143F77CE3}" srcId="{FAB1662F-7421-4F7B-A5C0-57390BFE5777}" destId="{F2103179-96ED-4A7F-B05C-6921D6031C09}" srcOrd="5" destOrd="0" parTransId="{D726399D-7DEF-4A4F-AECF-FE9185712AF5}" sibTransId="{FC98FD10-DD36-4643-AE8F-0672ED022215}"/>
    <dgm:cxn modelId="{B6515346-3E2E-4B57-9CD9-3B43BF3A1292}" srcId="{FAB1662F-7421-4F7B-A5C0-57390BFE5777}" destId="{749654BA-097A-4093-B81D-F0D7C8F45CDF}" srcOrd="3" destOrd="0" parTransId="{FBC5526E-515F-465A-B09F-D368676C299F}" sibTransId="{8E41D4D4-B4D6-43A5-9DE3-E8BF30778C89}"/>
    <dgm:cxn modelId="{A190A6CC-6568-4D15-89D4-D077AFDC7B31}" type="presOf" srcId="{74B70E5F-85FA-42B8-A7FE-FD42B697C579}" destId="{AD9EF522-A474-43A3-8895-E1B5C946DABC}" srcOrd="0" destOrd="0" presId="urn:microsoft.com/office/officeart/2005/8/layout/default"/>
    <dgm:cxn modelId="{3F2775AD-E5B5-4B3B-9AB5-06151CEE193B}" srcId="{FAB1662F-7421-4F7B-A5C0-57390BFE5777}" destId="{B305BEE9-96E7-4D38-B9B2-E40B0F514BFD}" srcOrd="2" destOrd="0" parTransId="{F20EB76F-D5B3-421C-BA9D-2033FC3056A5}" sibTransId="{41BBECFD-9737-4437-B95D-59D5F11DCB2A}"/>
    <dgm:cxn modelId="{0F5BBF7B-D022-45B4-B9A9-29DA40C2BF94}" type="presOf" srcId="{AF416352-CE85-458F-A403-D1461F23E8F6}" destId="{B3D60F83-A71F-4664-B2E0-FDAF1E1F667A}" srcOrd="0" destOrd="0" presId="urn:microsoft.com/office/officeart/2005/8/layout/default"/>
    <dgm:cxn modelId="{BF56899C-E163-4BDC-B41F-D3BEBE6D497E}" srcId="{FAB1662F-7421-4F7B-A5C0-57390BFE5777}" destId="{F5192B22-188D-4905-865D-FB0F06FA51E5}" srcOrd="1" destOrd="0" parTransId="{F3897636-FAF3-4731-A778-8862D438D943}" sibTransId="{099547DA-0E7A-45EB-BC6D-7C666533B622}"/>
    <dgm:cxn modelId="{92266FF3-EC62-4B63-A159-3F8F6C239F54}" srcId="{FAB1662F-7421-4F7B-A5C0-57390BFE5777}" destId="{AF416352-CE85-458F-A403-D1461F23E8F6}" srcOrd="4" destOrd="0" parTransId="{2956A71B-79C5-4E89-AF0B-D71DAFF63D71}" sibTransId="{B442AAC0-2D14-4316-AFDF-E884AE063201}"/>
    <dgm:cxn modelId="{F6FCA1CA-1CA1-4CF8-A902-DF5F31A7EEE7}" type="presOf" srcId="{B305BEE9-96E7-4D38-B9B2-E40B0F514BFD}" destId="{D103E3C0-707E-4981-B759-BBF58D011072}" srcOrd="0" destOrd="0" presId="urn:microsoft.com/office/officeart/2005/8/layout/default"/>
    <dgm:cxn modelId="{6DD8B3E9-2AA6-4D69-A2FD-BC1572D8544C}" type="presOf" srcId="{FAB1662F-7421-4F7B-A5C0-57390BFE5777}" destId="{2AFE754E-A9BE-43F0-99CC-FD0E25860E09}" srcOrd="0" destOrd="0" presId="urn:microsoft.com/office/officeart/2005/8/layout/default"/>
    <dgm:cxn modelId="{9B6D8247-B9AE-42DE-B008-31EEFBC30AAD}" type="presOf" srcId="{F2103179-96ED-4A7F-B05C-6921D6031C09}" destId="{B2BFB56C-67A7-452B-802F-5F7E827C13F9}" srcOrd="0" destOrd="0" presId="urn:microsoft.com/office/officeart/2005/8/layout/default"/>
    <dgm:cxn modelId="{81D5AF1F-A23F-4BCA-B102-17D5C10936B6}" type="presParOf" srcId="{2AFE754E-A9BE-43F0-99CC-FD0E25860E09}" destId="{AD9EF522-A474-43A3-8895-E1B5C946DABC}" srcOrd="0" destOrd="0" presId="urn:microsoft.com/office/officeart/2005/8/layout/default"/>
    <dgm:cxn modelId="{AE10BE8E-14CC-42BE-B34B-46CF035B44EE}" type="presParOf" srcId="{2AFE754E-A9BE-43F0-99CC-FD0E25860E09}" destId="{0337DDA8-12A4-4D35-A6BA-A52F916C71F9}" srcOrd="1" destOrd="0" presId="urn:microsoft.com/office/officeart/2005/8/layout/default"/>
    <dgm:cxn modelId="{6CE16E79-4C28-42EB-84D3-102F82342261}" type="presParOf" srcId="{2AFE754E-A9BE-43F0-99CC-FD0E25860E09}" destId="{F626D2C1-E362-4EE4-A84D-3ECF9A9E587C}" srcOrd="2" destOrd="0" presId="urn:microsoft.com/office/officeart/2005/8/layout/default"/>
    <dgm:cxn modelId="{81997446-851B-4F53-B611-CC16D87BCA1D}" type="presParOf" srcId="{2AFE754E-A9BE-43F0-99CC-FD0E25860E09}" destId="{B0E36A32-ED2F-4B07-A82C-07B5A09FFFAF}" srcOrd="3" destOrd="0" presId="urn:microsoft.com/office/officeart/2005/8/layout/default"/>
    <dgm:cxn modelId="{89899F3F-2236-496D-A0B3-85C18DA0BEDE}" type="presParOf" srcId="{2AFE754E-A9BE-43F0-99CC-FD0E25860E09}" destId="{D103E3C0-707E-4981-B759-BBF58D011072}" srcOrd="4" destOrd="0" presId="urn:microsoft.com/office/officeart/2005/8/layout/default"/>
    <dgm:cxn modelId="{12F592C4-DACC-419A-8A24-02FDD8BCA3C4}" type="presParOf" srcId="{2AFE754E-A9BE-43F0-99CC-FD0E25860E09}" destId="{E5900466-67F8-46B4-B51F-DC4C80A488EE}" srcOrd="5" destOrd="0" presId="urn:microsoft.com/office/officeart/2005/8/layout/default"/>
    <dgm:cxn modelId="{4ABF58B5-760F-4371-AA2C-E27246E683B0}" type="presParOf" srcId="{2AFE754E-A9BE-43F0-99CC-FD0E25860E09}" destId="{D38C2A64-A10E-4419-8CC2-7C9DBC741F60}" srcOrd="6" destOrd="0" presId="urn:microsoft.com/office/officeart/2005/8/layout/default"/>
    <dgm:cxn modelId="{53EE1014-CA48-4E6F-993A-4C57BEB57787}" type="presParOf" srcId="{2AFE754E-A9BE-43F0-99CC-FD0E25860E09}" destId="{27184C94-8BBD-4279-BF24-E340D2BB3CF4}" srcOrd="7" destOrd="0" presId="urn:microsoft.com/office/officeart/2005/8/layout/default"/>
    <dgm:cxn modelId="{9DAAC905-E196-4A4E-B05A-9839AAC9A3C7}" type="presParOf" srcId="{2AFE754E-A9BE-43F0-99CC-FD0E25860E09}" destId="{B3D60F83-A71F-4664-B2E0-FDAF1E1F667A}" srcOrd="8" destOrd="0" presId="urn:microsoft.com/office/officeart/2005/8/layout/default"/>
    <dgm:cxn modelId="{F0E0EF27-1B0D-4D40-846D-1077DBC842DB}" type="presParOf" srcId="{2AFE754E-A9BE-43F0-99CC-FD0E25860E09}" destId="{7494D5FB-4DF4-427E-A02C-DF883CFADE6A}" srcOrd="9" destOrd="0" presId="urn:microsoft.com/office/officeart/2005/8/layout/default"/>
    <dgm:cxn modelId="{2A7BF217-D65E-49EB-8A72-3CDD1129896E}" type="presParOf" srcId="{2AFE754E-A9BE-43F0-99CC-FD0E25860E09}" destId="{B2BFB56C-67A7-452B-802F-5F7E827C13F9}" srcOrd="1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37.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8.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9EB326D8-4C38-4835-91AB-B79CDC0B07B3}" type="datetimeFigureOut">
              <a:rPr lang="en-US" smtClean="0"/>
              <a:t>6/22/2015</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2C52CFDC-D2D5-4B9F-BA75-89F771E01AEB}" type="slidenum">
              <a:rPr lang="en-US" smtClean="0"/>
              <a:t>‹#›</a:t>
            </a:fld>
            <a:endParaRPr lang="en-US"/>
          </a:p>
        </p:txBody>
      </p:sp>
    </p:spTree>
    <p:extLst>
      <p:ext uri="{BB962C8B-B14F-4D97-AF65-F5344CB8AC3E}">
        <p14:creationId xmlns:p14="http://schemas.microsoft.com/office/powerpoint/2010/main" val="32821078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a:t>
            </a:fld>
            <a:endParaRPr lang="en-US"/>
          </a:p>
        </p:txBody>
      </p:sp>
    </p:spTree>
    <p:extLst>
      <p:ext uri="{BB962C8B-B14F-4D97-AF65-F5344CB8AC3E}">
        <p14:creationId xmlns:p14="http://schemas.microsoft.com/office/powerpoint/2010/main" val="27729518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Services</a:t>
            </a:r>
            <a:r>
              <a:rPr lang="en-US" dirty="0" smtClean="0"/>
              <a:t> - The services layer functions as a gateway between the client layer and the platform layer, where the data resides. The services layer provides three functions: provisioning, billing and metering, and connection routing. </a:t>
            </a:r>
          </a:p>
          <a:p>
            <a:r>
              <a:rPr lang="en-US" dirty="0" smtClean="0"/>
              <a:t>The services layer provisions the databases that you specify with your Microsoft Azure platform account. The billing and metering aspect of the services layer enables multi-tenant support by providing monitoring and billing for database usage based on individual Microsoft Azure platform accounts. SQL Database is built on a scalable platform involving numerous physical servers; this layer handles all the connections routing between your application and the physical servers where your data resides.</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Tree>
    <p:extLst>
      <p:ext uri="{BB962C8B-B14F-4D97-AF65-F5344CB8AC3E}">
        <p14:creationId xmlns:p14="http://schemas.microsoft.com/office/powerpoint/2010/main" val="12840422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Platform</a:t>
            </a:r>
            <a:r>
              <a:rPr lang="en-US" dirty="0" smtClean="0"/>
              <a:t> - The platform layer includes the physical servers and services that support the services layer. The platform layer consists of many instances of SQL Server, each of which is managed by the SQL Database fabric. </a:t>
            </a:r>
          </a:p>
          <a:p>
            <a:r>
              <a:rPr lang="en-US" dirty="0" smtClean="0"/>
              <a:t>The SQL Database fabric is a distributed computing system composed of tightly integrated networks, servers, and storage. It enables automatic failover, load balancing, and automatic replication between physical servers. </a:t>
            </a:r>
          </a:p>
          <a:p>
            <a:r>
              <a:rPr lang="en-US" dirty="0" smtClean="0"/>
              <a:t>Management services monitor the health of individual servers and enable automated installation of service upgrades and software patches. </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11</a:t>
            </a:fld>
            <a:endParaRPr lang="en-US" dirty="0"/>
          </a:p>
        </p:txBody>
      </p:sp>
    </p:spTree>
    <p:extLst>
      <p:ext uri="{BB962C8B-B14F-4D97-AF65-F5344CB8AC3E}">
        <p14:creationId xmlns:p14="http://schemas.microsoft.com/office/powerpoint/2010/main" val="1634556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Infrastructure</a:t>
            </a:r>
            <a:r>
              <a:rPr lang="en-US" baseline="0" dirty="0" smtClean="0"/>
              <a:t> - </a:t>
            </a:r>
            <a:r>
              <a:rPr lang="en-US" dirty="0" smtClean="0"/>
              <a:t>The infrastructure layer represents the IT administration of the physical hardware and operating systems that support the services layer. </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Tree>
    <p:extLst>
      <p:ext uri="{BB962C8B-B14F-4D97-AF65-F5344CB8AC3E}">
        <p14:creationId xmlns:p14="http://schemas.microsoft.com/office/powerpoint/2010/main" val="22958885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To understand the actual architecture</a:t>
            </a:r>
            <a:r>
              <a:rPr lang="en-US" baseline="0" dirty="0" smtClean="0">
                <a:effectLst/>
                <a:latin typeface="Segoe UI" panose="020B0502040204020203" pitchFamily="34" charset="0"/>
              </a:rPr>
              <a:t> that provides the enterprise-ready SQL Database service.</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rPr>
              <a:t>Developers have spent years working</a:t>
            </a:r>
            <a:r>
              <a:rPr lang="en-US" baseline="0" dirty="0" smtClean="0">
                <a:effectLst/>
              </a:rPr>
              <a:t> with their technology of choice, and Microsoft wanted to ensure that the technologies and tools you use today will continue to work with SQL Database without learning a whole new set of technologies.</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dirty="0" smtClean="0">
                <a:effectLst/>
                <a:latin typeface="Segoe UI" panose="020B0502040204020203" pitchFamily="34" charset="0"/>
              </a:rPr>
              <a:t>Familiar technology</a:t>
            </a:r>
            <a:r>
              <a:rPr lang="en-US" baseline="0" dirty="0" smtClean="0">
                <a:effectLst/>
                <a:latin typeface="Segoe UI" panose="020B0502040204020203" pitchFamily="34" charset="0"/>
              </a:rPr>
              <a:t> and tools</a:t>
            </a:r>
          </a:p>
          <a:p>
            <a:pPr rtl="0"/>
            <a:r>
              <a:rPr lang="en-US" baseline="0" dirty="0" smtClean="0">
                <a:effectLst/>
                <a:latin typeface="Segoe UI" panose="020B0502040204020203" pitchFamily="34" charset="0"/>
              </a:rPr>
              <a:t>Similar architecture as that of on-premises</a:t>
            </a:r>
            <a:endParaRPr lang="en-US" dirty="0" smtClean="0">
              <a:effectLst/>
            </a:endParaRPr>
          </a:p>
          <a:p>
            <a:pPr rtl="0"/>
            <a:r>
              <a:rPr lang="en-US" dirty="0" smtClean="0">
                <a:effectLst/>
                <a:latin typeface="Segoe UI" panose="020B0502040204020203" pitchFamily="34" charset="0"/>
              </a:rPr>
              <a:t>Additional layer providing</a:t>
            </a:r>
            <a:r>
              <a:rPr lang="en-US" baseline="0" dirty="0" smtClean="0">
                <a:effectLst/>
                <a:latin typeface="Segoe UI" panose="020B0502040204020203" pitchFamily="34" charset="0"/>
              </a:rPr>
              <a:t> server and database partitioning, client connection routing, and billing. </a:t>
            </a:r>
          </a:p>
          <a:p>
            <a:pPr rtl="0"/>
            <a:r>
              <a:rPr lang="en-US" baseline="0" dirty="0" smtClean="0">
                <a:effectLst/>
                <a:latin typeface="Segoe UI" panose="020B0502040204020203" pitchFamily="34" charset="0"/>
              </a:rPr>
              <a:t>Same great SQL Server technology on the backend.</a:t>
            </a:r>
          </a:p>
          <a:p>
            <a:pPr rtl="0"/>
            <a:r>
              <a:rPr lang="en-US" baseline="0" dirty="0" smtClean="0">
                <a:effectLst/>
                <a:latin typeface="Segoe UI" panose="020B0502040204020203" pitchFamily="34" charset="0"/>
              </a:rPr>
              <a:t>Additional services (SQL Database Fabric) to ensure SLAs are met and to ensure optimum performance.</a:t>
            </a:r>
            <a:endParaRPr lang="en-US" dirty="0" smtClean="0">
              <a:effectLst/>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Tree>
    <p:extLst>
      <p:ext uri="{BB962C8B-B14F-4D97-AF65-F5344CB8AC3E}">
        <p14:creationId xmlns:p14="http://schemas.microsoft.com/office/powerpoint/2010/main" val="20859978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Show the different methods of provisioning a SQL Database server</a:t>
            </a:r>
            <a:r>
              <a:rPr lang="en-US" baseline="0" dirty="0" smtClean="0">
                <a:effectLst/>
                <a:latin typeface="Segoe UI" panose="020B0502040204020203" pitchFamily="34" charset="0"/>
              </a:rPr>
              <a:t> along with </a:t>
            </a:r>
            <a:r>
              <a:rPr lang="en-US" b="1" baseline="0" dirty="0" smtClean="0">
                <a:effectLst/>
                <a:latin typeface="Segoe UI" panose="020B0502040204020203" pitchFamily="34" charset="0"/>
              </a:rPr>
              <a:t>how easy it is</a:t>
            </a:r>
            <a:r>
              <a:rPr lang="en-US" baseline="0" dirty="0" smtClean="0">
                <a:effectLst/>
                <a:latin typeface="Segoe UI" panose="020B0502040204020203" pitchFamily="34" charset="0"/>
              </a:rPr>
              <a:t>. Plus, help the attendees understand what a SQL Database “server” really is.</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rPr>
              <a:t>Provisioning an on-premises</a:t>
            </a:r>
            <a:r>
              <a:rPr lang="en-US" baseline="0" dirty="0" smtClean="0">
                <a:effectLst/>
              </a:rPr>
              <a:t> SQL Server box can be time consuming, costly, and at times, a challenge. With SQL Database, provisioning a “server” is painless, quick, and provisioned in a matter of seconds. </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dirty="0" smtClean="0">
                <a:effectLst/>
                <a:latin typeface="Segoe UI" panose="020B0502040204020203" pitchFamily="34" charset="0"/>
              </a:rPr>
              <a:t>Provision servers interactively using the Management Portal</a:t>
            </a:r>
            <a:endParaRPr lang="en-US" dirty="0" smtClean="0">
              <a:effectLst/>
            </a:endParaRPr>
          </a:p>
          <a:p>
            <a:pPr rtl="0"/>
            <a:r>
              <a:rPr lang="en-US" dirty="0" smtClean="0">
                <a:effectLst/>
                <a:latin typeface="Segoe UI" panose="020B0502040204020203" pitchFamily="34" charset="0"/>
              </a:rPr>
              <a:t>Automate server provisioning using the Microsoft Azure Management</a:t>
            </a:r>
            <a:r>
              <a:rPr lang="en-US" baseline="0" dirty="0" smtClean="0">
                <a:effectLst/>
                <a:latin typeface="Segoe UI" panose="020B0502040204020203" pitchFamily="34" charset="0"/>
              </a:rPr>
              <a:t> API or PowerShell.</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rtl="0"/>
            <a:r>
              <a:rPr lang="en-US" dirty="0" smtClean="0">
                <a:effectLst/>
                <a:latin typeface="Segoe UI" panose="020B0502040204020203" pitchFamily="34" charset="0"/>
              </a:rPr>
              <a:t>While</a:t>
            </a:r>
            <a:r>
              <a:rPr lang="en-US" baseline="0" dirty="0" smtClean="0">
                <a:effectLst/>
                <a:latin typeface="Segoe UI" panose="020B0502040204020203" pitchFamily="34" charset="0"/>
              </a:rPr>
              <a:t> the “server” is technically a TDS endpoint, much of the SQL Server process is similar. Administration login credentials are still needed for security, and more importantly defining service access is essential, and required, for maintaining the integrity of your server through firewall rules.</a:t>
            </a:r>
            <a:endParaRPr lang="en-US" dirty="0" smtClean="0">
              <a:effectLst/>
            </a:endParaRP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Tree>
    <p:extLst>
      <p:ext uri="{BB962C8B-B14F-4D97-AF65-F5344CB8AC3E}">
        <p14:creationId xmlns:p14="http://schemas.microsoft.com/office/powerpoint/2010/main" val="6985155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effectLst/>
                <a:latin typeface="Segoe UI" panose="020B0502040204020203" pitchFamily="34" charset="0"/>
              </a:rPr>
              <a:t>Slide Objectives:</a:t>
            </a:r>
            <a:endParaRPr lang="en-US" dirty="0" smtClean="0">
              <a:effectLst/>
            </a:endParaRPr>
          </a:p>
          <a:p>
            <a:r>
              <a:rPr lang="en-US" dirty="0" smtClean="0"/>
              <a:t>Explain SQL Server Database Connectivity.</a:t>
            </a:r>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effectLst/>
                <a:latin typeface="Segoe UI" panose="020B0502040204020203" pitchFamily="34" charset="0"/>
              </a:rPr>
              <a:t>Speaking Points:</a:t>
            </a:r>
            <a:endParaRPr lang="en-US" dirty="0" smtClean="0">
              <a:effectLst/>
            </a:endParaRPr>
          </a:p>
          <a:p>
            <a:r>
              <a:rPr lang="en-US" b="0" dirty="0" smtClean="0"/>
              <a:t>Explain</a:t>
            </a:r>
            <a:r>
              <a:rPr lang="en-US" b="0" baseline="0" dirty="0" smtClean="0"/>
              <a:t> how data is protected using </a:t>
            </a:r>
            <a:r>
              <a:rPr lang="en-US" sz="1200" b="0" i="0" kern="1200" baseline="0" dirty="0" smtClean="0">
                <a:solidFill>
                  <a:schemeClr val="tx1"/>
                </a:solidFill>
                <a:effectLst/>
                <a:latin typeface="+mn-lt"/>
                <a:ea typeface="+mn-ea"/>
                <a:cs typeface="+mn-cs"/>
              </a:rPr>
              <a:t>s</a:t>
            </a:r>
            <a:r>
              <a:rPr lang="en-US" sz="1200" b="0" i="0" kern="1200" dirty="0" smtClean="0">
                <a:solidFill>
                  <a:schemeClr val="tx1"/>
                </a:solidFill>
                <a:effectLst/>
                <a:latin typeface="+mn-lt"/>
                <a:ea typeface="+mn-ea"/>
                <a:cs typeface="+mn-cs"/>
              </a:rPr>
              <a:t>erver-level firewall and database-level firewall rules. </a:t>
            </a:r>
          </a:p>
          <a:p>
            <a:r>
              <a:rPr lang="en-US" sz="1200" b="0" i="0" kern="1200" baseline="0" dirty="0" smtClean="0">
                <a:solidFill>
                  <a:schemeClr val="tx1"/>
                </a:solidFill>
                <a:effectLst/>
                <a:latin typeface="+mn-lt"/>
                <a:ea typeface="+mn-ea"/>
                <a:cs typeface="+mn-cs"/>
              </a:rPr>
              <a:t>Explain the difference when services connecting to SQL Databases from the internet versus services connecting from the Azure Datacenters.</a:t>
            </a:r>
          </a:p>
          <a:p>
            <a:endParaRPr lang="en-US" b="0" baseline="0" dirty="0" smtClean="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15</a:t>
            </a:fld>
            <a:endParaRPr lang="en-US"/>
          </a:p>
        </p:txBody>
      </p:sp>
    </p:spTree>
    <p:extLst>
      <p:ext uri="{BB962C8B-B14F-4D97-AF65-F5344CB8AC3E}">
        <p14:creationId xmlns:p14="http://schemas.microsoft.com/office/powerpoint/2010/main" val="36234443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Segoe UI Light" pitchFamily="34" charset="0"/>
                <a:ea typeface="+mn-ea"/>
                <a:cs typeface="+mn-cs"/>
              </a:rPr>
              <a:t>Speaker notes:</a:t>
            </a:r>
            <a:br>
              <a:rPr lang="en-US" sz="1200" kern="1200" dirty="0" smtClean="0">
                <a:solidFill>
                  <a:schemeClr val="tx1"/>
                </a:solidFill>
                <a:effectLst/>
                <a:latin typeface="Segoe UI Light" pitchFamily="34" charset="0"/>
                <a:ea typeface="+mn-ea"/>
                <a:cs typeface="+mn-cs"/>
              </a:rPr>
            </a:br>
            <a:endParaRPr lang="en-US" sz="1200" kern="1200" dirty="0" smtClean="0">
              <a:solidFill>
                <a:schemeClr val="tx1"/>
              </a:solidFill>
              <a:effectLst/>
              <a:latin typeface="Segoe UI Light" pitchFamily="34" charset="0"/>
              <a:ea typeface="+mn-ea"/>
              <a:cs typeface="+mn-cs"/>
            </a:endParaRPr>
          </a:p>
          <a:p>
            <a:pPr marL="171450" indent="-171450">
              <a:buFont typeface="Arial" panose="020B0604020202020204" pitchFamily="34" charset="0"/>
              <a:buChar char="•"/>
            </a:pPr>
            <a:r>
              <a:rPr lang="en-US" sz="1200" b="0" i="0" kern="1200" dirty="0" smtClean="0">
                <a:solidFill>
                  <a:schemeClr val="tx1"/>
                </a:solidFill>
                <a:effectLst/>
                <a:latin typeface="+mn-lt"/>
                <a:ea typeface="+mn-ea"/>
                <a:cs typeface="+mn-cs"/>
              </a:rPr>
              <a:t>Limit sensitive data(e.g. customer</a:t>
            </a:r>
            <a:r>
              <a:rPr lang="en-US" sz="1200" b="0" i="0" kern="1200" baseline="0" dirty="0" smtClean="0">
                <a:solidFill>
                  <a:schemeClr val="tx1"/>
                </a:solidFill>
                <a:effectLst/>
                <a:latin typeface="+mn-lt"/>
                <a:ea typeface="+mn-ea"/>
                <a:cs typeface="+mn-cs"/>
              </a:rPr>
              <a:t> or PII)</a:t>
            </a:r>
            <a:r>
              <a:rPr lang="en-US" sz="1200" b="0" i="0" kern="1200" dirty="0" smtClean="0">
                <a:solidFill>
                  <a:schemeClr val="tx1"/>
                </a:solidFill>
                <a:effectLst/>
                <a:latin typeface="+mn-lt"/>
                <a:ea typeface="+mn-ea"/>
                <a:cs typeface="+mn-cs"/>
              </a:rPr>
              <a:t> exposure by masking data</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to non-privileged users in real time</a:t>
            </a:r>
            <a:endParaRPr lang="en-US" sz="1200" kern="1200" dirty="0" smtClean="0">
              <a:solidFill>
                <a:schemeClr val="tx1"/>
              </a:solidFill>
              <a:effectLst/>
              <a:latin typeface="Segoe UI Light" pitchFamily="34" charset="0"/>
              <a:ea typeface="+mn-ea"/>
              <a:cs typeface="+mn-cs"/>
            </a:endParaRPr>
          </a:p>
          <a:p>
            <a:pPr marL="171450" indent="-171450">
              <a:buFont typeface="Arial" panose="020B0604020202020204" pitchFamily="34" charset="0"/>
              <a:buChar char="•"/>
            </a:pPr>
            <a:r>
              <a:rPr lang="en-US" sz="1200" kern="1200" dirty="0" smtClean="0">
                <a:solidFill>
                  <a:schemeClr val="tx1"/>
                </a:solidFill>
                <a:effectLst/>
                <a:latin typeface="Segoe UI Light" pitchFamily="34" charset="0"/>
                <a:ea typeface="+mn-ea"/>
                <a:cs typeface="+mn-cs"/>
              </a:rPr>
              <a:t>Limit the exposure of sensitive data to meet industry compliance policies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smtClean="0">
                <a:solidFill>
                  <a:schemeClr val="tx1"/>
                </a:solidFill>
                <a:effectLst/>
                <a:latin typeface="+mn-lt"/>
                <a:ea typeface="+mn-ea"/>
                <a:cs typeface="+mn-cs"/>
              </a:rPr>
              <a:t>Policy-based security feature hides the sensitive data in the result set of a query over designated database fields, while the data in the database is not changed</a:t>
            </a:r>
            <a:r>
              <a:rPr lang="en-US" sz="1200" b="0" i="0" kern="1200" baseline="0" dirty="0" smtClean="0">
                <a:solidFill>
                  <a:schemeClr val="tx1"/>
                </a:solidFill>
                <a:effectLst/>
                <a:latin typeface="+mn-lt"/>
                <a:ea typeface="+mn-ea"/>
                <a:cs typeface="+mn-cs"/>
              </a:rPr>
              <a:t> and as a result require no changes to the Application layer.</a:t>
            </a:r>
            <a:endParaRPr lang="en-US" sz="1200" kern="1200" dirty="0" smtClean="0">
              <a:solidFill>
                <a:schemeClr val="tx1"/>
              </a:solidFill>
              <a:effectLst/>
              <a:latin typeface="Segoe UI Light" pitchFamily="34" charset="0"/>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A developer can query production environments for troubleshooting purposes without violating compliance regulations</a:t>
            </a:r>
          </a:p>
          <a:p>
            <a:pPr marL="171450" indent="-171450">
              <a:buFont typeface="Arial" panose="020B0604020202020204" pitchFamily="34" charset="0"/>
              <a:buChar char="•"/>
            </a:pPr>
            <a:endParaRPr lang="en-US" sz="1200" kern="1200" dirty="0">
              <a:solidFill>
                <a:schemeClr val="tx1"/>
              </a:solidFill>
              <a:effectLst/>
              <a:latin typeface="Segoe UI Light" pitchFamily="34" charset="0"/>
              <a:ea typeface="+mn-ea"/>
              <a:cs typeface="+mn-cs"/>
            </a:endParaRPr>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16</a:t>
            </a:fld>
            <a:endParaRPr lang="en-US">
              <a:solidFill>
                <a:prstClr val="black"/>
              </a:solidFill>
            </a:endParaRPr>
          </a:p>
        </p:txBody>
      </p:sp>
    </p:spTree>
    <p:extLst>
      <p:ext uri="{BB962C8B-B14F-4D97-AF65-F5344CB8AC3E}">
        <p14:creationId xmlns:p14="http://schemas.microsoft.com/office/powerpoint/2010/main" val="38045281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kern="1200" dirty="0" smtClean="0">
                <a:solidFill>
                  <a:schemeClr val="tx1"/>
                </a:solidFill>
                <a:effectLst/>
                <a:latin typeface="+mn-lt"/>
                <a:ea typeface="+mn-ea"/>
                <a:cs typeface="+mn-cs"/>
              </a:rPr>
              <a:t>Speaker</a:t>
            </a:r>
            <a:r>
              <a:rPr lang="en-US" sz="1200" kern="1200" baseline="0" dirty="0" smtClean="0">
                <a:solidFill>
                  <a:schemeClr val="tx1"/>
                </a:solidFill>
                <a:effectLst/>
                <a:latin typeface="+mn-lt"/>
                <a:ea typeface="+mn-ea"/>
                <a:cs typeface="+mn-cs"/>
              </a:rPr>
              <a:t> notes:</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dirty="0" smtClean="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Protect your data by encrypting your database, associated backups, and transaction log files at rest in real-time</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without requiring changes to your application</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Help you meet regulatory</a:t>
            </a:r>
            <a:r>
              <a:rPr lang="en-US" sz="1200" kern="1200" baseline="0" dirty="0" smtClean="0">
                <a:solidFill>
                  <a:schemeClr val="tx1"/>
                </a:solidFill>
                <a:effectLst/>
                <a:latin typeface="+mn-lt"/>
                <a:ea typeface="+mn-ea"/>
                <a:cs typeface="+mn-cs"/>
              </a:rPr>
              <a:t> compliance</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An</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entire database is encrypted by using an industry standard AES-256 symmetric key</a:t>
            </a:r>
            <a:r>
              <a:rPr lang="en-US" sz="1200" kern="1200" baseline="0" dirty="0" smtClean="0">
                <a:solidFill>
                  <a:schemeClr val="tx1"/>
                </a:solidFill>
                <a:effectLst/>
                <a:latin typeface="+mn-lt"/>
                <a:ea typeface="+mn-ea"/>
                <a:cs typeface="+mn-cs"/>
              </a:rPr>
              <a:t> by the service</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Easy</a:t>
            </a:r>
            <a:r>
              <a:rPr lang="en-US" sz="1200" kern="1200" baseline="0" dirty="0" smtClean="0">
                <a:solidFill>
                  <a:schemeClr val="tx1"/>
                </a:solidFill>
                <a:effectLst/>
                <a:latin typeface="+mn-lt"/>
                <a:ea typeface="+mn-ea"/>
                <a:cs typeface="+mn-cs"/>
              </a:rPr>
              <a:t> as a 2 clicks to provision the service and a</a:t>
            </a:r>
            <a:r>
              <a:rPr lang="en-US" sz="1200" kern="1200" dirty="0" smtClean="0">
                <a:solidFill>
                  <a:schemeClr val="tx1"/>
                </a:solidFill>
                <a:effectLst/>
                <a:latin typeface="+mn-lt"/>
                <a:ea typeface="+mn-ea"/>
                <a:cs typeface="+mn-cs"/>
              </a:rPr>
              <a:t>ll key management for database copying, Geo-Replication, and database restores anywhere in SQL Database is handled by the service</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Support for Intel AES-NI hardware acceleration of encryption. This will reduce the CPU/DTU overhead of turning on Transparent Data Encryption</a:t>
            </a:r>
          </a:p>
          <a:p>
            <a:pPr marL="171450" indent="-171450">
              <a:buFont typeface="Arial" panose="020B0604020202020204" pitchFamily="34" charset="0"/>
              <a:buChar char="•"/>
            </a:pPr>
            <a:endParaRPr lang="en-US" sz="1200" kern="1200" dirty="0" smtClean="0">
              <a:solidFill>
                <a:schemeClr val="tx1"/>
              </a:solidFill>
              <a:effectLst/>
              <a:latin typeface="Segoe UI Light" pitchFamily="34" charset="0"/>
              <a:ea typeface="+mn-ea"/>
              <a:cs typeface="+mn-cs"/>
            </a:endParaRPr>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17</a:t>
            </a:fld>
            <a:endParaRPr lang="en-US">
              <a:solidFill>
                <a:prstClr val="black"/>
              </a:solidFill>
            </a:endParaRPr>
          </a:p>
        </p:txBody>
      </p:sp>
    </p:spTree>
    <p:extLst>
      <p:ext uri="{BB962C8B-B14F-4D97-AF65-F5344CB8AC3E}">
        <p14:creationId xmlns:p14="http://schemas.microsoft.com/office/powerpoint/2010/main" val="30842335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kern="1200" dirty="0" smtClean="0">
                <a:solidFill>
                  <a:schemeClr val="tx1"/>
                </a:solidFill>
                <a:effectLst/>
                <a:latin typeface="+mn-lt"/>
                <a:ea typeface="+mn-ea"/>
                <a:cs typeface="+mn-cs"/>
              </a:rPr>
              <a:t>Speaker</a:t>
            </a:r>
            <a:r>
              <a:rPr lang="en-US" sz="1200" b="1" kern="1200" baseline="0" dirty="0" smtClean="0">
                <a:solidFill>
                  <a:schemeClr val="tx1"/>
                </a:solidFill>
                <a:effectLst/>
                <a:latin typeface="+mn-lt"/>
                <a:ea typeface="+mn-ea"/>
                <a:cs typeface="+mn-cs"/>
              </a:rPr>
              <a:t> notes:</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baseline="0" dirty="0" smtClean="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Allow</a:t>
            </a:r>
            <a:r>
              <a:rPr lang="en-US" sz="1200" kern="1200" baseline="0" dirty="0" smtClean="0">
                <a:solidFill>
                  <a:schemeClr val="tx1"/>
                </a:solidFill>
                <a:effectLst/>
                <a:latin typeface="+mn-lt"/>
                <a:ea typeface="+mn-ea"/>
                <a:cs typeface="+mn-cs"/>
              </a:rPr>
              <a:t> for </a:t>
            </a:r>
            <a:r>
              <a:rPr lang="en-US" sz="1200" kern="1200" dirty="0" smtClean="0">
                <a:solidFill>
                  <a:schemeClr val="tx1"/>
                </a:solidFill>
                <a:effectLst/>
                <a:latin typeface="+mn-lt"/>
                <a:ea typeface="+mn-ea"/>
                <a:cs typeface="+mn-cs"/>
              </a:rPr>
              <a:t>data protection when multiple users or applications need to access different records in the same database tables.</a:t>
            </a:r>
            <a:r>
              <a:rPr lang="en-US" sz="1200" kern="1200" baseline="0" dirty="0" smtClean="0">
                <a:solidFill>
                  <a:schemeClr val="tx1"/>
                </a:solidFill>
                <a:effectLst/>
                <a:latin typeface="+mn-lt"/>
                <a:ea typeface="+mn-ea"/>
                <a:cs typeface="+mn-cs"/>
              </a:rPr>
              <a:t> For example, i</a:t>
            </a:r>
            <a:r>
              <a:rPr lang="en-US" sz="1200" kern="1200" dirty="0" smtClean="0">
                <a:solidFill>
                  <a:schemeClr val="tx1"/>
                </a:solidFill>
                <a:effectLst/>
                <a:latin typeface="+mn-lt"/>
                <a:ea typeface="+mn-ea"/>
                <a:cs typeface="+mn-cs"/>
              </a:rPr>
              <a:t>mplement restrictions on data rows</a:t>
            </a:r>
            <a:r>
              <a:rPr lang="en-US" sz="1200" kern="1200" baseline="0" dirty="0" smtClean="0">
                <a:solidFill>
                  <a:schemeClr val="tx1"/>
                </a:solidFill>
                <a:effectLst/>
                <a:latin typeface="+mn-lt"/>
                <a:ea typeface="+mn-ea"/>
                <a:cs typeface="+mn-cs"/>
              </a:rPr>
              <a:t> to users </a:t>
            </a:r>
            <a:r>
              <a:rPr lang="en-US" sz="1200" kern="1200" dirty="0" smtClean="0">
                <a:solidFill>
                  <a:schemeClr val="tx1"/>
                </a:solidFill>
                <a:effectLst/>
                <a:latin typeface="+mn-lt"/>
                <a:ea typeface="+mn-ea"/>
                <a:cs typeface="+mn-cs"/>
              </a:rPr>
              <a:t>pertinent to their department or restricting a customer's data access to only the data relevant to their company.</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smtClean="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The access restriction logic is located in the database tier rather than away from the data in another application tier. Simplifies the design and coding of security in your application</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smtClean="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Makes your security system more reliable and robust by reducing the surface area of your security system</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18</a:t>
            </a:fld>
            <a:endParaRPr lang="en-US">
              <a:solidFill>
                <a:prstClr val="black"/>
              </a:solidFill>
            </a:endParaRPr>
          </a:p>
        </p:txBody>
      </p:sp>
    </p:spTree>
    <p:extLst>
      <p:ext uri="{BB962C8B-B14F-4D97-AF65-F5344CB8AC3E}">
        <p14:creationId xmlns:p14="http://schemas.microsoft.com/office/powerpoint/2010/main" val="29197153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sv-SE" b="1" dirty="0" err="1" smtClean="0">
                <a:effectLst/>
                <a:latin typeface="Segoe UI" panose="020B0502040204020203" pitchFamily="34" charset="0"/>
              </a:rPr>
              <a:t>Important</a:t>
            </a:r>
            <a:r>
              <a:rPr lang="sv-SE" b="1" dirty="0" smtClean="0">
                <a:effectLst/>
                <a:latin typeface="Segoe UI" panose="020B0502040204020203" pitchFamily="34" charset="0"/>
              </a:rPr>
              <a:t>:</a:t>
            </a:r>
            <a:r>
              <a:rPr lang="sv-SE" b="0" dirty="0" smtClean="0">
                <a:effectLst/>
                <a:latin typeface="Segoe UI" panose="020B0502040204020203" pitchFamily="34" charset="0"/>
              </a:rPr>
              <a:t> In the Preview Management Portal </a:t>
            </a:r>
            <a:r>
              <a:rPr lang="sv-SE" b="0" dirty="0" err="1" smtClean="0">
                <a:effectLst/>
                <a:latin typeface="Segoe UI" panose="020B0502040204020203" pitchFamily="34" charset="0"/>
              </a:rPr>
              <a:t>you</a:t>
            </a:r>
            <a:r>
              <a:rPr lang="sv-SE" b="0" dirty="0" smtClean="0">
                <a:effectLst/>
                <a:latin typeface="Segoe UI" panose="020B0502040204020203" pitchFamily="34" charset="0"/>
              </a:rPr>
              <a:t> </a:t>
            </a:r>
            <a:r>
              <a:rPr lang="sv-SE" b="0" dirty="0" err="1" smtClean="0">
                <a:effectLst/>
                <a:latin typeface="Segoe UI" panose="020B0502040204020203" pitchFamily="34" charset="0"/>
              </a:rPr>
              <a:t>are</a:t>
            </a:r>
            <a:r>
              <a:rPr lang="sv-SE" b="0" dirty="0" smtClean="0">
                <a:effectLst/>
                <a:latin typeface="Segoe UI" panose="020B0502040204020203" pitchFamily="34" charset="0"/>
              </a:rPr>
              <a:t> </a:t>
            </a:r>
            <a:r>
              <a:rPr lang="sv-SE" b="0" dirty="0" err="1" smtClean="0">
                <a:effectLst/>
                <a:latin typeface="Segoe UI" panose="020B0502040204020203" pitchFamily="34" charset="0"/>
              </a:rPr>
              <a:t>able</a:t>
            </a:r>
            <a:r>
              <a:rPr lang="sv-SE" b="0" dirty="0" smtClean="0">
                <a:effectLst/>
                <a:latin typeface="Segoe UI" panose="020B0502040204020203" pitchFamily="34" charset="0"/>
              </a:rPr>
              <a:t> to </a:t>
            </a:r>
            <a:r>
              <a:rPr lang="sv-SE" b="0" dirty="0" err="1" smtClean="0">
                <a:effectLst/>
                <a:latin typeface="Segoe UI" panose="020B0502040204020203" pitchFamily="34" charset="0"/>
              </a:rPr>
              <a:t>create</a:t>
            </a:r>
            <a:r>
              <a:rPr lang="sv-SE" b="0" dirty="0" smtClean="0">
                <a:effectLst/>
                <a:latin typeface="Segoe UI" panose="020B0502040204020203" pitchFamily="34" charset="0"/>
              </a:rPr>
              <a:t> a </a:t>
            </a:r>
            <a:r>
              <a:rPr lang="sv-SE" b="0" dirty="0" err="1" smtClean="0">
                <a:effectLst/>
                <a:latin typeface="Segoe UI" panose="020B0502040204020203" pitchFamily="34" charset="0"/>
              </a:rPr>
              <a:t>custom</a:t>
            </a:r>
            <a:r>
              <a:rPr lang="sv-SE" b="0" dirty="0" smtClean="0">
                <a:effectLst/>
                <a:latin typeface="Segoe UI" panose="020B0502040204020203" pitchFamily="34" charset="0"/>
              </a:rPr>
              <a:t> server FQDN! In the Management Portal </a:t>
            </a:r>
            <a:r>
              <a:rPr lang="sv-SE" b="0" dirty="0" err="1" smtClean="0">
                <a:effectLst/>
                <a:latin typeface="Segoe UI" panose="020B0502040204020203" pitchFamily="34" charset="0"/>
              </a:rPr>
              <a:t>that</a:t>
            </a:r>
            <a:r>
              <a:rPr lang="sv-SE" b="0" dirty="0" smtClean="0">
                <a:effectLst/>
                <a:latin typeface="Segoe UI" panose="020B0502040204020203" pitchFamily="34" charset="0"/>
              </a:rPr>
              <a:t> </a:t>
            </a:r>
            <a:r>
              <a:rPr lang="sv-SE" b="0" dirty="0" err="1" smtClean="0">
                <a:effectLst/>
                <a:latin typeface="Segoe UI" panose="020B0502040204020203" pitchFamily="34" charset="0"/>
              </a:rPr>
              <a:t>name</a:t>
            </a:r>
            <a:r>
              <a:rPr lang="sv-SE" b="0" dirty="0" smtClean="0">
                <a:effectLst/>
                <a:latin typeface="Segoe UI" panose="020B0502040204020203" pitchFamily="34" charset="0"/>
              </a:rPr>
              <a:t> is </a:t>
            </a:r>
            <a:r>
              <a:rPr lang="sv-SE" b="0" dirty="0" err="1" smtClean="0">
                <a:effectLst/>
                <a:latin typeface="Segoe UI" panose="020B0502040204020203" pitchFamily="34" charset="0"/>
              </a:rPr>
              <a:t>randomized</a:t>
            </a:r>
            <a:r>
              <a:rPr lang="sv-SE" b="0" dirty="0" smtClean="0">
                <a:effectLst/>
                <a:latin typeface="Segoe UI" panose="020B0502040204020203" pitchFamily="34" charset="0"/>
              </a:rPr>
              <a:t>.</a:t>
            </a:r>
            <a:endParaRPr lang="en-US" b="0" dirty="0" smtClean="0">
              <a:effectLst/>
              <a:latin typeface="Segoe UI" panose="020B0502040204020203" pitchFamily="34" charset="0"/>
            </a:endParaRPr>
          </a:p>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Show the different methods of provisioning a SQL Database server</a:t>
            </a:r>
            <a:r>
              <a:rPr lang="en-US" baseline="0" dirty="0" smtClean="0">
                <a:effectLst/>
                <a:latin typeface="Segoe UI" panose="020B0502040204020203" pitchFamily="34" charset="0"/>
              </a:rPr>
              <a:t> along with </a:t>
            </a:r>
            <a:r>
              <a:rPr lang="en-US" b="1" baseline="0" dirty="0" smtClean="0">
                <a:effectLst/>
                <a:latin typeface="Segoe UI" panose="020B0502040204020203" pitchFamily="34" charset="0"/>
              </a:rPr>
              <a:t>how easy it is</a:t>
            </a:r>
            <a:r>
              <a:rPr lang="en-US" baseline="0" dirty="0" smtClean="0">
                <a:effectLst/>
                <a:latin typeface="Segoe UI" panose="020B0502040204020203" pitchFamily="34" charset="0"/>
              </a:rPr>
              <a:t>. Plus, help the attendees understand what a SQL Database “server” really is.</a:t>
            </a:r>
            <a:endParaRPr lang="en-US" baseline="0" noProof="0" dirty="0" smtClean="0">
              <a:effectLst/>
              <a:latin typeface="Segoe UI" panose="020B0502040204020203" pitchFamily="34" charset="0"/>
            </a:endParaRPr>
          </a:p>
          <a:p>
            <a:pPr rtl="0"/>
            <a:r>
              <a:rPr lang="en-US" baseline="0" noProof="0" dirty="0" smtClean="0">
                <a:effectLst/>
                <a:latin typeface="Segoe UI" panose="020B0502040204020203" pitchFamily="34" charset="0"/>
              </a:rPr>
              <a:t>In the Preview Portal you can select the name of the server you create!</a:t>
            </a:r>
            <a:endParaRPr lang="en-US" noProof="0"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rPr>
              <a:t>Provisioning an on-premises</a:t>
            </a:r>
            <a:r>
              <a:rPr lang="en-US" baseline="0" dirty="0" smtClean="0">
                <a:effectLst/>
              </a:rPr>
              <a:t> SQL Server box can be time consuming, costly, and at times, a challenge. With SQL Database, provisioning a “server” is painless, quick, and provisioned in a matter of seconds. </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dirty="0" smtClean="0">
                <a:effectLst/>
                <a:latin typeface="Segoe UI" panose="020B0502040204020203" pitchFamily="34" charset="0"/>
              </a:rPr>
              <a:t>Provision servers interactively using the Management Portal</a:t>
            </a:r>
            <a:endParaRPr lang="en-US" dirty="0" smtClean="0">
              <a:effectLst/>
            </a:endParaRPr>
          </a:p>
          <a:p>
            <a:pPr rtl="0"/>
            <a:r>
              <a:rPr lang="en-US" dirty="0" smtClean="0">
                <a:effectLst/>
                <a:latin typeface="Segoe UI" panose="020B0502040204020203" pitchFamily="34" charset="0"/>
              </a:rPr>
              <a:t>Automate server provisioning using the Microsoft Azure Management</a:t>
            </a:r>
            <a:r>
              <a:rPr lang="en-US" baseline="0" dirty="0" smtClean="0">
                <a:effectLst/>
                <a:latin typeface="Segoe UI" panose="020B0502040204020203" pitchFamily="34" charset="0"/>
              </a:rPr>
              <a:t> API or PowerShell.</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rtl="0"/>
            <a:r>
              <a:rPr lang="en-US" dirty="0" smtClean="0">
                <a:effectLst/>
                <a:latin typeface="Segoe UI" panose="020B0502040204020203" pitchFamily="34" charset="0"/>
              </a:rPr>
              <a:t>While</a:t>
            </a:r>
            <a:r>
              <a:rPr lang="en-US" baseline="0" dirty="0" smtClean="0">
                <a:effectLst/>
                <a:latin typeface="Segoe UI" panose="020B0502040204020203" pitchFamily="34" charset="0"/>
              </a:rPr>
              <a:t> the “server” is technically a TDS endpoint, much of the SQL Server process is similar. Administration login credentials are still needed for security, and more importantly defining service access is essential, and required, for maintaining the integrity of your server through firewall rules.</a:t>
            </a:r>
            <a:endParaRPr lang="en-US" dirty="0" smtClean="0">
              <a:effectLst/>
            </a:endParaRP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19</a:t>
            </a:fld>
            <a:endParaRPr lang="en-US" dirty="0"/>
          </a:p>
        </p:txBody>
      </p:sp>
    </p:spTree>
    <p:extLst>
      <p:ext uri="{BB962C8B-B14F-4D97-AF65-F5344CB8AC3E}">
        <p14:creationId xmlns:p14="http://schemas.microsoft.com/office/powerpoint/2010/main" val="26091371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sv-SE" dirty="0" smtClean="0"/>
              <a:t>The</a:t>
            </a:r>
            <a:r>
              <a:rPr lang="sv-SE" baseline="0" dirty="0" smtClean="0"/>
              <a:t> Azure data Platform is HUGE and growing. This session will have to be brief about some of this content and make a few deep dives here and there.</a:t>
            </a:r>
            <a:endParaRPr lang="en-US" dirty="0" smtClean="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a:t>
            </a:fld>
            <a:endParaRPr lang="en-US"/>
          </a:p>
        </p:txBody>
      </p:sp>
    </p:spTree>
    <p:extLst>
      <p:ext uri="{BB962C8B-B14F-4D97-AF65-F5344CB8AC3E}">
        <p14:creationId xmlns:p14="http://schemas.microsoft.com/office/powerpoint/2010/main" val="4419158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Show</a:t>
            </a:r>
            <a:r>
              <a:rPr lang="en-US" baseline="0" dirty="0" smtClean="0">
                <a:effectLst/>
                <a:latin typeface="Segoe UI" panose="020B0502040204020203" pitchFamily="34" charset="0"/>
              </a:rPr>
              <a:t> how to configure IP-Filtering in the firewall for the SQL </a:t>
            </a:r>
            <a:r>
              <a:rPr lang="en-US" baseline="0" smtClean="0">
                <a:effectLst/>
                <a:latin typeface="Segoe UI" panose="020B0502040204020203" pitchFamily="34" charset="0"/>
              </a:rPr>
              <a:t>Database Server.</a:t>
            </a:r>
            <a:endParaRPr lang="en-US" dirty="0" smtClean="0">
              <a:effectLst/>
            </a:endParaRP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20</a:t>
            </a:fld>
            <a:endParaRPr lang="en-US" dirty="0"/>
          </a:p>
        </p:txBody>
      </p:sp>
    </p:spTree>
    <p:extLst>
      <p:ext uri="{BB962C8B-B14F-4D97-AF65-F5344CB8AC3E}">
        <p14:creationId xmlns:p14="http://schemas.microsoft.com/office/powerpoint/2010/main" val="9867546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Show the different methods of provisioning a SQL Database server</a:t>
            </a:r>
            <a:r>
              <a:rPr lang="en-US" baseline="0" dirty="0" smtClean="0">
                <a:effectLst/>
                <a:latin typeface="Segoe UI" panose="020B0502040204020203" pitchFamily="34" charset="0"/>
              </a:rPr>
              <a:t> along with </a:t>
            </a:r>
            <a:r>
              <a:rPr lang="en-US" b="1" baseline="0" dirty="0" smtClean="0">
                <a:effectLst/>
                <a:latin typeface="Segoe UI" panose="020B0502040204020203" pitchFamily="34" charset="0"/>
              </a:rPr>
              <a:t>how easy it is</a:t>
            </a:r>
            <a:r>
              <a:rPr lang="en-US" baseline="0" dirty="0" smtClean="0">
                <a:effectLst/>
                <a:latin typeface="Segoe UI" panose="020B0502040204020203" pitchFamily="34" charset="0"/>
              </a:rPr>
              <a:t>. Plus, help the attendees understand what a SQL Database “server” really is.</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rPr>
              <a:t>Provisioning an on-premises</a:t>
            </a:r>
            <a:r>
              <a:rPr lang="en-US" baseline="0" dirty="0" smtClean="0">
                <a:effectLst/>
              </a:rPr>
              <a:t> SQL Server box can be time consuming, costly, and at times, a challenge. With SQL Database, provisioning a “server” is painless, quick, and provisioned in a matter of seconds. </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dirty="0" smtClean="0">
                <a:effectLst/>
                <a:latin typeface="Segoe UI" panose="020B0502040204020203" pitchFamily="34" charset="0"/>
              </a:rPr>
              <a:t>Provision servers interactively using the Management Portal</a:t>
            </a:r>
            <a:endParaRPr lang="en-US" dirty="0" smtClean="0">
              <a:effectLst/>
            </a:endParaRPr>
          </a:p>
          <a:p>
            <a:pPr rtl="0"/>
            <a:r>
              <a:rPr lang="en-US" dirty="0" smtClean="0">
                <a:effectLst/>
                <a:latin typeface="Segoe UI" panose="020B0502040204020203" pitchFamily="34" charset="0"/>
              </a:rPr>
              <a:t>Automate server provisioning using the Microsoft Azure Management</a:t>
            </a:r>
            <a:r>
              <a:rPr lang="en-US" baseline="0" dirty="0" smtClean="0">
                <a:effectLst/>
                <a:latin typeface="Segoe UI" panose="020B0502040204020203" pitchFamily="34" charset="0"/>
              </a:rPr>
              <a:t> API or PowerShell.</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rtl="0"/>
            <a:r>
              <a:rPr lang="en-US" dirty="0" smtClean="0">
                <a:effectLst/>
                <a:latin typeface="Segoe UI" panose="020B0502040204020203" pitchFamily="34" charset="0"/>
              </a:rPr>
              <a:t>While</a:t>
            </a:r>
            <a:r>
              <a:rPr lang="en-US" baseline="0" dirty="0" smtClean="0">
                <a:effectLst/>
                <a:latin typeface="Segoe UI" panose="020B0502040204020203" pitchFamily="34" charset="0"/>
              </a:rPr>
              <a:t> the “server” is technically a TDS endpoint, much of the SQL Server process is similar. Administration login credentials are still needed for security, and more importantly defining service access is essential, and required, for maintaining the integrity of your server through firewall rules.</a:t>
            </a:r>
            <a:endParaRPr lang="en-US" dirty="0" smtClean="0">
              <a:effectLst/>
            </a:endParaRP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21</a:t>
            </a:fld>
            <a:endParaRPr lang="en-US" dirty="0"/>
          </a:p>
        </p:txBody>
      </p:sp>
    </p:spTree>
    <p:extLst>
      <p:ext uri="{BB962C8B-B14F-4D97-AF65-F5344CB8AC3E}">
        <p14:creationId xmlns:p14="http://schemas.microsoft.com/office/powerpoint/2010/main" val="4752218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Show the different methods of provisioning a SQL Database server</a:t>
            </a:r>
            <a:r>
              <a:rPr lang="en-US" baseline="0" dirty="0" smtClean="0">
                <a:effectLst/>
                <a:latin typeface="Segoe UI" panose="020B0502040204020203" pitchFamily="34" charset="0"/>
              </a:rPr>
              <a:t> along with </a:t>
            </a:r>
            <a:r>
              <a:rPr lang="en-US" b="1" baseline="0" dirty="0" smtClean="0">
                <a:effectLst/>
                <a:latin typeface="Segoe UI" panose="020B0502040204020203" pitchFamily="34" charset="0"/>
              </a:rPr>
              <a:t>how easy it is</a:t>
            </a:r>
            <a:r>
              <a:rPr lang="en-US" baseline="0" dirty="0" smtClean="0">
                <a:effectLst/>
                <a:latin typeface="Segoe UI" panose="020B0502040204020203" pitchFamily="34" charset="0"/>
              </a:rPr>
              <a:t>. Plus, help the attendees understand what a SQL Database “server” really is.</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rPr>
              <a:t>Provisioning an on-premises</a:t>
            </a:r>
            <a:r>
              <a:rPr lang="en-US" baseline="0" dirty="0" smtClean="0">
                <a:effectLst/>
              </a:rPr>
              <a:t> SQL Server box can be time consuming, costly, and at times, a challenge. With SQL Database, provisioning a “server” is painless, quick, and provisioned in a matter of seconds. </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dirty="0" smtClean="0">
                <a:effectLst/>
                <a:latin typeface="Segoe UI" panose="020B0502040204020203" pitchFamily="34" charset="0"/>
              </a:rPr>
              <a:t>Automate server provisioning using the Microsoft Azure Management</a:t>
            </a:r>
            <a:r>
              <a:rPr lang="en-US" baseline="0" dirty="0" smtClean="0">
                <a:effectLst/>
                <a:latin typeface="Segoe UI" panose="020B0502040204020203" pitchFamily="34" charset="0"/>
              </a:rPr>
              <a:t> API or PowerShell or xplat-cli.</a:t>
            </a:r>
            <a:endParaRPr lang="en-US" dirty="0" smtClean="0">
              <a:effectLst/>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pPr/>
              <a:t>22</a:t>
            </a:fld>
            <a:endParaRPr lang="en-US" dirty="0"/>
          </a:p>
        </p:txBody>
      </p:sp>
    </p:spTree>
    <p:extLst>
      <p:ext uri="{BB962C8B-B14F-4D97-AF65-F5344CB8AC3E}">
        <p14:creationId xmlns:p14="http://schemas.microsoft.com/office/powerpoint/2010/main" val="114260063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700" baseline="0" smtClean="0"/>
              <a:t>Demo 1)</a:t>
            </a:r>
            <a:endParaRPr lang="en-US" sz="700" baseline="0" dirty="0" smtClean="0"/>
          </a:p>
        </p:txBody>
      </p:sp>
      <p:sp>
        <p:nvSpPr>
          <p:cNvPr id="4" name="Slide Number Placeholder 3"/>
          <p:cNvSpPr>
            <a:spLocks noGrp="1"/>
          </p:cNvSpPr>
          <p:nvPr>
            <p:ph type="sldNum" sz="quarter" idx="10"/>
          </p:nvPr>
        </p:nvSpPr>
        <p:spPr/>
        <p:txBody>
          <a:bodyPr/>
          <a:lstStyle/>
          <a:p>
            <a:fld id="{2C52CFDC-D2D5-4B9F-BA75-89F771E01AEB}" type="slidenum">
              <a:rPr lang="en-US" smtClean="0"/>
              <a:t>23</a:t>
            </a:fld>
            <a:endParaRPr lang="en-US"/>
          </a:p>
        </p:txBody>
      </p:sp>
    </p:spTree>
    <p:extLst>
      <p:ext uri="{BB962C8B-B14F-4D97-AF65-F5344CB8AC3E}">
        <p14:creationId xmlns:p14="http://schemas.microsoft.com/office/powerpoint/2010/main" val="379738272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baseline="0" dirty="0" smtClean="0">
                <a:effectLst/>
                <a:latin typeface="Segoe UI" panose="020B0502040204020203" pitchFamily="34" charset="0"/>
              </a:rPr>
              <a:t>Highlight what’s new in the latest SQL Database service update.</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rPr>
              <a:t>In late September</a:t>
            </a:r>
            <a:r>
              <a:rPr lang="en-US" baseline="0" dirty="0" smtClean="0">
                <a:effectLst/>
              </a:rPr>
              <a:t> a service update was deployed to Microsoft Azure SQL Database that included new functionality.</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dirty="0" smtClean="0">
                <a:effectLst/>
                <a:latin typeface="Segoe UI" panose="020B0502040204020203" pitchFamily="34" charset="0"/>
              </a:rPr>
              <a:t>Linked Server – </a:t>
            </a:r>
            <a:r>
              <a:rPr lang="en-US" dirty="0" smtClean="0"/>
              <a:t>This is a new component for database hybrid solutions spanning on-premises corporate networks and the Microsoft Azure cloud. </a:t>
            </a:r>
            <a:endParaRPr lang="en-US" dirty="0" smtClean="0">
              <a:effectLst/>
              <a:latin typeface="Segoe UI" panose="020B0502040204020203" pitchFamily="34" charset="0"/>
            </a:endParaRPr>
          </a:p>
          <a:p>
            <a:pPr rtl="0"/>
            <a:r>
              <a:rPr lang="en-US" dirty="0" smtClean="0">
                <a:effectLst/>
                <a:latin typeface="Segoe UI" panose="020B0502040204020203" pitchFamily="34" charset="0"/>
              </a:rPr>
              <a:t>Recursive Trigger – </a:t>
            </a:r>
            <a:r>
              <a:rPr lang="en-US" dirty="0" smtClean="0"/>
              <a:t>Just like SQL Server 2012, the option can be configured via ALTER</a:t>
            </a:r>
            <a:r>
              <a:rPr lang="en-US" baseline="0" dirty="0" smtClean="0"/>
              <a:t> DATABASE </a:t>
            </a:r>
            <a:r>
              <a:rPr lang="en-US" baseline="0" dirty="0" err="1" smtClean="0"/>
              <a:t>dbname</a:t>
            </a:r>
            <a:r>
              <a:rPr lang="en-US" baseline="0" dirty="0" smtClean="0"/>
              <a:t> SET RECURSIVE_TRIGGERS ON|OFF </a:t>
            </a:r>
            <a:endParaRPr lang="en-US" dirty="0" smtClean="0">
              <a:effectLst/>
              <a:latin typeface="Segoe UI" panose="020B0502040204020203" pitchFamily="34" charset="0"/>
            </a:endParaRPr>
          </a:p>
          <a:p>
            <a:pPr rtl="0"/>
            <a:r>
              <a:rPr lang="en-US" dirty="0" smtClean="0">
                <a:effectLst/>
                <a:latin typeface="Segoe UI" panose="020B0502040204020203" pitchFamily="34" charset="0"/>
              </a:rPr>
              <a:t>DBCC –</a:t>
            </a:r>
            <a:r>
              <a:rPr lang="en-US" baseline="0" dirty="0" smtClean="0">
                <a:effectLst/>
                <a:latin typeface="Segoe UI" panose="020B0502040204020203" pitchFamily="34" charset="0"/>
              </a:rPr>
              <a:t> </a:t>
            </a:r>
            <a:r>
              <a:rPr lang="en-US" dirty="0" smtClean="0"/>
              <a:t>The query optimizer uses statistics to estimate the cardinality or number of rows in the query result, which enables the query optimizer to create a high quality query plan.</a:t>
            </a:r>
            <a:endParaRPr lang="en-US" baseline="0" dirty="0" smtClean="0">
              <a:effectLst/>
              <a:latin typeface="Segoe UI" panose="020B0502040204020203" pitchFamily="34" charset="0"/>
            </a:endParaRPr>
          </a:p>
          <a:p>
            <a:pPr rtl="0"/>
            <a:r>
              <a:rPr lang="en-US" baseline="0" dirty="0" smtClean="0">
                <a:effectLst/>
                <a:latin typeface="Segoe UI" panose="020B0502040204020203" pitchFamily="34" charset="0"/>
              </a:rPr>
              <a:t>Firewall Rules – </a:t>
            </a:r>
            <a:r>
              <a:rPr lang="en-US" dirty="0" smtClean="0"/>
              <a:t>different rules for different databases hosted on the same logical SQL Database server</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pPr/>
              <a:t>24</a:t>
            </a:fld>
            <a:endParaRPr lang="en-US" dirty="0"/>
          </a:p>
        </p:txBody>
      </p:sp>
    </p:spTree>
    <p:extLst>
      <p:ext uri="{BB962C8B-B14F-4D97-AF65-F5344CB8AC3E}">
        <p14:creationId xmlns:p14="http://schemas.microsoft.com/office/powerpoint/2010/main" val="254040702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25</a:t>
            </a:fld>
            <a:endParaRPr lang="en-US" dirty="0"/>
          </a:p>
        </p:txBody>
      </p:sp>
    </p:spTree>
    <p:extLst>
      <p:ext uri="{BB962C8B-B14F-4D97-AF65-F5344CB8AC3E}">
        <p14:creationId xmlns:p14="http://schemas.microsoft.com/office/powerpoint/2010/main" val="110243882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spc="-51" dirty="0" smtClean="0">
                <a:solidFill>
                  <a:schemeClr val="bg2"/>
                </a:solidFill>
                <a:latin typeface="+mn-lt"/>
                <a:ea typeface="+mn-ea"/>
                <a:cs typeface="+mn-cs"/>
              </a:rPr>
              <a:t>Emergency data recovery when you need it most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26</a:t>
            </a:fld>
            <a:endParaRPr lang="en-US" dirty="0"/>
          </a:p>
        </p:txBody>
      </p:sp>
    </p:spTree>
    <p:extLst>
      <p:ext uri="{BB962C8B-B14F-4D97-AF65-F5344CB8AC3E}">
        <p14:creationId xmlns:p14="http://schemas.microsoft.com/office/powerpoint/2010/main" val="7366998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smtClean="0"/>
              <a:t>RTO </a:t>
            </a:r>
            <a:r>
              <a:rPr lang="sv-SE" dirty="0" err="1" smtClean="0"/>
              <a:t>Recovery</a:t>
            </a:r>
            <a:r>
              <a:rPr lang="sv-SE" dirty="0" smtClean="0"/>
              <a:t> </a:t>
            </a:r>
            <a:r>
              <a:rPr lang="sv-SE" dirty="0" err="1" smtClean="0"/>
              <a:t>time</a:t>
            </a:r>
            <a:r>
              <a:rPr lang="sv-SE" dirty="0" smtClean="0"/>
              <a:t> </a:t>
            </a:r>
            <a:r>
              <a:rPr lang="sv-SE" dirty="0" err="1" smtClean="0"/>
              <a:t>objective</a:t>
            </a:r>
            <a:r>
              <a:rPr lang="sv-SE" dirty="0" smtClean="0"/>
              <a:t> http://en.wikipedia.org/wiki/Recovery_time_objective</a:t>
            </a:r>
          </a:p>
          <a:p>
            <a:r>
              <a:rPr lang="sv-SE" dirty="0" smtClean="0"/>
              <a:t>RPO</a:t>
            </a:r>
            <a:r>
              <a:rPr lang="sv-SE" baseline="0" dirty="0" smtClean="0"/>
              <a:t> </a:t>
            </a:r>
            <a:r>
              <a:rPr lang="sv-SE" baseline="0" dirty="0" err="1" smtClean="0"/>
              <a:t>Recovery</a:t>
            </a:r>
            <a:r>
              <a:rPr lang="sv-SE" baseline="0" dirty="0" smtClean="0"/>
              <a:t> </a:t>
            </a:r>
            <a:r>
              <a:rPr lang="sv-SE" baseline="0" dirty="0" err="1" smtClean="0"/>
              <a:t>point</a:t>
            </a:r>
            <a:r>
              <a:rPr lang="sv-SE" baseline="0" dirty="0" smtClean="0"/>
              <a:t> </a:t>
            </a:r>
            <a:r>
              <a:rPr lang="sv-SE" baseline="0" dirty="0" err="1" smtClean="0"/>
              <a:t>objective</a:t>
            </a:r>
            <a:r>
              <a:rPr lang="sv-SE" baseline="0" dirty="0" smtClean="0"/>
              <a:t> http://en.wikipedia.org/wiki/Recovery_point_objective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27</a:t>
            </a:fld>
            <a:endParaRPr lang="en-US" dirty="0"/>
          </a:p>
        </p:txBody>
      </p:sp>
    </p:spTree>
    <p:extLst>
      <p:ext uri="{BB962C8B-B14F-4D97-AF65-F5344CB8AC3E}">
        <p14:creationId xmlns:p14="http://schemas.microsoft.com/office/powerpoint/2010/main" val="245427407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smtClean="0"/>
              <a:t>RTO </a:t>
            </a:r>
            <a:r>
              <a:rPr lang="sv-SE" dirty="0" err="1" smtClean="0"/>
              <a:t>Recovery</a:t>
            </a:r>
            <a:r>
              <a:rPr lang="sv-SE" dirty="0" smtClean="0"/>
              <a:t> </a:t>
            </a:r>
            <a:r>
              <a:rPr lang="sv-SE" dirty="0" err="1" smtClean="0"/>
              <a:t>time</a:t>
            </a:r>
            <a:r>
              <a:rPr lang="sv-SE" dirty="0" smtClean="0"/>
              <a:t> </a:t>
            </a:r>
            <a:r>
              <a:rPr lang="sv-SE" dirty="0" err="1" smtClean="0"/>
              <a:t>objective</a:t>
            </a:r>
            <a:r>
              <a:rPr lang="sv-SE" dirty="0" smtClean="0"/>
              <a:t> http://en.wikipedia.org/wiki/Recovery_time_objective</a:t>
            </a:r>
          </a:p>
          <a:p>
            <a:r>
              <a:rPr lang="sv-SE" dirty="0" smtClean="0"/>
              <a:t>RPO</a:t>
            </a:r>
            <a:r>
              <a:rPr lang="sv-SE" baseline="0" dirty="0" smtClean="0"/>
              <a:t> </a:t>
            </a:r>
            <a:r>
              <a:rPr lang="sv-SE" baseline="0" dirty="0" err="1" smtClean="0"/>
              <a:t>Recovery</a:t>
            </a:r>
            <a:r>
              <a:rPr lang="sv-SE" baseline="0" dirty="0" smtClean="0"/>
              <a:t> </a:t>
            </a:r>
            <a:r>
              <a:rPr lang="sv-SE" baseline="0" dirty="0" err="1" smtClean="0"/>
              <a:t>point</a:t>
            </a:r>
            <a:r>
              <a:rPr lang="sv-SE" baseline="0" dirty="0" smtClean="0"/>
              <a:t> </a:t>
            </a:r>
            <a:r>
              <a:rPr lang="sv-SE" baseline="0" dirty="0" err="1" smtClean="0"/>
              <a:t>objective</a:t>
            </a:r>
            <a:r>
              <a:rPr lang="sv-SE" baseline="0" dirty="0" smtClean="0"/>
              <a:t> http://en.wikipedia.org/wiki/Recovery_point_objective</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28</a:t>
            </a:fld>
            <a:endParaRPr lang="en-US" dirty="0"/>
          </a:p>
        </p:txBody>
      </p:sp>
    </p:spTree>
    <p:extLst>
      <p:ext uri="{BB962C8B-B14F-4D97-AF65-F5344CB8AC3E}">
        <p14:creationId xmlns:p14="http://schemas.microsoft.com/office/powerpoint/2010/main" val="421230320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solidFill>
                  <a:srgbClr val="000000"/>
                </a:solidFill>
                <a:latin typeface="Segoe UI Light"/>
              </a:rPr>
              <a:t>Gain insight into database events &amp; streamline compliance-related tasks</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29</a:t>
            </a:fld>
            <a:endParaRPr lang="en-US" dirty="0"/>
          </a:p>
        </p:txBody>
      </p:sp>
    </p:spTree>
    <p:extLst>
      <p:ext uri="{BB962C8B-B14F-4D97-AF65-F5344CB8AC3E}">
        <p14:creationId xmlns:p14="http://schemas.microsoft.com/office/powerpoint/2010/main" val="15964210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sv-SE" dirty="0" smtClean="0"/>
              <a:t>Now let’s focus on Microsoft Azure</a:t>
            </a:r>
            <a:r>
              <a:rPr lang="sv-SE" baseline="0" dirty="0" smtClean="0"/>
              <a:t> SQL Database the PaaS service!</a:t>
            </a:r>
            <a:endParaRPr lang="en-US" dirty="0" smtClean="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3</a:t>
            </a:fld>
            <a:endParaRPr lang="en-US"/>
          </a:p>
        </p:txBody>
      </p:sp>
    </p:spTree>
    <p:extLst>
      <p:ext uri="{BB962C8B-B14F-4D97-AF65-F5344CB8AC3E}">
        <p14:creationId xmlns:p14="http://schemas.microsoft.com/office/powerpoint/2010/main" val="88063322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Speaker notes:</a:t>
            </a:r>
          </a:p>
          <a:p>
            <a:endParaRPr lang="en-US"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smtClean="0">
                <a:solidFill>
                  <a:schemeClr val="tx1"/>
                </a:solidFill>
                <a:effectLst/>
                <a:latin typeface="+mn-lt"/>
                <a:ea typeface="+mn-ea"/>
                <a:cs typeface="+mn-cs"/>
              </a:rPr>
              <a:t>Full-Text Search allows fast and flexible indexing for keyword-based query of text data stored in tables with columns of following data types: char, </a:t>
            </a:r>
            <a:r>
              <a:rPr lang="en-US" sz="1200" b="0" i="0" kern="1200" dirty="0" err="1" smtClean="0">
                <a:solidFill>
                  <a:schemeClr val="tx1"/>
                </a:solidFill>
                <a:effectLst/>
                <a:latin typeface="+mn-lt"/>
                <a:ea typeface="+mn-ea"/>
                <a:cs typeface="+mn-cs"/>
              </a:rPr>
              <a:t>varchar</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nchar</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nvarchar</a:t>
            </a:r>
            <a:r>
              <a:rPr lang="en-US" sz="1200" b="0" i="0" kern="1200" dirty="0" smtClean="0">
                <a:solidFill>
                  <a:schemeClr val="tx1"/>
                </a:solidFill>
                <a:effectLst/>
                <a:latin typeface="+mn-lt"/>
                <a:ea typeface="+mn-ea"/>
                <a:cs typeface="+mn-cs"/>
              </a:rPr>
              <a:t>, text, </a:t>
            </a:r>
            <a:r>
              <a:rPr lang="en-US" sz="1200" b="0" i="0" kern="1200" dirty="0" err="1" smtClean="0">
                <a:solidFill>
                  <a:schemeClr val="tx1"/>
                </a:solidFill>
                <a:effectLst/>
                <a:latin typeface="+mn-lt"/>
                <a:ea typeface="+mn-ea"/>
                <a:cs typeface="+mn-cs"/>
              </a:rPr>
              <a:t>ntext</a:t>
            </a:r>
            <a:r>
              <a:rPr lang="en-US" sz="1200" b="0" i="0" kern="1200" dirty="0" smtClean="0">
                <a:solidFill>
                  <a:schemeClr val="tx1"/>
                </a:solidFill>
                <a:effectLst/>
                <a:latin typeface="+mn-lt"/>
                <a:ea typeface="+mn-ea"/>
                <a:cs typeface="+mn-cs"/>
              </a:rPr>
              <a:t>, image, xml, or </a:t>
            </a:r>
            <a:r>
              <a:rPr lang="en-US" sz="1200" b="0" i="0" kern="1200" dirty="0" err="1" smtClean="0">
                <a:solidFill>
                  <a:schemeClr val="tx1"/>
                </a:solidFill>
                <a:effectLst/>
                <a:latin typeface="+mn-lt"/>
                <a:ea typeface="+mn-ea"/>
                <a:cs typeface="+mn-cs"/>
              </a:rPr>
              <a:t>varbinary</a:t>
            </a:r>
            <a:r>
              <a:rPr lang="en-US" sz="1200" b="0" i="0" kern="1200" dirty="0" smtClean="0">
                <a:solidFill>
                  <a:schemeClr val="tx1"/>
                </a:solidFill>
                <a:effectLst/>
                <a:latin typeface="+mn-lt"/>
                <a:ea typeface="+mn-ea"/>
                <a:cs typeface="+mn-cs"/>
              </a:rPr>
              <a:t>(max) </a:t>
            </a:r>
          </a:p>
          <a:p>
            <a:pPr marL="171450" indent="-171450">
              <a:buFont typeface="Arial" panose="020B0604020202020204" pitchFamily="34" charset="0"/>
              <a:buChar char="•"/>
            </a:pPr>
            <a:endParaRPr lang="en-US"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smtClean="0">
                <a:solidFill>
                  <a:schemeClr val="tx1"/>
                </a:solidFill>
                <a:effectLst/>
                <a:latin typeface="+mn-lt"/>
                <a:ea typeface="+mn-ea"/>
                <a:cs typeface="+mn-cs"/>
              </a:rPr>
              <a:t>Full-text queries can include simple words and phrases or multiple forms of a word or phrase. </a:t>
            </a:r>
          </a:p>
          <a:p>
            <a:pPr marL="171450" indent="-171450">
              <a:buFont typeface="Arial" panose="020B0604020202020204" pitchFamily="34" charset="0"/>
              <a:buChar char="•"/>
            </a:pPr>
            <a:endParaRPr lang="en-US" sz="1200" kern="1200" dirty="0" smtClean="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A full-text query returns any documents that contain at least one match (also known as a hit). A match occurs when a target document contains all the terms specified in the full-text query, and meets any other search conditions, such as the distance between the matching terms.</a:t>
            </a:r>
            <a:endParaRPr lang="en-US"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endParaRPr lang="en-US" sz="1200" b="0" i="0" kern="1200" dirty="0" smtClean="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Full-text queries perform linguistic searches against text data in full-text indexes by operating on words and phrases based on rules of a particular language such as English or Japanese</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smtClean="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A full-text query returns any documents that contain at least one match (also known as a hit). A match occurs when a target document contains all the terms specified in the full-text query, and meets any other search conditions, such as the distance between the matching terms.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smtClean="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Full-text search is applicable to a wide range of business scenarios such as e-businesses—searching for items on a web site; law firms—searching for case histories in a legal-data repository; or human resources departments—matching job descriptions with stored resumes. </a:t>
            </a:r>
          </a:p>
          <a:p>
            <a:pPr marL="171450" indent="-171450">
              <a:buFont typeface="Arial" panose="020B0604020202020204" pitchFamily="34" charset="0"/>
              <a:buChar char="•"/>
            </a:pPr>
            <a:endParaRPr lang="en-US"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endParaRPr lang="en-US"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30</a:t>
            </a:fld>
            <a:endParaRPr lang="en-US" dirty="0">
              <a:solidFill>
                <a:prstClr val="black"/>
              </a:solidFill>
            </a:endParaRPr>
          </a:p>
        </p:txBody>
      </p:sp>
    </p:spTree>
    <p:extLst>
      <p:ext uri="{BB962C8B-B14F-4D97-AF65-F5344CB8AC3E}">
        <p14:creationId xmlns:p14="http://schemas.microsoft.com/office/powerpoint/2010/main" val="379010570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 objective:</a:t>
            </a:r>
          </a:p>
          <a:p>
            <a:r>
              <a:rPr lang="en-US" b="0" dirty="0" smtClean="0"/>
              <a:t>XML</a:t>
            </a:r>
            <a:r>
              <a:rPr lang="en-US" b="0" baseline="0" dirty="0" smtClean="0"/>
              <a:t> indexes speedup XQuery-based query response</a:t>
            </a:r>
          </a:p>
          <a:p>
            <a:endParaRPr lang="en-US" b="0" baseline="0" dirty="0" smtClean="0"/>
          </a:p>
          <a:p>
            <a:r>
              <a:rPr lang="en-US" b="1" baseline="0" dirty="0" smtClean="0"/>
              <a:t>Speaker notes:</a:t>
            </a:r>
          </a:p>
          <a:p>
            <a:endParaRPr lang="en-US" b="1" baseline="0" dirty="0" smtClean="0"/>
          </a:p>
          <a:p>
            <a:pPr marL="171450" indent="-171450">
              <a:buFont typeface="Arial" panose="020B0604020202020204" pitchFamily="34" charset="0"/>
              <a:buChar char="•"/>
            </a:pPr>
            <a:r>
              <a:rPr lang="en-US" sz="1200" kern="1200" dirty="0" smtClean="0">
                <a:solidFill>
                  <a:schemeClr val="tx1"/>
                </a:solidFill>
                <a:effectLst/>
                <a:latin typeface="+mn-lt"/>
                <a:ea typeface="+mn-ea"/>
                <a:cs typeface="+mn-cs"/>
              </a:rPr>
              <a:t>An XML index is</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like a copy of an XML object tree that is saved into the database for rapid reuse</a:t>
            </a:r>
            <a:r>
              <a:rPr lang="en-US" sz="1200" kern="1200" baseline="0" dirty="0" smtClean="0">
                <a:solidFill>
                  <a:schemeClr val="tx1"/>
                </a:solidFill>
                <a:effectLst/>
                <a:latin typeface="+mn-lt"/>
                <a:ea typeface="+mn-ea"/>
                <a:cs typeface="+mn-cs"/>
              </a:rPr>
              <a:t> rather than an object created in memory and traversed during query time </a:t>
            </a:r>
            <a:r>
              <a:rPr lang="en-US" sz="1200" kern="1200" dirty="0" smtClean="0">
                <a:solidFill>
                  <a:schemeClr val="tx1"/>
                </a:solidFill>
                <a:effectLst/>
                <a:latin typeface="+mn-lt"/>
                <a:ea typeface="+mn-ea"/>
                <a:cs typeface="+mn-cs"/>
              </a:rPr>
              <a:t>which is a relatively slow process.</a:t>
            </a:r>
            <a:endParaRPr lang="en-US" sz="1200" kern="1200" baseline="0" dirty="0" smtClean="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Before you can create a primary XML index on a table, the table must have a clustered primary key.</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Secondary indexes are</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designed to speed up a particular type of query</a:t>
            </a:r>
            <a:r>
              <a:rPr lang="en-US" sz="1200" kern="1200" baseline="0" dirty="0" smtClean="0">
                <a:solidFill>
                  <a:schemeClr val="tx1"/>
                </a:solidFill>
                <a:effectLst/>
                <a:latin typeface="+mn-lt"/>
                <a:ea typeface="+mn-ea"/>
                <a:cs typeface="+mn-cs"/>
              </a:rPr>
              <a:t> such as </a:t>
            </a:r>
            <a:r>
              <a:rPr lang="en-US" sz="1200" kern="1200" dirty="0" smtClean="0">
                <a:solidFill>
                  <a:schemeClr val="tx1"/>
                </a:solidFill>
                <a:effectLst/>
                <a:latin typeface="+mn-lt"/>
                <a:ea typeface="+mn-ea"/>
                <a:cs typeface="+mn-cs"/>
              </a:rPr>
              <a:t>PATH, VALUE, and PROPERTY indexes</a:t>
            </a:r>
            <a:r>
              <a:rPr lang="en-US" sz="1200" kern="1200" baseline="0" dirty="0" smtClean="0">
                <a:solidFill>
                  <a:schemeClr val="tx1"/>
                </a:solidFill>
                <a:effectLst/>
                <a:latin typeface="+mn-lt"/>
                <a:ea typeface="+mn-ea"/>
                <a:cs typeface="+mn-cs"/>
              </a:rPr>
              <a:t>:</a:t>
            </a: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628650" lvl="1" indent="-171450">
              <a:buFont typeface="Arial" panose="020B0604020202020204" pitchFamily="34" charset="0"/>
              <a:buChar char="•"/>
            </a:pPr>
            <a:r>
              <a:rPr lang="en-US" sz="1200" kern="1200" dirty="0" smtClean="0">
                <a:solidFill>
                  <a:schemeClr val="tx1"/>
                </a:solidFill>
                <a:effectLst/>
                <a:latin typeface="+mn-lt"/>
                <a:ea typeface="+mn-ea"/>
                <a:cs typeface="+mn-cs"/>
              </a:rPr>
              <a:t>A PATH index helps to decide whether a particular path to an element or attribute is valid. It is typically used with the </a:t>
            </a:r>
            <a:r>
              <a:rPr lang="en-US" sz="1200" b="1" kern="1200" dirty="0" smtClean="0">
                <a:solidFill>
                  <a:schemeClr val="tx1"/>
                </a:solidFill>
                <a:effectLst/>
                <a:latin typeface="+mn-lt"/>
                <a:ea typeface="+mn-ea"/>
                <a:cs typeface="+mn-cs"/>
              </a:rPr>
              <a:t>exist() XQuery</a:t>
            </a:r>
            <a:r>
              <a:rPr lang="en-US" sz="1200" kern="1200" dirty="0" smtClean="0">
                <a:solidFill>
                  <a:schemeClr val="tx1"/>
                </a:solidFill>
                <a:effectLst/>
                <a:latin typeface="+mn-lt"/>
                <a:ea typeface="+mn-ea"/>
                <a:cs typeface="+mn-cs"/>
              </a:rPr>
              <a:t> method. </a:t>
            </a:r>
          </a:p>
          <a:p>
            <a:pPr marL="628650" lvl="1" indent="-171450">
              <a:buFont typeface="Arial" panose="020B0604020202020204" pitchFamily="34" charset="0"/>
              <a:buChar char="•"/>
            </a:pPr>
            <a:r>
              <a:rPr lang="en-US" sz="1200" kern="1200" dirty="0" smtClean="0">
                <a:solidFill>
                  <a:schemeClr val="tx1"/>
                </a:solidFill>
                <a:effectLst/>
                <a:latin typeface="+mn-lt"/>
                <a:ea typeface="+mn-ea"/>
                <a:cs typeface="+mn-cs"/>
              </a:rPr>
              <a:t>A VALUE index helps to obtain the value of an element or attribute.</a:t>
            </a:r>
            <a:endParaRPr lang="en-GB" sz="1200" kern="1200" dirty="0" smtClean="0">
              <a:solidFill>
                <a:schemeClr val="tx1"/>
              </a:solidFill>
              <a:effectLst/>
              <a:latin typeface="+mn-lt"/>
              <a:ea typeface="+mn-ea"/>
              <a:cs typeface="+mn-cs"/>
            </a:endParaRPr>
          </a:p>
          <a:p>
            <a:pPr marL="628650" lvl="1" indent="-171450">
              <a:buFont typeface="Arial" panose="020B0604020202020204" pitchFamily="34" charset="0"/>
              <a:buChar char="•"/>
            </a:pPr>
            <a:r>
              <a:rPr lang="en-US" sz="1200" kern="1200" dirty="0" smtClean="0">
                <a:solidFill>
                  <a:schemeClr val="tx1"/>
                </a:solidFill>
                <a:effectLst/>
                <a:latin typeface="+mn-lt"/>
                <a:ea typeface="+mn-ea"/>
                <a:cs typeface="+mn-cs"/>
              </a:rPr>
              <a:t>A PROPERTY index is used when retrieving multiple values through PATH expressions.</a:t>
            </a:r>
            <a:endParaRPr lang="en-GB"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GB" dirty="0" smtClean="0"/>
          </a:p>
          <a:p>
            <a:endParaRPr lang="en-US" sz="1200" kern="1200" baseline="0" dirty="0" smtClean="0">
              <a:solidFill>
                <a:schemeClr val="tx1"/>
              </a:solidFill>
              <a:effectLst/>
              <a:latin typeface="+mn-lt"/>
              <a:ea typeface="+mn-ea"/>
              <a:cs typeface="+mn-cs"/>
            </a:endParaRPr>
          </a:p>
          <a:p>
            <a:endParaRPr lang="en-US" sz="1200" kern="1200" baseline="0" dirty="0" smtClean="0">
              <a:solidFill>
                <a:schemeClr val="tx1"/>
              </a:solidFill>
              <a:effectLst/>
              <a:latin typeface="+mn-lt"/>
              <a:ea typeface="+mn-ea"/>
              <a:cs typeface="+mn-cs"/>
            </a:endParaRPr>
          </a:p>
          <a:p>
            <a:endParaRPr lang="en-US" sz="1200" kern="1200" baseline="0" dirty="0" smtClean="0">
              <a:solidFill>
                <a:schemeClr val="tx1"/>
              </a:solidFill>
              <a:effectLst/>
              <a:latin typeface="+mn-lt"/>
              <a:ea typeface="+mn-ea"/>
              <a:cs typeface="+mn-cs"/>
            </a:endParaRPr>
          </a:p>
          <a:p>
            <a:endParaRPr lang="en-US" sz="1200" kern="1200" baseline="0" dirty="0" smtClean="0">
              <a:solidFill>
                <a:schemeClr val="tx1"/>
              </a:solidFill>
              <a:effectLst/>
              <a:latin typeface="+mn-lt"/>
              <a:ea typeface="+mn-ea"/>
              <a:cs typeface="+mn-cs"/>
            </a:endParaRPr>
          </a:p>
          <a:p>
            <a:endParaRPr lang="en-US" sz="1200" kern="1200" baseline="0" dirty="0" smtClean="0">
              <a:solidFill>
                <a:schemeClr val="tx1"/>
              </a:solidFill>
              <a:effectLst/>
              <a:latin typeface="+mn-lt"/>
              <a:ea typeface="+mn-ea"/>
              <a:cs typeface="+mn-cs"/>
            </a:endParaRPr>
          </a:p>
          <a:p>
            <a:endParaRPr lang="en-US" b="1" baseline="0" dirty="0" smtClean="0"/>
          </a:p>
          <a:p>
            <a:endParaRPr lang="en-US" b="1"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31</a:t>
            </a:fld>
            <a:endParaRPr lang="en-US" dirty="0">
              <a:solidFill>
                <a:prstClr val="black"/>
              </a:solidFill>
            </a:endParaRPr>
          </a:p>
        </p:txBody>
      </p:sp>
    </p:spTree>
    <p:extLst>
      <p:ext uri="{BB962C8B-B14F-4D97-AF65-F5344CB8AC3E}">
        <p14:creationId xmlns:p14="http://schemas.microsoft.com/office/powerpoint/2010/main" val="162443225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Demo 2)</a:t>
            </a:r>
            <a:endParaRPr lang="en-US" sz="800" baseline="0" dirty="0" smtClean="0"/>
          </a:p>
        </p:txBody>
      </p:sp>
      <p:sp>
        <p:nvSpPr>
          <p:cNvPr id="4" name="Slide Number Placeholder 3"/>
          <p:cNvSpPr>
            <a:spLocks noGrp="1"/>
          </p:cNvSpPr>
          <p:nvPr>
            <p:ph type="sldNum" sz="quarter" idx="10"/>
          </p:nvPr>
        </p:nvSpPr>
        <p:spPr/>
        <p:txBody>
          <a:bodyPr/>
          <a:lstStyle/>
          <a:p>
            <a:fld id="{2C52CFDC-D2D5-4B9F-BA75-89F771E01AEB}" type="slidenum">
              <a:rPr lang="en-US" smtClean="0"/>
              <a:t>32</a:t>
            </a:fld>
            <a:endParaRPr lang="en-US"/>
          </a:p>
        </p:txBody>
      </p:sp>
    </p:spTree>
    <p:extLst>
      <p:ext uri="{BB962C8B-B14F-4D97-AF65-F5344CB8AC3E}">
        <p14:creationId xmlns:p14="http://schemas.microsoft.com/office/powerpoint/2010/main" val="227303587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Point</a:t>
            </a:r>
            <a:r>
              <a:rPr lang="en-US" baseline="0" dirty="0" smtClean="0">
                <a:effectLst/>
                <a:latin typeface="Segoe UI" panose="020B0502040204020203" pitchFamily="34" charset="0"/>
              </a:rPr>
              <a:t> out that 1) The same great technologies that developers use today on-premises works with SQL Database 2) high-level differences between on-premises and SQL Database 3) SQL Database features currently unsupported</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Creating,</a:t>
            </a:r>
            <a:r>
              <a:rPr lang="en-US" baseline="0" dirty="0" smtClean="0">
                <a:effectLst/>
                <a:latin typeface="Segoe UI" panose="020B0502040204020203" pitchFamily="34" charset="0"/>
              </a:rPr>
              <a:t> managing, and deploying a database in Microsoft Azure SQL Database isn’t difficult. The key is understanding the features that are supported and how SQL Database compares to on-premises SQL Server and the technologies that can be used with SQL Database.</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baseline="0" dirty="0" smtClean="0">
                <a:effectLst/>
                <a:latin typeface="Segoe UI" panose="020B0502040204020203" pitchFamily="34" charset="0"/>
              </a:rPr>
              <a:t>The same great technologies that developers use today on-premises works with SQL Database, including developer languages, Frameworks, and Tools. </a:t>
            </a:r>
            <a:r>
              <a:rPr lang="en-US" b="1" baseline="0" dirty="0" smtClean="0">
                <a:effectLst/>
                <a:latin typeface="Segoe UI" panose="020B0502040204020203" pitchFamily="34" charset="0"/>
              </a:rPr>
              <a:t>Nothing new to learn!</a:t>
            </a:r>
            <a:endParaRPr lang="en-US" b="1" dirty="0" smtClean="0">
              <a:effectLst/>
            </a:endParaRPr>
          </a:p>
          <a:p>
            <a:pPr rtl="0"/>
            <a:r>
              <a:rPr lang="en-US" dirty="0" smtClean="0">
                <a:effectLst/>
                <a:latin typeface="Segoe UI" panose="020B0502040204020203" pitchFamily="34" charset="0"/>
              </a:rPr>
              <a:t>SQL Server Comparison</a:t>
            </a:r>
            <a:r>
              <a:rPr lang="en-US" baseline="0" dirty="0" smtClean="0">
                <a:effectLst/>
                <a:latin typeface="Segoe UI" panose="020B0502040204020203" pitchFamily="34" charset="0"/>
              </a:rPr>
              <a:t> -&gt; highlight the </a:t>
            </a:r>
            <a:r>
              <a:rPr lang="en-US" b="1" baseline="0" dirty="0" smtClean="0">
                <a:effectLst/>
                <a:latin typeface="Segoe UI" panose="020B0502040204020203" pitchFamily="34" charset="0"/>
              </a:rPr>
              <a:t>physical vs. logical</a:t>
            </a:r>
            <a:r>
              <a:rPr lang="en-US" baseline="0" dirty="0" smtClean="0">
                <a:effectLst/>
                <a:latin typeface="Segoe UI" panose="020B0502040204020203" pitchFamily="34" charset="0"/>
              </a:rPr>
              <a:t> administration. Developers and DBAs can now focus on things they love to do and not worry about the physical aspect.</a:t>
            </a:r>
          </a:p>
          <a:p>
            <a:pPr rtl="0"/>
            <a:r>
              <a:rPr lang="en-US" baseline="0" dirty="0" smtClean="0">
                <a:effectLst/>
                <a:latin typeface="Segoe UI" panose="020B0502040204020203" pitchFamily="34" charset="0"/>
              </a:rPr>
              <a:t>Features unsupported by SQL Database -&gt; Many of the unsupported features are hardware based and thus don’t need to be in SQL Database. Other features, such as encryption, are server-based and become a challenge in solving in a shared-environment.</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rtl="0"/>
            <a:r>
              <a:rPr lang="en-US" dirty="0" smtClean="0">
                <a:effectLst/>
              </a:rPr>
              <a:t>CLR data</a:t>
            </a:r>
            <a:r>
              <a:rPr lang="en-US" baseline="0" dirty="0" smtClean="0">
                <a:effectLst/>
              </a:rPr>
              <a:t> types ARE supported, SQLCLR is not yet supported. </a:t>
            </a:r>
          </a:p>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Backup/Restore: PIT Coming;</a:t>
            </a:r>
            <a:r>
              <a:rPr lang="en-US" baseline="0" dirty="0" smtClean="0"/>
              <a:t> Import/Export can be used for backup to BLOB storage. Third-party backup products available via </a:t>
            </a:r>
            <a:r>
              <a:rPr lang="en-US" baseline="0" dirty="0" err="1" smtClean="0"/>
              <a:t>RedGate</a:t>
            </a:r>
            <a:r>
              <a:rPr lang="en-US" baseline="0" dirty="0" smtClean="0"/>
              <a:t> and </a:t>
            </a:r>
            <a:r>
              <a:rPr lang="en-US" baseline="0" dirty="0" err="1" smtClean="0"/>
              <a:t>Enzo</a:t>
            </a:r>
            <a:r>
              <a:rPr lang="en-US" baseline="0" dirty="0" smtClean="0"/>
              <a:t>.</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Data can be stored encrypted but the encryption must be done at the application level. </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Native encryption is being looked at.</a:t>
            </a:r>
          </a:p>
          <a:p>
            <a:pPr marL="0" marR="0" indent="0" algn="l" defTabSz="914363" rtl="0" eaLnBrk="1" fontAlgn="auto" latinLnBrk="0" hangingPunct="1">
              <a:lnSpc>
                <a:spcPct val="90000"/>
              </a:lnSpc>
              <a:spcBef>
                <a:spcPts val="0"/>
              </a:spcBef>
              <a:spcAft>
                <a:spcPts val="333"/>
              </a:spcAft>
              <a:buClrTx/>
              <a:buSzTx/>
              <a:buFontTx/>
              <a:buNone/>
              <a:tabLst/>
              <a:defRPr/>
            </a:pPr>
            <a:r>
              <a:rPr lang="en-US" b="1" baseline="0" dirty="0" smtClean="0"/>
              <a:t>**Linked Servers and Distributed Queries are now supported, </a:t>
            </a:r>
            <a:r>
              <a:rPr lang="en-US" b="0" baseline="0" dirty="0" smtClean="0"/>
              <a:t>linking a SQL Database instance from an on-premises server. Linking two SQL Database instances is NOT supported.</a:t>
            </a:r>
            <a:endParaRPr lang="en-US" b="1" baseline="0"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33</a:t>
            </a:fld>
            <a:endParaRPr lang="en-US" dirty="0"/>
          </a:p>
        </p:txBody>
      </p:sp>
    </p:spTree>
    <p:extLst>
      <p:ext uri="{BB962C8B-B14F-4D97-AF65-F5344CB8AC3E}">
        <p14:creationId xmlns:p14="http://schemas.microsoft.com/office/powerpoint/2010/main" val="420971662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Point</a:t>
            </a:r>
            <a:r>
              <a:rPr lang="en-US" baseline="0" dirty="0" smtClean="0">
                <a:effectLst/>
                <a:latin typeface="Segoe UI" panose="020B0502040204020203" pitchFamily="34" charset="0"/>
              </a:rPr>
              <a:t> out that 1) The same great technologies that developers use today on-premises works with SQL Database 2) high-level differences between on-premises and SQL Database 3) SQL Database features currently unsupported</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Creating,</a:t>
            </a:r>
            <a:r>
              <a:rPr lang="en-US" baseline="0" dirty="0" smtClean="0">
                <a:effectLst/>
                <a:latin typeface="Segoe UI" panose="020B0502040204020203" pitchFamily="34" charset="0"/>
              </a:rPr>
              <a:t> managing, and deploying a database in Microsoft Azure SQL Database isn’t difficult. The key is understanding the features that are supported and how SQL Database compares to on-premises SQL Server and the technologies that can be used with SQL Database.</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baseline="0" dirty="0" smtClean="0">
                <a:effectLst/>
                <a:latin typeface="Segoe UI" panose="020B0502040204020203" pitchFamily="34" charset="0"/>
              </a:rPr>
              <a:t>The same great technologies that developers use today on-premises works with SQL Database, including developer languages, Frameworks, and Tools. </a:t>
            </a:r>
            <a:r>
              <a:rPr lang="en-US" b="1" baseline="0" dirty="0" smtClean="0">
                <a:effectLst/>
                <a:latin typeface="Segoe UI" panose="020B0502040204020203" pitchFamily="34" charset="0"/>
              </a:rPr>
              <a:t>Nothing new to learn!</a:t>
            </a:r>
            <a:endParaRPr lang="en-US" b="1" dirty="0" smtClean="0">
              <a:effectLst/>
            </a:endParaRPr>
          </a:p>
          <a:p>
            <a:pPr rtl="0"/>
            <a:r>
              <a:rPr lang="en-US" dirty="0" smtClean="0">
                <a:effectLst/>
                <a:latin typeface="Segoe UI" panose="020B0502040204020203" pitchFamily="34" charset="0"/>
              </a:rPr>
              <a:t>SQL Server Comparison</a:t>
            </a:r>
            <a:r>
              <a:rPr lang="en-US" baseline="0" dirty="0" smtClean="0">
                <a:effectLst/>
                <a:latin typeface="Segoe UI" panose="020B0502040204020203" pitchFamily="34" charset="0"/>
              </a:rPr>
              <a:t> -&gt; highlight the </a:t>
            </a:r>
            <a:r>
              <a:rPr lang="en-US" b="1" baseline="0" dirty="0" smtClean="0">
                <a:effectLst/>
                <a:latin typeface="Segoe UI" panose="020B0502040204020203" pitchFamily="34" charset="0"/>
              </a:rPr>
              <a:t>physical vs. logical</a:t>
            </a:r>
            <a:r>
              <a:rPr lang="en-US" baseline="0" dirty="0" smtClean="0">
                <a:effectLst/>
                <a:latin typeface="Segoe UI" panose="020B0502040204020203" pitchFamily="34" charset="0"/>
              </a:rPr>
              <a:t> administration. Developers and DBAs can now focus on things they love to do and not worry about the physical aspect.</a:t>
            </a:r>
          </a:p>
          <a:p>
            <a:pPr rtl="0"/>
            <a:r>
              <a:rPr lang="en-US" baseline="0" dirty="0" smtClean="0">
                <a:effectLst/>
                <a:latin typeface="Segoe UI" panose="020B0502040204020203" pitchFamily="34" charset="0"/>
              </a:rPr>
              <a:t>Features unsupported by SQL Database -&gt; Many of the unsupported features are hardware based and thus don’t need to be in SQL Database. Other features, such as encryption, are server-based and become a challenge in solving in a shared-environment.</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rtl="0"/>
            <a:r>
              <a:rPr lang="en-US" dirty="0" smtClean="0">
                <a:effectLst/>
              </a:rPr>
              <a:t>CLR data</a:t>
            </a:r>
            <a:r>
              <a:rPr lang="en-US" baseline="0" dirty="0" smtClean="0">
                <a:effectLst/>
              </a:rPr>
              <a:t> types ARE supported, SQLCLR is not yet supported. </a:t>
            </a:r>
          </a:p>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Backup/Restore: PIT Coming;</a:t>
            </a:r>
            <a:r>
              <a:rPr lang="en-US" baseline="0" dirty="0" smtClean="0"/>
              <a:t> Import/Export can be used for backup to BLOB storage. Third-party backup products available via </a:t>
            </a:r>
            <a:r>
              <a:rPr lang="en-US" baseline="0" dirty="0" err="1" smtClean="0"/>
              <a:t>RedGate</a:t>
            </a:r>
            <a:r>
              <a:rPr lang="en-US" baseline="0" dirty="0" smtClean="0"/>
              <a:t> and </a:t>
            </a:r>
            <a:r>
              <a:rPr lang="en-US" baseline="0" dirty="0" err="1" smtClean="0"/>
              <a:t>Enzo</a:t>
            </a:r>
            <a:r>
              <a:rPr lang="en-US" baseline="0" dirty="0" smtClean="0"/>
              <a:t>.</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Data can be stored encrypted but the encryption must be done at the application level. </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Native encryption is being looked at.</a:t>
            </a:r>
          </a:p>
          <a:p>
            <a:pPr marL="0" marR="0" indent="0" algn="l" defTabSz="914363" rtl="0" eaLnBrk="1" fontAlgn="auto" latinLnBrk="0" hangingPunct="1">
              <a:lnSpc>
                <a:spcPct val="90000"/>
              </a:lnSpc>
              <a:spcBef>
                <a:spcPts val="0"/>
              </a:spcBef>
              <a:spcAft>
                <a:spcPts val="333"/>
              </a:spcAft>
              <a:buClrTx/>
              <a:buSzTx/>
              <a:buFontTx/>
              <a:buNone/>
              <a:tabLst/>
              <a:defRPr/>
            </a:pPr>
            <a:r>
              <a:rPr lang="en-US" b="1" baseline="0" dirty="0" smtClean="0"/>
              <a:t>**Linked Servers and Distributed Queries are now supported, </a:t>
            </a:r>
            <a:r>
              <a:rPr lang="en-US" b="0" baseline="0" dirty="0" smtClean="0"/>
              <a:t>linking a SQL Database instance from an on-premises server. Linking two SQL Database instances is NOT supported.</a:t>
            </a:r>
            <a:endParaRPr lang="en-US" b="1" baseline="0"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34</a:t>
            </a:fld>
            <a:endParaRPr lang="en-US" dirty="0"/>
          </a:p>
        </p:txBody>
      </p:sp>
    </p:spTree>
    <p:extLst>
      <p:ext uri="{BB962C8B-B14F-4D97-AF65-F5344CB8AC3E}">
        <p14:creationId xmlns:p14="http://schemas.microsoft.com/office/powerpoint/2010/main" val="270839287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Point</a:t>
            </a:r>
            <a:r>
              <a:rPr lang="en-US" baseline="0" dirty="0" smtClean="0">
                <a:effectLst/>
                <a:latin typeface="Segoe UI" panose="020B0502040204020203" pitchFamily="34" charset="0"/>
              </a:rPr>
              <a:t> out that 1) The same great technologies that developers use today on-premises works with SQL Database 2) high-level differences between on-premises and SQL Database 3) SQL Database features currently unsupported</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Creating,</a:t>
            </a:r>
            <a:r>
              <a:rPr lang="en-US" baseline="0" dirty="0" smtClean="0">
                <a:effectLst/>
                <a:latin typeface="Segoe UI" panose="020B0502040204020203" pitchFamily="34" charset="0"/>
              </a:rPr>
              <a:t> managing, and deploying a database in Microsoft Azure SQL Database isn’t difficult. The key is understanding the features that are supported and how SQL Database compares to on-premises SQL Server and the technologies that can be used with SQL Database.</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baseline="0" dirty="0" smtClean="0">
                <a:effectLst/>
                <a:latin typeface="Segoe UI" panose="020B0502040204020203" pitchFamily="34" charset="0"/>
              </a:rPr>
              <a:t>The same great technologies that developers use today on-premises works with SQL Database, including developer languages, Frameworks, and Tools. </a:t>
            </a:r>
            <a:r>
              <a:rPr lang="en-US" b="1" baseline="0" dirty="0" smtClean="0">
                <a:effectLst/>
                <a:latin typeface="Segoe UI" panose="020B0502040204020203" pitchFamily="34" charset="0"/>
              </a:rPr>
              <a:t>Nothing new to learn!</a:t>
            </a:r>
            <a:endParaRPr lang="en-US" b="1" dirty="0" smtClean="0">
              <a:effectLst/>
            </a:endParaRPr>
          </a:p>
          <a:p>
            <a:pPr rtl="0"/>
            <a:r>
              <a:rPr lang="en-US" dirty="0" smtClean="0">
                <a:effectLst/>
                <a:latin typeface="Segoe UI" panose="020B0502040204020203" pitchFamily="34" charset="0"/>
              </a:rPr>
              <a:t>SQL Server Comparison</a:t>
            </a:r>
            <a:r>
              <a:rPr lang="en-US" baseline="0" dirty="0" smtClean="0">
                <a:effectLst/>
                <a:latin typeface="Segoe UI" panose="020B0502040204020203" pitchFamily="34" charset="0"/>
              </a:rPr>
              <a:t> -&gt; highlight the </a:t>
            </a:r>
            <a:r>
              <a:rPr lang="en-US" b="1" baseline="0" dirty="0" smtClean="0">
                <a:effectLst/>
                <a:latin typeface="Segoe UI" panose="020B0502040204020203" pitchFamily="34" charset="0"/>
              </a:rPr>
              <a:t>physical vs. logical</a:t>
            </a:r>
            <a:r>
              <a:rPr lang="en-US" baseline="0" dirty="0" smtClean="0">
                <a:effectLst/>
                <a:latin typeface="Segoe UI" panose="020B0502040204020203" pitchFamily="34" charset="0"/>
              </a:rPr>
              <a:t> administration. Developers and DBAs can now focus on things they love to do and not worry about the physical aspect.</a:t>
            </a:r>
          </a:p>
          <a:p>
            <a:pPr rtl="0"/>
            <a:r>
              <a:rPr lang="en-US" baseline="0" dirty="0" smtClean="0">
                <a:effectLst/>
                <a:latin typeface="Segoe UI" panose="020B0502040204020203" pitchFamily="34" charset="0"/>
              </a:rPr>
              <a:t>Features unsupported by SQL Database -&gt; Many of the unsupported features are hardware based and thus don’t need to be in SQL Database. Other features, such as encryption, are server-based and become a challenge in solving in a shared-environment.</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rtl="0"/>
            <a:r>
              <a:rPr lang="en-US" dirty="0" smtClean="0">
                <a:effectLst/>
              </a:rPr>
              <a:t>CLR data</a:t>
            </a:r>
            <a:r>
              <a:rPr lang="en-US" baseline="0" dirty="0" smtClean="0">
                <a:effectLst/>
              </a:rPr>
              <a:t> types ARE supported, SQLCLR is not yet supported. </a:t>
            </a:r>
          </a:p>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Backup/Restore: PIT Coming;</a:t>
            </a:r>
            <a:r>
              <a:rPr lang="en-US" baseline="0" dirty="0" smtClean="0"/>
              <a:t> Import/Export can be used for backup to BLOB storage. Third-party backup products available via </a:t>
            </a:r>
            <a:r>
              <a:rPr lang="en-US" baseline="0" dirty="0" err="1" smtClean="0"/>
              <a:t>RedGate</a:t>
            </a:r>
            <a:r>
              <a:rPr lang="en-US" baseline="0" dirty="0" smtClean="0"/>
              <a:t> and </a:t>
            </a:r>
            <a:r>
              <a:rPr lang="en-US" baseline="0" dirty="0" err="1" smtClean="0"/>
              <a:t>Enzo</a:t>
            </a:r>
            <a:r>
              <a:rPr lang="en-US" baseline="0" dirty="0" smtClean="0"/>
              <a:t>.</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Data can be stored encrypted but the encryption must be done at the application level. </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Native encryption is being looked at.</a:t>
            </a:r>
          </a:p>
          <a:p>
            <a:pPr marL="0" marR="0" indent="0" algn="l" defTabSz="914363" rtl="0" eaLnBrk="1" fontAlgn="auto" latinLnBrk="0" hangingPunct="1">
              <a:lnSpc>
                <a:spcPct val="90000"/>
              </a:lnSpc>
              <a:spcBef>
                <a:spcPts val="0"/>
              </a:spcBef>
              <a:spcAft>
                <a:spcPts val="333"/>
              </a:spcAft>
              <a:buClrTx/>
              <a:buSzTx/>
              <a:buFontTx/>
              <a:buNone/>
              <a:tabLst/>
              <a:defRPr/>
            </a:pPr>
            <a:r>
              <a:rPr lang="en-US" b="1" baseline="0" dirty="0" smtClean="0"/>
              <a:t>**Linked Servers and Distributed Queries are now supported, </a:t>
            </a:r>
            <a:r>
              <a:rPr lang="en-US" b="0" baseline="0" dirty="0" smtClean="0"/>
              <a:t>linking a SQL Database instance from an on-premises server. Linking two SQL Database instances is NOT supported.</a:t>
            </a:r>
            <a:endParaRPr lang="en-US" b="1" baseline="0"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35</a:t>
            </a:fld>
            <a:endParaRPr lang="en-US" dirty="0"/>
          </a:p>
        </p:txBody>
      </p:sp>
    </p:spTree>
    <p:extLst>
      <p:ext uri="{BB962C8B-B14F-4D97-AF65-F5344CB8AC3E}">
        <p14:creationId xmlns:p14="http://schemas.microsoft.com/office/powerpoint/2010/main" val="362998404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Point</a:t>
            </a:r>
            <a:r>
              <a:rPr lang="en-US" baseline="0" dirty="0" smtClean="0">
                <a:effectLst/>
                <a:latin typeface="Segoe UI" panose="020B0502040204020203" pitchFamily="34" charset="0"/>
              </a:rPr>
              <a:t> out that 1) The same great technologies that developers use today on-premises works with SQL Database 2) high-level differences between on-premises and SQL Database 3) SQL Database features currently unsupported</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Creating,</a:t>
            </a:r>
            <a:r>
              <a:rPr lang="en-US" baseline="0" dirty="0" smtClean="0">
                <a:effectLst/>
                <a:latin typeface="Segoe UI" panose="020B0502040204020203" pitchFamily="34" charset="0"/>
              </a:rPr>
              <a:t> managing, and deploying a database in Microsoft Azure SQL Database isn’t difficult. The key is understanding the features that are supported and how SQL Database compares to on-premises SQL Server and the technologies that can be used with SQL Database.</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baseline="0" dirty="0" smtClean="0">
                <a:effectLst/>
                <a:latin typeface="Segoe UI" panose="020B0502040204020203" pitchFamily="34" charset="0"/>
              </a:rPr>
              <a:t>The same great technologies that developers use today on-premises works with SQL Database, including developer languages, Frameworks, and Tools. </a:t>
            </a:r>
            <a:r>
              <a:rPr lang="en-US" b="1" baseline="0" dirty="0" smtClean="0">
                <a:effectLst/>
                <a:latin typeface="Segoe UI" panose="020B0502040204020203" pitchFamily="34" charset="0"/>
              </a:rPr>
              <a:t>Nothing new to learn!</a:t>
            </a:r>
            <a:endParaRPr lang="en-US" b="1" dirty="0" smtClean="0">
              <a:effectLst/>
            </a:endParaRPr>
          </a:p>
          <a:p>
            <a:pPr rtl="0"/>
            <a:r>
              <a:rPr lang="en-US" dirty="0" smtClean="0">
                <a:effectLst/>
                <a:latin typeface="Segoe UI" panose="020B0502040204020203" pitchFamily="34" charset="0"/>
              </a:rPr>
              <a:t>SQL Server Comparison</a:t>
            </a:r>
            <a:r>
              <a:rPr lang="en-US" baseline="0" dirty="0" smtClean="0">
                <a:effectLst/>
                <a:latin typeface="Segoe UI" panose="020B0502040204020203" pitchFamily="34" charset="0"/>
              </a:rPr>
              <a:t> -&gt; highlight the </a:t>
            </a:r>
            <a:r>
              <a:rPr lang="en-US" b="1" baseline="0" dirty="0" smtClean="0">
                <a:effectLst/>
                <a:latin typeface="Segoe UI" panose="020B0502040204020203" pitchFamily="34" charset="0"/>
              </a:rPr>
              <a:t>physical vs. logical</a:t>
            </a:r>
            <a:r>
              <a:rPr lang="en-US" baseline="0" dirty="0" smtClean="0">
                <a:effectLst/>
                <a:latin typeface="Segoe UI" panose="020B0502040204020203" pitchFamily="34" charset="0"/>
              </a:rPr>
              <a:t> administration. Developers and DBAs can now focus on things they love to do and not worry about the physical aspect.</a:t>
            </a:r>
          </a:p>
          <a:p>
            <a:pPr rtl="0"/>
            <a:r>
              <a:rPr lang="en-US" baseline="0" dirty="0" smtClean="0">
                <a:effectLst/>
                <a:latin typeface="Segoe UI" panose="020B0502040204020203" pitchFamily="34" charset="0"/>
              </a:rPr>
              <a:t>Features unsupported by SQL Database -&gt; Many of the unsupported features are hardware based and thus don’t need to be in SQL Database. Other features, such as encryption, are server-based and become a challenge in solving in a shared-environment.</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rtl="0"/>
            <a:r>
              <a:rPr lang="en-US" dirty="0" smtClean="0">
                <a:effectLst/>
              </a:rPr>
              <a:t>CLR data</a:t>
            </a:r>
            <a:r>
              <a:rPr lang="en-US" baseline="0" dirty="0" smtClean="0">
                <a:effectLst/>
              </a:rPr>
              <a:t> types ARE supported, SQLCLR is not yet supported. </a:t>
            </a:r>
          </a:p>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Backup/Restore: PIT Coming;</a:t>
            </a:r>
            <a:r>
              <a:rPr lang="en-US" baseline="0" dirty="0" smtClean="0"/>
              <a:t> Import/Export can be used for backup to BLOB storage. Third-party backup products available via </a:t>
            </a:r>
            <a:r>
              <a:rPr lang="en-US" baseline="0" dirty="0" err="1" smtClean="0"/>
              <a:t>RedGate</a:t>
            </a:r>
            <a:r>
              <a:rPr lang="en-US" baseline="0" dirty="0" smtClean="0"/>
              <a:t> and </a:t>
            </a:r>
            <a:r>
              <a:rPr lang="en-US" baseline="0" dirty="0" err="1" smtClean="0"/>
              <a:t>Enzo</a:t>
            </a:r>
            <a:r>
              <a:rPr lang="en-US" baseline="0" dirty="0" smtClean="0"/>
              <a:t>.</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Data can be stored encrypted but the encryption must be done at the application level. </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Native encryption is being looked at.</a:t>
            </a:r>
          </a:p>
          <a:p>
            <a:pPr marL="0" marR="0" indent="0" algn="l" defTabSz="914363" rtl="0" eaLnBrk="1" fontAlgn="auto" latinLnBrk="0" hangingPunct="1">
              <a:lnSpc>
                <a:spcPct val="90000"/>
              </a:lnSpc>
              <a:spcBef>
                <a:spcPts val="0"/>
              </a:spcBef>
              <a:spcAft>
                <a:spcPts val="333"/>
              </a:spcAft>
              <a:buClrTx/>
              <a:buSzTx/>
              <a:buFontTx/>
              <a:buNone/>
              <a:tabLst/>
              <a:defRPr/>
            </a:pPr>
            <a:r>
              <a:rPr lang="en-US" b="1" baseline="0" dirty="0" smtClean="0"/>
              <a:t>**Linked Servers and Distributed Queries are now supported, </a:t>
            </a:r>
            <a:r>
              <a:rPr lang="en-US" b="0" baseline="0" dirty="0" smtClean="0"/>
              <a:t>linking a SQL Database instance from an on-premises server. Linking two SQL Database instances is NOT supported.</a:t>
            </a:r>
            <a:endParaRPr lang="en-US" b="1" baseline="0"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36</a:t>
            </a:fld>
            <a:endParaRPr lang="en-US" dirty="0"/>
          </a:p>
        </p:txBody>
      </p:sp>
    </p:spTree>
    <p:extLst>
      <p:ext uri="{BB962C8B-B14F-4D97-AF65-F5344CB8AC3E}">
        <p14:creationId xmlns:p14="http://schemas.microsoft.com/office/powerpoint/2010/main" val="178664910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Point</a:t>
            </a:r>
            <a:r>
              <a:rPr lang="en-US" baseline="0" dirty="0" smtClean="0">
                <a:effectLst/>
                <a:latin typeface="Segoe UI" panose="020B0502040204020203" pitchFamily="34" charset="0"/>
              </a:rPr>
              <a:t> out that 1) The same great technologies that developers use today on-premises works with SQL Database 2) high-level differences between on-premises and SQL Database 3) SQL Database features currently unsupported</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Creating,</a:t>
            </a:r>
            <a:r>
              <a:rPr lang="en-US" baseline="0" dirty="0" smtClean="0">
                <a:effectLst/>
                <a:latin typeface="Segoe UI" panose="020B0502040204020203" pitchFamily="34" charset="0"/>
              </a:rPr>
              <a:t> managing, and deploying a database in Microsoft Azure SQL Database isn’t difficult. The key is understanding the features that are supported and how SQL Database compares to on-premises SQL Server and the technologies that can be used with SQL Database.</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baseline="0" dirty="0" smtClean="0">
                <a:effectLst/>
                <a:latin typeface="Segoe UI" panose="020B0502040204020203" pitchFamily="34" charset="0"/>
              </a:rPr>
              <a:t>The same great technologies that developers use today on-premises works with SQL Database, including developer languages, Frameworks, and Tools. </a:t>
            </a:r>
            <a:r>
              <a:rPr lang="en-US" b="1" baseline="0" dirty="0" smtClean="0">
                <a:effectLst/>
                <a:latin typeface="Segoe UI" panose="020B0502040204020203" pitchFamily="34" charset="0"/>
              </a:rPr>
              <a:t>Nothing new to learn!</a:t>
            </a:r>
            <a:endParaRPr lang="en-US" b="1" dirty="0" smtClean="0">
              <a:effectLst/>
            </a:endParaRPr>
          </a:p>
          <a:p>
            <a:pPr rtl="0"/>
            <a:r>
              <a:rPr lang="en-US" dirty="0" smtClean="0">
                <a:effectLst/>
                <a:latin typeface="Segoe UI" panose="020B0502040204020203" pitchFamily="34" charset="0"/>
              </a:rPr>
              <a:t>SQL Server Comparison</a:t>
            </a:r>
            <a:r>
              <a:rPr lang="en-US" baseline="0" dirty="0" smtClean="0">
                <a:effectLst/>
                <a:latin typeface="Segoe UI" panose="020B0502040204020203" pitchFamily="34" charset="0"/>
              </a:rPr>
              <a:t> -&gt; highlight the </a:t>
            </a:r>
            <a:r>
              <a:rPr lang="en-US" b="1" baseline="0" dirty="0" smtClean="0">
                <a:effectLst/>
                <a:latin typeface="Segoe UI" panose="020B0502040204020203" pitchFamily="34" charset="0"/>
              </a:rPr>
              <a:t>physical vs. logical</a:t>
            </a:r>
            <a:r>
              <a:rPr lang="en-US" baseline="0" dirty="0" smtClean="0">
                <a:effectLst/>
                <a:latin typeface="Segoe UI" panose="020B0502040204020203" pitchFamily="34" charset="0"/>
              </a:rPr>
              <a:t> administration. Developers and DBAs can now focus on things they love to do and not worry about the physical aspect.</a:t>
            </a:r>
          </a:p>
          <a:p>
            <a:pPr rtl="0"/>
            <a:r>
              <a:rPr lang="en-US" baseline="0" dirty="0" smtClean="0">
                <a:effectLst/>
                <a:latin typeface="Segoe UI" panose="020B0502040204020203" pitchFamily="34" charset="0"/>
              </a:rPr>
              <a:t>Features unsupported by SQL Database -&gt; Many of the unsupported features are hardware based and thus don’t need to be in SQL Database. Other features, such as encryption, are server-based and become a challenge in solving in a shared-environment.</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rtl="0"/>
            <a:r>
              <a:rPr lang="en-US" dirty="0" smtClean="0">
                <a:effectLst/>
              </a:rPr>
              <a:t>CLR data</a:t>
            </a:r>
            <a:r>
              <a:rPr lang="en-US" baseline="0" dirty="0" smtClean="0">
                <a:effectLst/>
              </a:rPr>
              <a:t> types ARE supported, SQLCLR is not yet supported. </a:t>
            </a:r>
          </a:p>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Backup/Restore: PIT Coming;</a:t>
            </a:r>
            <a:r>
              <a:rPr lang="en-US" baseline="0" dirty="0" smtClean="0"/>
              <a:t> Import/Export can be used for backup to BLOB storage. Third-party backup products available via </a:t>
            </a:r>
            <a:r>
              <a:rPr lang="en-US" baseline="0" dirty="0" err="1" smtClean="0"/>
              <a:t>RedGate</a:t>
            </a:r>
            <a:r>
              <a:rPr lang="en-US" baseline="0" dirty="0" smtClean="0"/>
              <a:t> and </a:t>
            </a:r>
            <a:r>
              <a:rPr lang="en-US" baseline="0" dirty="0" err="1" smtClean="0"/>
              <a:t>Enzo</a:t>
            </a:r>
            <a:r>
              <a:rPr lang="en-US" baseline="0" dirty="0" smtClean="0"/>
              <a:t>.</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Data can be stored encrypted but the encryption must be done at the application level. </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Native encryption is being looked at.</a:t>
            </a:r>
          </a:p>
          <a:p>
            <a:pPr marL="0" marR="0" indent="0" algn="l" defTabSz="914363" rtl="0" eaLnBrk="1" fontAlgn="auto" latinLnBrk="0" hangingPunct="1">
              <a:lnSpc>
                <a:spcPct val="90000"/>
              </a:lnSpc>
              <a:spcBef>
                <a:spcPts val="0"/>
              </a:spcBef>
              <a:spcAft>
                <a:spcPts val="333"/>
              </a:spcAft>
              <a:buClrTx/>
              <a:buSzTx/>
              <a:buFontTx/>
              <a:buNone/>
              <a:tabLst/>
              <a:defRPr/>
            </a:pPr>
            <a:r>
              <a:rPr lang="en-US" b="1" baseline="0" dirty="0" smtClean="0"/>
              <a:t>**Linked Servers and Distributed Queries are now supported, </a:t>
            </a:r>
            <a:r>
              <a:rPr lang="en-US" b="0" baseline="0" dirty="0" smtClean="0"/>
              <a:t>linking a SQL Database instance from an on-premises server. Linking two SQL Database instances is NOT supported.</a:t>
            </a:r>
            <a:endParaRPr lang="en-US" b="1" baseline="0"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37</a:t>
            </a:fld>
            <a:endParaRPr lang="en-US" dirty="0"/>
          </a:p>
        </p:txBody>
      </p:sp>
    </p:spTree>
    <p:extLst>
      <p:ext uri="{BB962C8B-B14F-4D97-AF65-F5344CB8AC3E}">
        <p14:creationId xmlns:p14="http://schemas.microsoft.com/office/powerpoint/2010/main" val="329305680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Highlight</a:t>
            </a:r>
            <a:r>
              <a:rPr lang="en-US" baseline="0" dirty="0" smtClean="0">
                <a:effectLst/>
                <a:latin typeface="Segoe UI" panose="020B0502040204020203" pitchFamily="34" charset="0"/>
              </a:rPr>
              <a:t> the set of tools </a:t>
            </a:r>
            <a:r>
              <a:rPr lang="en-US" sz="900" baseline="0" dirty="0" smtClean="0"/>
              <a:t>for developers when interacting with Microsoft Azure SQL Database.</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Transition statement(s) to setup the slide</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dirty="0" smtClean="0">
                <a:effectLst/>
                <a:latin typeface="Segoe UI" panose="020B0502040204020203" pitchFamily="34" charset="0"/>
              </a:rPr>
              <a:t>SQL</a:t>
            </a:r>
            <a:r>
              <a:rPr lang="en-US" baseline="0" dirty="0" smtClean="0">
                <a:effectLst/>
                <a:latin typeface="Segoe UI" panose="020B0502040204020203" pitchFamily="34" charset="0"/>
              </a:rPr>
              <a:t> Database Management Portal -&gt; Cross Browser, Unified Management Experience</a:t>
            </a:r>
            <a:endParaRPr lang="en-US" dirty="0" smtClean="0">
              <a:effectLst/>
            </a:endParaRPr>
          </a:p>
          <a:p>
            <a:pPr rtl="0"/>
            <a:r>
              <a:rPr lang="en-US" dirty="0" smtClean="0">
                <a:effectLst/>
                <a:latin typeface="Segoe UI" panose="020B0502040204020203" pitchFamily="34" charset="0"/>
              </a:rPr>
              <a:t>SQL Server Data Tools -&gt; Integrated Database</a:t>
            </a:r>
            <a:r>
              <a:rPr lang="en-US" baseline="0" dirty="0" smtClean="0">
                <a:effectLst/>
                <a:latin typeface="Segoe UI" panose="020B0502040204020203" pitchFamily="34" charset="0"/>
              </a:rPr>
              <a:t> Design Environment, Table Designer, Debugging, T-SQL Editor</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marL="167970" indent="-167970">
              <a:buFont typeface="Arial" pitchFamily="34" charset="0"/>
              <a:buChar char="•"/>
            </a:pPr>
            <a:r>
              <a:rPr lang="en-US" sz="900" dirty="0" smtClean="0"/>
              <a:t>IntelliSense in T-SQL Editor</a:t>
            </a:r>
          </a:p>
          <a:p>
            <a:pPr marL="167970" indent="-167970">
              <a:buFont typeface="Arial" pitchFamily="34" charset="0"/>
              <a:buChar char="•"/>
            </a:pPr>
            <a:r>
              <a:rPr lang="en-US" sz="900" spc="-51" dirty="0" smtClean="0">
                <a:solidFill>
                  <a:schemeClr val="tx1"/>
                </a:solidFill>
              </a:rPr>
              <a:t>SQL Server Data Tools</a:t>
            </a:r>
            <a:endParaRPr lang="en-US" sz="900" dirty="0" smtClean="0"/>
          </a:p>
          <a:p>
            <a:pPr marL="167970" indent="-167970">
              <a:buFont typeface="Arial" pitchFamily="34" charset="0"/>
              <a:buChar char="•"/>
            </a:pPr>
            <a:r>
              <a:rPr lang="en-US" sz="900" dirty="0" smtClean="0"/>
              <a:t>Strive to make it consistent as possible</a:t>
            </a:r>
          </a:p>
          <a:p>
            <a:pPr marL="167970" indent="-167970">
              <a:buFont typeface="Arial" pitchFamily="34" charset="0"/>
              <a:buChar char="•"/>
            </a:pPr>
            <a:r>
              <a:rPr lang="en-US" sz="900" dirty="0" smtClean="0"/>
              <a:t>Intersection with the cloud</a:t>
            </a:r>
          </a:p>
          <a:p>
            <a:pPr marL="167970" indent="-167970">
              <a:buFont typeface="Arial" pitchFamily="34" charset="0"/>
              <a:buChar char="•"/>
            </a:pPr>
            <a:r>
              <a:rPr lang="en-US" sz="900" dirty="0" smtClean="0"/>
              <a:t>Bridging you to the new cloud world</a:t>
            </a:r>
          </a:p>
          <a:p>
            <a:pPr marL="167970" indent="-167970">
              <a:buFont typeface="Arial" pitchFamily="34" charset="0"/>
              <a:buChar char="•"/>
            </a:pPr>
            <a:r>
              <a:rPr lang="en-US" sz="900" dirty="0" smtClean="0"/>
              <a:t>Consistency to the new</a:t>
            </a:r>
            <a:r>
              <a:rPr lang="en-US" sz="900" baseline="0" dirty="0" smtClean="0"/>
              <a:t> developer experience</a:t>
            </a:r>
          </a:p>
          <a:p>
            <a:pPr marL="167970" indent="-167970">
              <a:buFont typeface="Arial" pitchFamily="34" charset="0"/>
              <a:buChar char="•"/>
            </a:pPr>
            <a:r>
              <a:rPr lang="en-US" sz="900" baseline="0" dirty="0" smtClean="0"/>
              <a:t>Consistency with the new cloud model</a:t>
            </a:r>
            <a:endParaRPr lang="en-US" sz="900"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38</a:t>
            </a:fld>
            <a:endParaRPr lang="en-US" dirty="0"/>
          </a:p>
        </p:txBody>
      </p:sp>
    </p:spTree>
    <p:extLst>
      <p:ext uri="{BB962C8B-B14F-4D97-AF65-F5344CB8AC3E}">
        <p14:creationId xmlns:p14="http://schemas.microsoft.com/office/powerpoint/2010/main" val="164329189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Demo 3)</a:t>
            </a:r>
          </a:p>
        </p:txBody>
      </p:sp>
      <p:sp>
        <p:nvSpPr>
          <p:cNvPr id="4" name="Slide Number Placeholder 3"/>
          <p:cNvSpPr>
            <a:spLocks noGrp="1"/>
          </p:cNvSpPr>
          <p:nvPr>
            <p:ph type="sldNum" sz="quarter" idx="10"/>
          </p:nvPr>
        </p:nvSpPr>
        <p:spPr/>
        <p:txBody>
          <a:bodyPr/>
          <a:lstStyle/>
          <a:p>
            <a:fld id="{2C52CFDC-D2D5-4B9F-BA75-89F771E01AEB}" type="slidenum">
              <a:rPr lang="en-US" smtClean="0"/>
              <a:t>39</a:t>
            </a:fld>
            <a:endParaRPr lang="en-US"/>
          </a:p>
        </p:txBody>
      </p:sp>
    </p:spTree>
    <p:extLst>
      <p:ext uri="{BB962C8B-B14F-4D97-AF65-F5344CB8AC3E}">
        <p14:creationId xmlns:p14="http://schemas.microsoft.com/office/powerpoint/2010/main" val="19454071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Show Microsoft’ continuous Private to Public Cloud Offering</a:t>
            </a:r>
            <a:r>
              <a:rPr lang="en-US" baseline="0" dirty="0" smtClean="0">
                <a:effectLst/>
                <a:latin typeface="Segoe UI" panose="020B0502040204020203" pitchFamily="34" charset="0"/>
              </a:rPr>
              <a:t>, but this presentation will focus on Microsoft’s relational database </a:t>
            </a:r>
            <a:r>
              <a:rPr lang="en-US" baseline="0" dirty="0" err="1" smtClean="0">
                <a:effectLst/>
                <a:latin typeface="Segoe UI" panose="020B0502040204020203" pitchFamily="34" charset="0"/>
              </a:rPr>
              <a:t>PaaS</a:t>
            </a:r>
            <a:r>
              <a:rPr lang="en-US" baseline="0" dirty="0" smtClean="0">
                <a:effectLst/>
                <a:latin typeface="Segoe UI" panose="020B0502040204020203" pitchFamily="34" charset="0"/>
              </a:rPr>
              <a:t> offering.</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a:spcBef>
                <a:spcPct val="0"/>
              </a:spcBef>
            </a:pPr>
            <a:r>
              <a:rPr lang="en-US" dirty="0" smtClean="0"/>
              <a:t>Microsoft provides a</a:t>
            </a:r>
            <a:r>
              <a:rPr lang="en-US" baseline="0" dirty="0" smtClean="0"/>
              <a:t> continuous solution from private cloud to the public cloud. No matter where you are on your technology roadmap we have a solution to fit your needs. </a:t>
            </a:r>
          </a:p>
          <a:p>
            <a:pPr>
              <a:spcBef>
                <a:spcPct val="0"/>
              </a:spcBef>
            </a:pPr>
            <a:r>
              <a:rPr lang="en-US" baseline="0" dirty="0" smtClean="0"/>
              <a:t>We are a trusted advisor and platform in the traditional enterprise and ISV space with new </a:t>
            </a:r>
            <a:r>
              <a:rPr lang="en-US" baseline="0" dirty="0" err="1" smtClean="0"/>
              <a:t>IaaS</a:t>
            </a:r>
            <a:r>
              <a:rPr lang="en-US" baseline="0" dirty="0" smtClean="0"/>
              <a:t> offerings that making it easier to bring this same level of trust and ease of use to the public cloud. </a:t>
            </a:r>
            <a:r>
              <a:rPr lang="en-US" sz="800" b="1" baseline="0" dirty="0" smtClean="0"/>
              <a:t>However, Microsoft Azure SQL Database extends SQL Server capabilities to the cloud by offering SQL Server as a relational database service.</a:t>
            </a:r>
            <a:endParaRPr lang="en-US" sz="800" dirty="0" smtClean="0">
              <a:effectLst/>
            </a:endParaRPr>
          </a:p>
          <a:p>
            <a:pPr rtl="0"/>
            <a:r>
              <a:rPr lang="en-US" sz="1000" b="1" dirty="0" smtClean="0">
                <a:effectLst/>
                <a:latin typeface="Segoe UI" panose="020B0502040204020203" pitchFamily="34" charset="0"/>
              </a:rPr>
              <a:t>Speaking Points:</a:t>
            </a:r>
            <a:endParaRPr lang="en-US" sz="1000" dirty="0" smtClean="0">
              <a:effectLst/>
            </a:endParaRPr>
          </a:p>
          <a:p>
            <a:pPr rtl="0"/>
            <a:r>
              <a:rPr lang="en-US" dirty="0" smtClean="0">
                <a:effectLst/>
                <a:latin typeface="Segoe UI" panose="020B0502040204020203" pitchFamily="34" charset="0"/>
              </a:rPr>
              <a:t>SQL</a:t>
            </a:r>
            <a:r>
              <a:rPr lang="en-US" baseline="0" dirty="0" smtClean="0">
                <a:effectLst/>
                <a:latin typeface="Segoe UI" panose="020B0502040204020203" pitchFamily="34" charset="0"/>
              </a:rPr>
              <a:t> Database provides SQL Server as a relational service.</a:t>
            </a:r>
            <a:endParaRPr lang="en-US" dirty="0" smtClean="0">
              <a:effectLst/>
            </a:endParaRPr>
          </a:p>
          <a:p>
            <a:pPr rtl="0"/>
            <a:endParaRPr lang="en-US" dirty="0" smtClean="0">
              <a:effectLst/>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a:p>
        </p:txBody>
      </p:sp>
    </p:spTree>
    <p:extLst>
      <p:ext uri="{BB962C8B-B14F-4D97-AF65-F5344CB8AC3E}">
        <p14:creationId xmlns:p14="http://schemas.microsoft.com/office/powerpoint/2010/main" val="42832101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40</a:t>
            </a:fld>
            <a:endParaRPr lang="en-US">
              <a:solidFill>
                <a:prstClr val="black"/>
              </a:solidFill>
            </a:endParaRPr>
          </a:p>
        </p:txBody>
      </p:sp>
    </p:spTree>
    <p:extLst>
      <p:ext uri="{BB962C8B-B14F-4D97-AF65-F5344CB8AC3E}">
        <p14:creationId xmlns:p14="http://schemas.microsoft.com/office/powerpoint/2010/main" val="165563727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Speaker</a:t>
            </a:r>
            <a:r>
              <a:rPr lang="en-US" baseline="0" dirty="0" smtClean="0"/>
              <a:t> notes: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smtClean="0">
                <a:solidFill>
                  <a:schemeClr val="tx1"/>
                </a:solidFill>
                <a:effectLst/>
                <a:latin typeface="+mn-lt"/>
                <a:ea typeface="+mn-ea"/>
                <a:cs typeface="+mn-cs"/>
              </a:rPr>
              <a:t>Elastic pools simplify the process of creating, maintaining, and managing both performance and cost for large numbers of Azure SQL databases.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smtClean="0">
                <a:solidFill>
                  <a:schemeClr val="tx1"/>
                </a:solidFill>
                <a:effectLst/>
                <a:latin typeface="+mn-lt"/>
                <a:ea typeface="+mn-ea"/>
                <a:cs typeface="+mn-cs"/>
              </a:rPr>
              <a:t>Manage large numbers of databases that have unpredictable resource demands.</a:t>
            </a:r>
          </a:p>
          <a:p>
            <a:pPr marL="171450" indent="-171450">
              <a:buFont typeface="Arial" panose="020B0604020202020204" pitchFamily="34" charset="0"/>
              <a:buChar char="•"/>
            </a:pPr>
            <a:endParaRPr lang="en-US" sz="1200" b="0" i="0" kern="1200" dirty="0" smtClean="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smtClean="0">
                <a:solidFill>
                  <a:schemeClr val="tx1"/>
                </a:solidFill>
                <a:effectLst/>
                <a:latin typeface="+mn-lt"/>
                <a:ea typeface="+mn-ea"/>
                <a:cs typeface="+mn-cs"/>
              </a:rPr>
              <a:t>Ability</a:t>
            </a:r>
            <a:r>
              <a:rPr lang="en-US" sz="1200" b="0" i="0" kern="1200" baseline="0" dirty="0" smtClean="0">
                <a:solidFill>
                  <a:schemeClr val="tx1"/>
                </a:solidFill>
                <a:effectLst/>
                <a:latin typeface="+mn-lt"/>
                <a:ea typeface="+mn-ea"/>
                <a:cs typeface="+mn-cs"/>
              </a:rPr>
              <a:t> to </a:t>
            </a:r>
            <a:r>
              <a:rPr lang="en-US" sz="1200" b="0" i="0" kern="1200" dirty="0" smtClean="0">
                <a:solidFill>
                  <a:schemeClr val="tx1"/>
                </a:solidFill>
                <a:effectLst/>
                <a:latin typeface="+mn-lt"/>
                <a:ea typeface="+mn-ea"/>
                <a:cs typeface="+mn-cs"/>
              </a:rPr>
              <a:t>run centralized queries and reporting tools across</a:t>
            </a:r>
            <a:r>
              <a:rPr lang="en-US" sz="1200" b="0" i="0" kern="1200" baseline="0" dirty="0" smtClean="0">
                <a:solidFill>
                  <a:schemeClr val="tx1"/>
                </a:solidFill>
                <a:effectLst/>
                <a:latin typeface="+mn-lt"/>
                <a:ea typeface="+mn-ea"/>
                <a:cs typeface="+mn-cs"/>
              </a:rPr>
              <a:t> database pool.</a:t>
            </a:r>
          </a:p>
          <a:p>
            <a:endParaRPr lang="en-US" dirty="0" smtClean="0"/>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endParaRPr lang="en-US" dirty="0" smtClean="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41</a:t>
            </a:fld>
            <a:endParaRPr lang="en-US">
              <a:solidFill>
                <a:prstClr val="black"/>
              </a:solidFill>
            </a:endParaRPr>
          </a:p>
        </p:txBody>
      </p:sp>
    </p:spTree>
    <p:extLst>
      <p:ext uri="{BB962C8B-B14F-4D97-AF65-F5344CB8AC3E}">
        <p14:creationId xmlns:p14="http://schemas.microsoft.com/office/powerpoint/2010/main" val="164123327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Speaker notes:</a:t>
            </a:r>
          </a:p>
          <a:p>
            <a:endParaRPr lang="en-US" dirty="0" smtClean="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solidFill>
                  <a:srgbClr val="505050"/>
                </a:solidFill>
                <a:latin typeface="wf_segoe-ui_normal"/>
              </a:rPr>
              <a:t>Execute administrative tasks across each database</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smtClean="0">
              <a:solidFill>
                <a:srgbClr val="505050"/>
              </a:solidFill>
              <a:latin typeface="wf_segoe-ui_normal"/>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smtClean="0">
                <a:solidFill>
                  <a:schemeClr val="tx1"/>
                </a:solidFill>
                <a:effectLst/>
                <a:latin typeface="+mn-lt"/>
                <a:ea typeface="+mn-ea"/>
                <a:cs typeface="+mn-cs"/>
              </a:rPr>
              <a:t>Don’t have to connec</a:t>
            </a:r>
            <a:r>
              <a:rPr lang="en-US" sz="1200" b="0" i="0" kern="1200" baseline="0" dirty="0" smtClean="0">
                <a:solidFill>
                  <a:schemeClr val="tx1"/>
                </a:solidFill>
                <a:effectLst/>
                <a:latin typeface="+mn-lt"/>
                <a:ea typeface="+mn-ea"/>
                <a:cs typeface="+mn-cs"/>
              </a:rPr>
              <a:t>t to </a:t>
            </a:r>
            <a:r>
              <a:rPr lang="en-US" sz="1200" b="0" i="0" kern="1200" dirty="0" smtClean="0">
                <a:solidFill>
                  <a:schemeClr val="tx1"/>
                </a:solidFill>
                <a:effectLst/>
                <a:latin typeface="+mn-lt"/>
                <a:ea typeface="+mn-ea"/>
                <a:cs typeface="+mn-cs"/>
              </a:rPr>
              <a:t>each database independently in order to run T-SQL statements or perform other administrative tasks</a:t>
            </a:r>
            <a:endParaRPr lang="en-US" dirty="0" smtClean="0"/>
          </a:p>
          <a:p>
            <a:pPr marL="171450" indent="-171450">
              <a:buFont typeface="Arial" panose="020B0604020202020204" pitchFamily="34" charset="0"/>
              <a:buChar char="•"/>
            </a:pPr>
            <a:endParaRPr lang="en-US" dirty="0" smtClean="0"/>
          </a:p>
          <a:p>
            <a:pPr marL="171450" indent="-171450">
              <a:buFont typeface="Arial" panose="020B0604020202020204" pitchFamily="34" charset="0"/>
              <a:buChar char="•"/>
            </a:pPr>
            <a:r>
              <a:rPr lang="en-US" sz="1200" b="0" i="0" kern="1200" dirty="0" smtClean="0">
                <a:solidFill>
                  <a:schemeClr val="tx1"/>
                </a:solidFill>
                <a:effectLst/>
                <a:latin typeface="+mn-lt"/>
                <a:ea typeface="+mn-ea"/>
                <a:cs typeface="+mn-cs"/>
              </a:rPr>
              <a:t>For example, you can easily update the schema in every database to include a new table</a:t>
            </a:r>
          </a:p>
          <a:p>
            <a:pPr marL="171450" indent="-171450">
              <a:buFont typeface="Arial" panose="020B0604020202020204" pitchFamily="34" charset="0"/>
              <a:buChar char="•"/>
            </a:pPr>
            <a:endParaRPr lang="en-US" sz="1200" b="0" i="0" kern="1200" dirty="0" smtClean="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smtClean="0">
                <a:solidFill>
                  <a:schemeClr val="tx1"/>
                </a:solidFill>
                <a:effectLst/>
                <a:latin typeface="+mn-lt"/>
                <a:ea typeface="+mn-ea"/>
                <a:cs typeface="+mn-cs"/>
              </a:rPr>
              <a:t>Elastic database jobs handles the task of logging in, and reliably running the script for you, while logging the status of execution for each database</a:t>
            </a:r>
          </a:p>
          <a:p>
            <a:pPr marL="171450" indent="-171450">
              <a:buFont typeface="Arial" panose="020B0604020202020204" pitchFamily="34" charset="0"/>
              <a:buChar char="•"/>
            </a:pPr>
            <a:endParaRPr lang="en-US"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43</a:t>
            </a:fld>
            <a:endParaRPr lang="en-US">
              <a:solidFill>
                <a:prstClr val="black"/>
              </a:solidFill>
            </a:endParaRPr>
          </a:p>
        </p:txBody>
      </p:sp>
    </p:spTree>
    <p:extLst>
      <p:ext uri="{BB962C8B-B14F-4D97-AF65-F5344CB8AC3E}">
        <p14:creationId xmlns:p14="http://schemas.microsoft.com/office/powerpoint/2010/main" val="74400082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44</a:t>
            </a:fld>
            <a:endParaRPr lang="en-US">
              <a:solidFill>
                <a:prstClr val="black"/>
              </a:solidFill>
            </a:endParaRPr>
          </a:p>
        </p:txBody>
      </p:sp>
    </p:spTree>
    <p:extLst>
      <p:ext uri="{BB962C8B-B14F-4D97-AF65-F5344CB8AC3E}">
        <p14:creationId xmlns:p14="http://schemas.microsoft.com/office/powerpoint/2010/main" val="213377702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err="1" smtClean="0"/>
              <a:t>This</a:t>
            </a:r>
            <a:r>
              <a:rPr lang="sv-SE" dirty="0" smtClean="0"/>
              <a:t> </a:t>
            </a:r>
            <a:r>
              <a:rPr lang="sv-SE" dirty="0" err="1" smtClean="0"/>
              <a:t>section</a:t>
            </a:r>
            <a:r>
              <a:rPr lang="sv-SE" dirty="0" smtClean="0"/>
              <a:t> is </a:t>
            </a:r>
            <a:r>
              <a:rPr lang="sv-SE" dirty="0" err="1" smtClean="0"/>
              <a:t>optional</a:t>
            </a:r>
            <a:r>
              <a:rPr lang="sv-SE" dirty="0" smtClean="0"/>
              <a:t>. If </a:t>
            </a:r>
            <a:r>
              <a:rPr lang="sv-SE" dirty="0" err="1" smtClean="0"/>
              <a:t>you</a:t>
            </a:r>
            <a:r>
              <a:rPr lang="sv-SE" dirty="0" smtClean="0"/>
              <a:t> </a:t>
            </a:r>
            <a:r>
              <a:rPr lang="sv-SE" dirty="0" err="1" smtClean="0"/>
              <a:t>have</a:t>
            </a:r>
            <a:r>
              <a:rPr lang="sv-SE" dirty="0" smtClean="0"/>
              <a:t> an </a:t>
            </a:r>
            <a:r>
              <a:rPr lang="sv-SE" dirty="0" err="1" smtClean="0"/>
              <a:t>audience</a:t>
            </a:r>
            <a:r>
              <a:rPr lang="sv-SE" dirty="0" smtClean="0"/>
              <a:t> </a:t>
            </a:r>
            <a:r>
              <a:rPr lang="sv-SE" dirty="0" err="1" smtClean="0"/>
              <a:t>with</a:t>
            </a:r>
            <a:r>
              <a:rPr lang="sv-SE" dirty="0" smtClean="0"/>
              <a:t> a </a:t>
            </a:r>
            <a:r>
              <a:rPr lang="sv-SE" dirty="0" err="1" smtClean="0"/>
              <a:t>specifi</a:t>
            </a:r>
            <a:r>
              <a:rPr lang="sv-SE" baseline="0" dirty="0" err="1" smtClean="0"/>
              <a:t>c</a:t>
            </a:r>
            <a:r>
              <a:rPr lang="sv-SE" baseline="0" dirty="0" smtClean="0"/>
              <a:t> </a:t>
            </a:r>
            <a:r>
              <a:rPr lang="sv-SE" baseline="0" dirty="0" err="1" smtClean="0"/>
              <a:t>interest</a:t>
            </a:r>
            <a:r>
              <a:rPr lang="sv-SE" baseline="0" dirty="0" smtClean="0"/>
              <a:t> in </a:t>
            </a:r>
            <a:r>
              <a:rPr lang="sv-SE" baseline="0" dirty="0" err="1" smtClean="0"/>
              <a:t>this</a:t>
            </a:r>
            <a:r>
              <a:rPr lang="sv-SE" baseline="0" dirty="0" smtClean="0"/>
              <a:t> </a:t>
            </a:r>
            <a:r>
              <a:rPr lang="sv-SE" baseline="0" dirty="0" err="1" smtClean="0"/>
              <a:t>there</a:t>
            </a:r>
            <a:r>
              <a:rPr lang="sv-SE" baseline="0" dirty="0" smtClean="0"/>
              <a:t> </a:t>
            </a:r>
            <a:r>
              <a:rPr lang="sv-SE" baseline="0" dirty="0" err="1" smtClean="0"/>
              <a:t>are</a:t>
            </a:r>
            <a:r>
              <a:rPr lang="sv-SE" baseline="0" dirty="0" smtClean="0"/>
              <a:t> </a:t>
            </a:r>
            <a:r>
              <a:rPr lang="sv-SE" baseline="0" dirty="0" err="1" smtClean="0"/>
              <a:t>many</a:t>
            </a:r>
            <a:r>
              <a:rPr lang="sv-SE" baseline="0" dirty="0" smtClean="0"/>
              <a:t> </a:t>
            </a:r>
            <a:r>
              <a:rPr lang="sv-SE" baseline="0" dirty="0" err="1" smtClean="0"/>
              <a:t>more</a:t>
            </a:r>
            <a:r>
              <a:rPr lang="sv-SE" baseline="0" dirty="0" smtClean="0"/>
              <a:t> </a:t>
            </a:r>
            <a:r>
              <a:rPr lang="sv-SE" baseline="0" dirty="0" err="1" smtClean="0"/>
              <a:t>slides</a:t>
            </a:r>
            <a:r>
              <a:rPr lang="sv-SE" baseline="0" dirty="0" smtClean="0"/>
              <a:t> </a:t>
            </a:r>
            <a:r>
              <a:rPr lang="sv-SE" baseline="0" dirty="0" err="1" smtClean="0"/>
              <a:t>hidden</a:t>
            </a:r>
            <a:r>
              <a:rPr lang="sv-SE" baseline="0" dirty="0" smtClean="0"/>
              <a:t> in a </a:t>
            </a:r>
            <a:r>
              <a:rPr lang="sv-SE" baseline="0" dirty="0" err="1" smtClean="0"/>
              <a:t>section</a:t>
            </a:r>
            <a:r>
              <a:rPr lang="sv-SE" baseline="0" dirty="0" smtClean="0"/>
              <a:t> at the end!</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45</a:t>
            </a:fld>
            <a:endParaRPr lang="en-US"/>
          </a:p>
        </p:txBody>
      </p:sp>
    </p:spTree>
    <p:extLst>
      <p:ext uri="{BB962C8B-B14F-4D97-AF65-F5344CB8AC3E}">
        <p14:creationId xmlns:p14="http://schemas.microsoft.com/office/powerpoint/2010/main" val="210323732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smtClean="0">
                <a:latin typeface="Segoe UI Light" panose="020B0502040204020203" pitchFamily="34" charset="0"/>
                <a:cs typeface="Segoe UI Light" panose="020B0502040204020203" pitchFamily="34" charset="0"/>
              </a:rPr>
              <a:t>Classic 3-tier enterprise architecture</a:t>
            </a:r>
          </a:p>
          <a:p>
            <a:pPr algn="l"/>
            <a:r>
              <a:rPr lang="en-US" dirty="0" smtClean="0">
                <a:latin typeface="Segoe UI Light" panose="020B0502040204020203" pitchFamily="34" charset="0"/>
                <a:cs typeface="Segoe UI Light" panose="020B0502040204020203" pitchFamily="34" charset="0"/>
              </a:rPr>
              <a:t>Requires to scale to 10000s users and process TBs of relational data</a:t>
            </a:r>
          </a:p>
          <a:p>
            <a:pPr algn="l"/>
            <a:r>
              <a:rPr lang="en-US" dirty="0" smtClean="0">
                <a:latin typeface="Segoe UI Light" panose="020B0502040204020203" pitchFamily="34" charset="0"/>
                <a:cs typeface="Segoe UI Light" panose="020B0502040204020203" pitchFamily="34" charset="0"/>
              </a:rPr>
              <a:t>Scaling out (and in, elastically) web and worker tiers is relatively easy</a:t>
            </a:r>
          </a:p>
          <a:p>
            <a:pPr algn="l"/>
            <a:r>
              <a:rPr lang="en-US" dirty="0" smtClean="0">
                <a:latin typeface="Segoe UI Light" panose="020B0502040204020203" pitchFamily="34" charset="0"/>
                <a:cs typeface="Segoe UI Light" panose="020B0502040204020203" pitchFamily="34" charset="0"/>
              </a:rPr>
              <a:t>How to scale data-tier if hard limits of the biggest scale unit (e.g. P3 instance) are reached: both storage size and throughput?</a:t>
            </a:r>
          </a:p>
        </p:txBody>
      </p:sp>
      <p:sp>
        <p:nvSpPr>
          <p:cNvPr id="4" name="Header Placeholder 3"/>
          <p:cNvSpPr>
            <a:spLocks noGrp="1"/>
          </p:cNvSpPr>
          <p:nvPr>
            <p:ph type="hdr" sz="quarter" idx="10"/>
          </p:nvPr>
        </p:nvSpPr>
        <p:spPr/>
        <p:txBody>
          <a:bodyPr/>
          <a:lstStyle/>
          <a:p>
            <a:r>
              <a:rPr lang="en-US" smtClean="0">
                <a:solidFill>
                  <a:prstClr val="black"/>
                </a:solidFill>
              </a:rPr>
              <a:t>Build 2014</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solidFill>
                  <a:prstClr val="black"/>
                </a:solidFill>
              </a:rPr>
              <a:pPr/>
              <a:t>6/22/2015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46</a:t>
            </a:fld>
            <a:endParaRPr lang="en-US" dirty="0">
              <a:solidFill>
                <a:prstClr val="black"/>
              </a:solidFill>
            </a:endParaRPr>
          </a:p>
        </p:txBody>
      </p:sp>
    </p:spTree>
    <p:extLst>
      <p:ext uri="{BB962C8B-B14F-4D97-AF65-F5344CB8AC3E}">
        <p14:creationId xmlns:p14="http://schemas.microsoft.com/office/powerpoint/2010/main" val="412453494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en-US" dirty="0" smtClean="0">
              <a:effectLst/>
            </a:endParaRPr>
          </a:p>
        </p:txBody>
      </p:sp>
      <p:sp>
        <p:nvSpPr>
          <p:cNvPr id="4" name="Slide Number Placeholder 3"/>
          <p:cNvSpPr>
            <a:spLocks noGrp="1"/>
          </p:cNvSpPr>
          <p:nvPr>
            <p:ph type="sldNum" sz="quarter" idx="10"/>
          </p:nvPr>
        </p:nvSpPr>
        <p:spPr/>
        <p:txBody>
          <a:bodyPr/>
          <a:lstStyle/>
          <a:p>
            <a:fld id="{ADA9749E-FBCD-4239-AFBA-6C4AFE6C59B7}" type="slidenum">
              <a:rPr lang="en-US" smtClean="0"/>
              <a:pPr/>
              <a:t>47</a:t>
            </a:fld>
            <a:endParaRPr lang="en-US"/>
          </a:p>
        </p:txBody>
      </p:sp>
    </p:spTree>
    <p:extLst>
      <p:ext uri="{BB962C8B-B14F-4D97-AF65-F5344CB8AC3E}">
        <p14:creationId xmlns:p14="http://schemas.microsoft.com/office/powerpoint/2010/main" val="388984537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smtClean="0">
                <a:solidFill>
                  <a:srgbClr val="00B0F0"/>
                </a:solidFill>
              </a:rPr>
              <a:t>Vertical: </a:t>
            </a:r>
            <a:r>
              <a:rPr lang="en-US" dirty="0" smtClean="0"/>
              <a:t>Change service-tiers for a given database as capacity needs fluctuate</a:t>
            </a:r>
          </a:p>
          <a:p>
            <a:pPr marL="0" indent="0">
              <a:buNone/>
            </a:pPr>
            <a:r>
              <a:rPr lang="en-US" dirty="0" smtClean="0">
                <a:solidFill>
                  <a:srgbClr val="00B0F0"/>
                </a:solidFill>
              </a:rPr>
              <a:t>Horizontal: </a:t>
            </a:r>
            <a:r>
              <a:rPr lang="en-US" dirty="0" smtClean="0"/>
              <a:t>Add or remove databases as more or less capacity is needed</a:t>
            </a:r>
          </a:p>
          <a:p>
            <a:pPr marL="0" indent="0">
              <a:buNone/>
            </a:pPr>
            <a:endParaRPr lang="en-US" dirty="0" smtClean="0"/>
          </a:p>
          <a:p>
            <a:pPr marL="0" indent="0">
              <a:buNone/>
            </a:pPr>
            <a:r>
              <a:rPr lang="en-US" b="1" dirty="0" smtClean="0"/>
              <a:t>Animation:</a:t>
            </a:r>
          </a:p>
          <a:p>
            <a:pPr marL="0" indent="0">
              <a:buNone/>
            </a:pPr>
            <a:endParaRPr lang="en-US" dirty="0" smtClean="0"/>
          </a:p>
          <a:p>
            <a:pPr marL="0" indent="0">
              <a:buNone/>
            </a:pPr>
            <a:r>
              <a:rPr lang="en-US" dirty="0" smtClean="0"/>
              <a:t>We</a:t>
            </a:r>
            <a:r>
              <a:rPr lang="en-US" baseline="0" dirty="0" smtClean="0"/>
              <a:t> start off with 3 basic databases</a:t>
            </a:r>
          </a:p>
          <a:p>
            <a:pPr marL="0" indent="0">
              <a:buNone/>
            </a:pPr>
            <a:r>
              <a:rPr lang="en-US" baseline="0" dirty="0" smtClean="0"/>
              <a:t>[click]: We can vertically scale one of these to a standard instance</a:t>
            </a:r>
          </a:p>
          <a:p>
            <a:pPr marL="0" indent="0">
              <a:buNone/>
            </a:pPr>
            <a:r>
              <a:rPr lang="en-US" baseline="0" dirty="0" smtClean="0"/>
              <a:t>[click]: We can also add more instances by scaling horizontally</a:t>
            </a:r>
          </a:p>
          <a:p>
            <a:pPr marL="0" indent="0">
              <a:buNone/>
            </a:pPr>
            <a:r>
              <a:rPr lang="en-US" baseline="0" dirty="0" smtClean="0"/>
              <a:t>[click]: If an instance need more headroom, we can always still vertically scale</a:t>
            </a:r>
            <a:endParaRPr lang="en-US" dirty="0" smtClean="0"/>
          </a:p>
        </p:txBody>
      </p:sp>
      <p:sp>
        <p:nvSpPr>
          <p:cNvPr id="4" name="Slide Number Placeholder 3"/>
          <p:cNvSpPr>
            <a:spLocks noGrp="1"/>
          </p:cNvSpPr>
          <p:nvPr>
            <p:ph type="sldNum" sz="quarter" idx="10"/>
          </p:nvPr>
        </p:nvSpPr>
        <p:spPr/>
        <p:txBody>
          <a:bodyPr/>
          <a:lstStyle/>
          <a:p>
            <a:fld id="{2C52CFDC-D2D5-4B9F-BA75-89F771E01AEB}" type="slidenum">
              <a:rPr lang="en-US" smtClean="0"/>
              <a:t>48</a:t>
            </a:fld>
            <a:endParaRPr lang="en-US"/>
          </a:p>
        </p:txBody>
      </p:sp>
    </p:spTree>
    <p:extLst>
      <p:ext uri="{BB962C8B-B14F-4D97-AF65-F5344CB8AC3E}">
        <p14:creationId xmlns:p14="http://schemas.microsoft.com/office/powerpoint/2010/main" val="313254138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smtClean="0">
              <a:latin typeface="Segoe UI Light" panose="020B0502040204020203" pitchFamily="34" charset="0"/>
              <a:cs typeface="Segoe UI Light" panose="020B0502040204020203" pitchFamily="34" charset="0"/>
            </a:endParaRPr>
          </a:p>
        </p:txBody>
      </p:sp>
      <p:sp>
        <p:nvSpPr>
          <p:cNvPr id="4" name="Header Placeholder 3"/>
          <p:cNvSpPr>
            <a:spLocks noGrp="1"/>
          </p:cNvSpPr>
          <p:nvPr>
            <p:ph type="hdr" sz="quarter" idx="10"/>
          </p:nvPr>
        </p:nvSpPr>
        <p:spPr/>
        <p:txBody>
          <a:bodyPr/>
          <a:lstStyle/>
          <a:p>
            <a:r>
              <a:rPr lang="en-US" smtClean="0">
                <a:solidFill>
                  <a:prstClr val="black"/>
                </a:solidFill>
              </a:rPr>
              <a:t>Build 2014</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solidFill>
                  <a:prstClr val="black"/>
                </a:solidFill>
              </a:rPr>
              <a:pPr/>
              <a:t>6/22/2015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49</a:t>
            </a:fld>
            <a:endParaRPr lang="en-US" dirty="0">
              <a:solidFill>
                <a:prstClr val="black"/>
              </a:solidFill>
            </a:endParaRPr>
          </a:p>
        </p:txBody>
      </p:sp>
    </p:spTree>
    <p:extLst>
      <p:ext uri="{BB962C8B-B14F-4D97-AF65-F5344CB8AC3E}">
        <p14:creationId xmlns:p14="http://schemas.microsoft.com/office/powerpoint/2010/main" val="210798041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sv-SE" dirty="0" smtClean="0"/>
              <a:t>Now let’s focus on </a:t>
            </a:r>
            <a:r>
              <a:rPr lang="sv-SE" baseline="0" dirty="0" smtClean="0"/>
              <a:t>SQL Server in a Microsoft Azure Virtual Machine!</a:t>
            </a:r>
            <a:endParaRPr lang="en-US" dirty="0" smtClean="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50</a:t>
            </a:fld>
            <a:endParaRPr lang="en-US"/>
          </a:p>
        </p:txBody>
      </p:sp>
    </p:spTree>
    <p:extLst>
      <p:ext uri="{BB962C8B-B14F-4D97-AF65-F5344CB8AC3E}">
        <p14:creationId xmlns:p14="http://schemas.microsoft.com/office/powerpoint/2010/main" val="8354851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F743D80-E441-4DE6-AD4D-A3326A9B767E}" type="slidenum">
              <a:rPr lang="en-US" smtClean="0"/>
              <a:t>5</a:t>
            </a:fld>
            <a:endParaRPr lang="en-US" dirty="0"/>
          </a:p>
        </p:txBody>
      </p:sp>
    </p:spTree>
    <p:extLst>
      <p:ext uri="{BB962C8B-B14F-4D97-AF65-F5344CB8AC3E}">
        <p14:creationId xmlns:p14="http://schemas.microsoft.com/office/powerpoint/2010/main" val="182864948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v-SE" dirty="0"/>
          </a:p>
        </p:txBody>
      </p:sp>
      <p:sp>
        <p:nvSpPr>
          <p:cNvPr id="4" name="Slide Number Placeholder 3"/>
          <p:cNvSpPr>
            <a:spLocks noGrp="1"/>
          </p:cNvSpPr>
          <p:nvPr>
            <p:ph type="sldNum" sz="quarter" idx="10"/>
          </p:nvPr>
        </p:nvSpPr>
        <p:spPr/>
        <p:txBody>
          <a:bodyPr/>
          <a:lstStyle/>
          <a:p>
            <a:fld id="{2C52CFDC-D2D5-4B9F-BA75-89F771E01AEB}" type="slidenum">
              <a:rPr lang="en-US" smtClean="0"/>
              <a:t>53</a:t>
            </a:fld>
            <a:endParaRPr lang="en-US"/>
          </a:p>
        </p:txBody>
      </p:sp>
    </p:spTree>
    <p:extLst>
      <p:ext uri="{BB962C8B-B14F-4D97-AF65-F5344CB8AC3E}">
        <p14:creationId xmlns:p14="http://schemas.microsoft.com/office/powerpoint/2010/main" val="371225679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smtClean="0"/>
              <a:t>Demo 4)</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55</a:t>
            </a:fld>
            <a:endParaRPr lang="en-US"/>
          </a:p>
        </p:txBody>
      </p:sp>
    </p:spTree>
    <p:extLst>
      <p:ext uri="{BB962C8B-B14F-4D97-AF65-F5344CB8AC3E}">
        <p14:creationId xmlns:p14="http://schemas.microsoft.com/office/powerpoint/2010/main" val="51968188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sv-SE" dirty="0" smtClean="0"/>
              <a:t>Now let’s focus on </a:t>
            </a:r>
            <a:r>
              <a:rPr lang="sv-SE" baseline="0" dirty="0" smtClean="0"/>
              <a:t>the new Microsoft Azure DocumentDB Service!</a:t>
            </a:r>
            <a:endParaRPr lang="en-US" dirty="0" smtClean="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56</a:t>
            </a:fld>
            <a:endParaRPr lang="en-US"/>
          </a:p>
        </p:txBody>
      </p:sp>
    </p:spTree>
    <p:extLst>
      <p:ext uri="{BB962C8B-B14F-4D97-AF65-F5344CB8AC3E}">
        <p14:creationId xmlns:p14="http://schemas.microsoft.com/office/powerpoint/2010/main" val="152909074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Configurable consistency to trade off consistency and performance.</a:t>
            </a:r>
          </a:p>
          <a:p>
            <a:r>
              <a:rPr lang="en-US" dirty="0" smtClean="0"/>
              <a:t>Database Accounts are configured with a default consistency level. </a:t>
            </a:r>
          </a:p>
          <a:p>
            <a:r>
              <a:rPr lang="en-US" dirty="0" smtClean="0"/>
              <a:t>Consistency level can be weakened per read/query request.</a:t>
            </a:r>
          </a:p>
        </p:txBody>
      </p:sp>
      <p:sp>
        <p:nvSpPr>
          <p:cNvPr id="4" name="Slide Number Placeholder 3"/>
          <p:cNvSpPr>
            <a:spLocks noGrp="1"/>
          </p:cNvSpPr>
          <p:nvPr>
            <p:ph type="sldNum" sz="quarter" idx="10"/>
          </p:nvPr>
        </p:nvSpPr>
        <p:spPr/>
        <p:txBody>
          <a:bodyPr/>
          <a:lstStyle/>
          <a:p>
            <a:fld id="{2C52CFDC-D2D5-4B9F-BA75-89F771E01AEB}" type="slidenum">
              <a:rPr lang="en-US" smtClean="0"/>
              <a:t>60</a:t>
            </a:fld>
            <a:endParaRPr lang="en-US"/>
          </a:p>
        </p:txBody>
      </p:sp>
    </p:spTree>
    <p:extLst>
      <p:ext uri="{BB962C8B-B14F-4D97-AF65-F5344CB8AC3E}">
        <p14:creationId xmlns:p14="http://schemas.microsoft.com/office/powerpoint/2010/main" val="3594175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Demo 5)</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66</a:t>
            </a:fld>
            <a:endParaRPr lang="en-US">
              <a:solidFill>
                <a:prstClr val="black"/>
              </a:solidFill>
            </a:endParaRPr>
          </a:p>
        </p:txBody>
      </p:sp>
    </p:spTree>
    <p:extLst>
      <p:ext uri="{BB962C8B-B14F-4D97-AF65-F5344CB8AC3E}">
        <p14:creationId xmlns:p14="http://schemas.microsoft.com/office/powerpoint/2010/main" val="29281749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sv-SE" dirty="0" smtClean="0"/>
              <a:t>Time for the </a:t>
            </a:r>
            <a:r>
              <a:rPr lang="sv-SE" baseline="0" dirty="0" smtClean="0"/>
              <a:t>Microsoft Azure Search as a Service offering!</a:t>
            </a:r>
            <a:endParaRPr lang="en-US" dirty="0" smtClean="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67</a:t>
            </a:fld>
            <a:endParaRPr lang="en-US"/>
          </a:p>
        </p:txBody>
      </p:sp>
    </p:spTree>
    <p:extLst>
      <p:ext uri="{BB962C8B-B14F-4D97-AF65-F5344CB8AC3E}">
        <p14:creationId xmlns:p14="http://schemas.microsoft.com/office/powerpoint/2010/main" val="121568253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Azure Search is a fully managed search solution that allows developers to enable search experiences in applications.</a:t>
            </a:r>
          </a:p>
        </p:txBody>
      </p:sp>
      <p:sp>
        <p:nvSpPr>
          <p:cNvPr id="4" name="Slide Number Placeholder 3"/>
          <p:cNvSpPr>
            <a:spLocks noGrp="1"/>
          </p:cNvSpPr>
          <p:nvPr>
            <p:ph type="sldNum" sz="quarter" idx="10"/>
          </p:nvPr>
        </p:nvSpPr>
        <p:spPr/>
        <p:txBody>
          <a:bodyPr/>
          <a:lstStyle/>
          <a:p>
            <a:fld id="{ADA9749E-FBCD-4239-AFBA-6C4AFE6C59B7}" type="slidenum">
              <a:rPr lang="en-US" smtClean="0"/>
              <a:pPr/>
              <a:t>68</a:t>
            </a:fld>
            <a:endParaRPr lang="en-US"/>
          </a:p>
        </p:txBody>
      </p:sp>
    </p:spTree>
    <p:extLst>
      <p:ext uri="{BB962C8B-B14F-4D97-AF65-F5344CB8AC3E}">
        <p14:creationId xmlns:p14="http://schemas.microsoft.com/office/powerpoint/2010/main" val="11084592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en-US" dirty="0" smtClean="0">
              <a:effectLst/>
            </a:endParaRPr>
          </a:p>
        </p:txBody>
      </p:sp>
      <p:sp>
        <p:nvSpPr>
          <p:cNvPr id="4" name="Slide Number Placeholder 3"/>
          <p:cNvSpPr>
            <a:spLocks noGrp="1"/>
          </p:cNvSpPr>
          <p:nvPr>
            <p:ph type="sldNum" sz="quarter" idx="10"/>
          </p:nvPr>
        </p:nvSpPr>
        <p:spPr/>
        <p:txBody>
          <a:bodyPr/>
          <a:lstStyle/>
          <a:p>
            <a:fld id="{ADA9749E-FBCD-4239-AFBA-6C4AFE6C59B7}" type="slidenum">
              <a:rPr lang="en-US" smtClean="0"/>
              <a:pPr/>
              <a:t>69</a:t>
            </a:fld>
            <a:endParaRPr lang="en-US"/>
          </a:p>
        </p:txBody>
      </p:sp>
    </p:spTree>
    <p:extLst>
      <p:ext uri="{BB962C8B-B14F-4D97-AF65-F5344CB8AC3E}">
        <p14:creationId xmlns:p14="http://schemas.microsoft.com/office/powerpoint/2010/main" val="224229991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Demo 6)</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72</a:t>
            </a:fld>
            <a:endParaRPr lang="en-US">
              <a:solidFill>
                <a:prstClr val="black"/>
              </a:solidFill>
            </a:endParaRPr>
          </a:p>
        </p:txBody>
      </p:sp>
    </p:spTree>
    <p:extLst>
      <p:ext uri="{BB962C8B-B14F-4D97-AF65-F5344CB8AC3E}">
        <p14:creationId xmlns:p14="http://schemas.microsoft.com/office/powerpoint/2010/main" val="269013748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smtClean="0"/>
              <a:t>In the Azure Portal</a:t>
            </a:r>
            <a:r>
              <a:rPr lang="sv-SE" baseline="0" dirty="0" smtClean="0"/>
              <a:t> </a:t>
            </a:r>
            <a:r>
              <a:rPr lang="sv-SE" baseline="0" dirty="0" err="1" smtClean="0"/>
              <a:t>choose</a:t>
            </a:r>
            <a:r>
              <a:rPr lang="sv-SE" baseline="0" dirty="0" smtClean="0"/>
              <a:t> ”new +” -&gt; ”</a:t>
            </a:r>
            <a:r>
              <a:rPr lang="sv-SE" baseline="0" dirty="0" err="1" smtClean="0"/>
              <a:t>Search</a:t>
            </a:r>
            <a:r>
              <a:rPr lang="sv-SE" baseline="0" dirty="0" smtClean="0"/>
              <a:t>”.</a:t>
            </a:r>
          </a:p>
          <a:p>
            <a:r>
              <a:rPr lang="sv-SE" dirty="0" err="1" smtClean="0"/>
              <a:t>Pricing</a:t>
            </a:r>
            <a:r>
              <a:rPr lang="sv-SE" baseline="0" dirty="0" smtClean="0"/>
              <a:t> </a:t>
            </a:r>
            <a:r>
              <a:rPr lang="sv-SE" baseline="0" dirty="0" err="1" smtClean="0"/>
              <a:t>tier</a:t>
            </a:r>
            <a:r>
              <a:rPr lang="sv-SE" baseline="0" dirty="0" smtClean="0"/>
              <a:t> is </a:t>
            </a:r>
            <a:r>
              <a:rPr lang="sv-SE" baseline="0" dirty="0" err="1" smtClean="0"/>
              <a:t>either</a:t>
            </a:r>
            <a:r>
              <a:rPr lang="sv-SE" baseline="0" dirty="0" smtClean="0"/>
              <a:t> Standard or </a:t>
            </a:r>
            <a:r>
              <a:rPr lang="sv-SE" baseline="0" dirty="0" err="1" smtClean="0"/>
              <a:t>Free</a:t>
            </a:r>
            <a:r>
              <a:rPr lang="sv-SE" baseline="0" dirty="0" smtClean="0"/>
              <a:t> </a:t>
            </a:r>
            <a:r>
              <a:rPr lang="sv-SE" baseline="0" dirty="0" err="1" smtClean="0"/>
              <a:t>where</a:t>
            </a:r>
            <a:r>
              <a:rPr lang="sv-SE" baseline="0" dirty="0" smtClean="0"/>
              <a:t> the </a:t>
            </a:r>
            <a:r>
              <a:rPr lang="sv-SE" baseline="0" dirty="0" err="1" smtClean="0"/>
              <a:t>latter</a:t>
            </a:r>
            <a:r>
              <a:rPr lang="sv-SE" baseline="0" dirty="0" smtClean="0"/>
              <a:t> </a:t>
            </a:r>
            <a:r>
              <a:rPr lang="sv-SE" baseline="0" dirty="0" err="1" smtClean="0"/>
              <a:t>naturally</a:t>
            </a:r>
            <a:r>
              <a:rPr lang="sv-SE" baseline="0" dirty="0" smtClean="0"/>
              <a:t> is </a:t>
            </a:r>
            <a:r>
              <a:rPr lang="sv-SE" baseline="0" dirty="0" err="1" smtClean="0"/>
              <a:t>useful</a:t>
            </a:r>
            <a:r>
              <a:rPr lang="sv-SE" baseline="0" dirty="0" smtClean="0"/>
              <a:t> for </a:t>
            </a:r>
            <a:r>
              <a:rPr lang="sv-SE" baseline="0" dirty="0" err="1" smtClean="0"/>
              <a:t>functional</a:t>
            </a:r>
            <a:r>
              <a:rPr lang="sv-SE" baseline="0" dirty="0" smtClean="0"/>
              <a:t> </a:t>
            </a:r>
            <a:r>
              <a:rPr lang="sv-SE" baseline="0" dirty="0" err="1" smtClean="0"/>
              <a:t>development</a:t>
            </a:r>
            <a:r>
              <a:rPr lang="sv-SE" baseline="0" dirty="0" smtClean="0"/>
              <a:t> tests.</a:t>
            </a:r>
            <a:endParaRPr lang="sv-SE" dirty="0"/>
          </a:p>
        </p:txBody>
      </p:sp>
      <p:sp>
        <p:nvSpPr>
          <p:cNvPr id="4" name="Slide Number Placeholder 3"/>
          <p:cNvSpPr>
            <a:spLocks noGrp="1"/>
          </p:cNvSpPr>
          <p:nvPr>
            <p:ph type="sldNum" sz="quarter" idx="10"/>
          </p:nvPr>
        </p:nvSpPr>
        <p:spPr/>
        <p:txBody>
          <a:bodyPr/>
          <a:lstStyle/>
          <a:p>
            <a:fld id="{2C52CFDC-D2D5-4B9F-BA75-89F771E01AEB}" type="slidenum">
              <a:rPr lang="en-US" smtClean="0"/>
              <a:t>73</a:t>
            </a:fld>
            <a:endParaRPr lang="en-US"/>
          </a:p>
        </p:txBody>
      </p:sp>
    </p:spTree>
    <p:extLst>
      <p:ext uri="{BB962C8B-B14F-4D97-AF65-F5344CB8AC3E}">
        <p14:creationId xmlns:p14="http://schemas.microsoft.com/office/powerpoint/2010/main" val="16255976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Understand that</a:t>
            </a:r>
            <a:r>
              <a:rPr lang="en-US" baseline="0" dirty="0" smtClean="0">
                <a:effectLst/>
                <a:latin typeface="Segoe UI" panose="020B0502040204020203" pitchFamily="34" charset="0"/>
              </a:rPr>
              <a:t> while there are physical SQL Server boxes behind the scenes, when connecting to SQL Database, you are not connecting to a physical server, but to a TDS endpoint.</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The key to understanding SQL Database</a:t>
            </a:r>
            <a:r>
              <a:rPr lang="en-US" baseline="0" dirty="0" smtClean="0">
                <a:effectLst/>
                <a:latin typeface="Segoe UI" panose="020B0502040204020203" pitchFamily="34" charset="0"/>
              </a:rPr>
              <a:t> is understanding while SQL Database is SQL Server, we do not interact with them in the same physical manner. </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dirty="0" smtClean="0">
                <a:effectLst/>
                <a:latin typeface="Segoe UI" panose="020B0502040204020203" pitchFamily="34" charset="0"/>
              </a:rPr>
              <a:t>In an on-premises</a:t>
            </a:r>
            <a:r>
              <a:rPr lang="en-US" baseline="0" dirty="0" smtClean="0">
                <a:effectLst/>
                <a:latin typeface="Segoe UI" panose="020B0502040204020203" pitchFamily="34" charset="0"/>
              </a:rPr>
              <a:t> environment, we typically have physical access to the actual </a:t>
            </a:r>
            <a:r>
              <a:rPr lang="en-US" dirty="0" smtClean="0">
                <a:effectLst/>
                <a:latin typeface="Segoe UI" panose="020B0502040204020203" pitchFamily="34" charset="0"/>
              </a:rPr>
              <a:t>SQL Server </a:t>
            </a:r>
            <a:r>
              <a:rPr lang="en-US" dirty="0" err="1" smtClean="0">
                <a:effectLst/>
                <a:latin typeface="Segoe UI" panose="020B0502040204020203" pitchFamily="34" charset="0"/>
              </a:rPr>
              <a:t>server</a:t>
            </a:r>
            <a:r>
              <a:rPr lang="en-US" dirty="0" smtClean="0">
                <a:effectLst/>
                <a:latin typeface="Segoe UI" panose="020B0502040204020203" pitchFamily="34" charset="0"/>
              </a:rPr>
              <a:t>.</a:t>
            </a:r>
            <a:endParaRPr lang="en-US" dirty="0" smtClean="0">
              <a:effectLst/>
            </a:endParaRPr>
          </a:p>
          <a:p>
            <a:pPr rtl="0"/>
            <a:r>
              <a:rPr lang="en-US" dirty="0" smtClean="0">
                <a:effectLst/>
                <a:latin typeface="Segoe UI" panose="020B0502040204020203" pitchFamily="34" charset="0"/>
              </a:rPr>
              <a:t>In</a:t>
            </a:r>
            <a:r>
              <a:rPr lang="en-US" baseline="0" dirty="0" smtClean="0">
                <a:effectLst/>
                <a:latin typeface="Segoe UI" panose="020B0502040204020203" pitchFamily="34" charset="0"/>
              </a:rPr>
              <a:t> Microsoft Azure, we do not have physical access to the actual server.</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rtl="0"/>
            <a:r>
              <a:rPr lang="en-US" dirty="0" smtClean="0">
                <a:effectLst/>
                <a:latin typeface="Segoe UI" panose="020B0502040204020203" pitchFamily="34" charset="0"/>
              </a:rPr>
              <a:t>It is</a:t>
            </a:r>
            <a:r>
              <a:rPr lang="en-US" baseline="0" dirty="0" smtClean="0">
                <a:effectLst/>
                <a:latin typeface="Segoe UI" panose="020B0502040204020203" pitchFamily="34" charset="0"/>
              </a:rPr>
              <a:t> important that the attendee understands that it IS INDEED SQL Server at the platform layer. There are physical boxes running SQL Server 2012 Enterprise Edition. However, due to the nature of the Azure environment to provide the high-availability and scalability necessary, access to the physical boxes is currently not supported.</a:t>
            </a:r>
            <a:endParaRPr lang="en-US" dirty="0" smtClean="0">
              <a:effectLst/>
            </a:endParaRP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Tree>
    <p:extLst>
      <p:ext uri="{BB962C8B-B14F-4D97-AF65-F5344CB8AC3E}">
        <p14:creationId xmlns:p14="http://schemas.microsoft.com/office/powerpoint/2010/main" val="418300590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smtClean="0"/>
              <a:t>Pick a location for</a:t>
            </a:r>
            <a:r>
              <a:rPr lang="en-US" baseline="0" noProof="0" dirty="0" smtClean="0"/>
              <a:t> the service.</a:t>
            </a:r>
            <a:endParaRPr lang="en-US" noProof="0" dirty="0"/>
          </a:p>
        </p:txBody>
      </p:sp>
      <p:sp>
        <p:nvSpPr>
          <p:cNvPr id="4" name="Slide Number Placeholder 3"/>
          <p:cNvSpPr>
            <a:spLocks noGrp="1"/>
          </p:cNvSpPr>
          <p:nvPr>
            <p:ph type="sldNum" sz="quarter" idx="10"/>
          </p:nvPr>
        </p:nvSpPr>
        <p:spPr/>
        <p:txBody>
          <a:bodyPr/>
          <a:lstStyle/>
          <a:p>
            <a:fld id="{2C52CFDC-D2D5-4B9F-BA75-89F771E01AEB}" type="slidenum">
              <a:rPr lang="en-US" smtClean="0"/>
              <a:t>74</a:t>
            </a:fld>
            <a:endParaRPr lang="en-US"/>
          </a:p>
        </p:txBody>
      </p:sp>
    </p:spTree>
    <p:extLst>
      <p:ext uri="{BB962C8B-B14F-4D97-AF65-F5344CB8AC3E}">
        <p14:creationId xmlns:p14="http://schemas.microsoft.com/office/powerpoint/2010/main" val="105650613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sv-SE" dirty="0" smtClean="0"/>
              <a:t>Now let’s focus on </a:t>
            </a:r>
            <a:r>
              <a:rPr lang="sv-SE" baseline="0" dirty="0" smtClean="0"/>
              <a:t>Hadoop in Azure known as Microsoft Azure HDInsight!</a:t>
            </a:r>
            <a:endParaRPr lang="en-US" dirty="0" smtClean="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77</a:t>
            </a:fld>
            <a:endParaRPr lang="en-US"/>
          </a:p>
        </p:txBody>
      </p:sp>
    </p:spTree>
    <p:extLst>
      <p:ext uri="{BB962C8B-B14F-4D97-AF65-F5344CB8AC3E}">
        <p14:creationId xmlns:p14="http://schemas.microsoft.com/office/powerpoint/2010/main" val="79344201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78</a:t>
            </a:fld>
            <a:endParaRPr lang="en-US" dirty="0">
              <a:solidFill>
                <a:prstClr val="black"/>
              </a:solidFill>
            </a:endParaRPr>
          </a:p>
        </p:txBody>
      </p:sp>
    </p:spTree>
    <p:extLst>
      <p:ext uri="{BB962C8B-B14F-4D97-AF65-F5344CB8AC3E}">
        <p14:creationId xmlns:p14="http://schemas.microsoft.com/office/powerpoint/2010/main" val="232948413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79</a:t>
            </a:fld>
            <a:endParaRPr lang="en-US" dirty="0">
              <a:solidFill>
                <a:prstClr val="black"/>
              </a:solidFill>
            </a:endParaRPr>
          </a:p>
        </p:txBody>
      </p:sp>
    </p:spTree>
    <p:extLst>
      <p:ext uri="{BB962C8B-B14F-4D97-AF65-F5344CB8AC3E}">
        <p14:creationId xmlns:p14="http://schemas.microsoft.com/office/powerpoint/2010/main" val="112425189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80</a:t>
            </a:fld>
            <a:endParaRPr lang="en-US" dirty="0">
              <a:solidFill>
                <a:prstClr val="black"/>
              </a:solidFill>
            </a:endParaRPr>
          </a:p>
        </p:txBody>
      </p:sp>
    </p:spTree>
    <p:extLst>
      <p:ext uri="{BB962C8B-B14F-4D97-AF65-F5344CB8AC3E}">
        <p14:creationId xmlns:p14="http://schemas.microsoft.com/office/powerpoint/2010/main" val="423096249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81</a:t>
            </a:fld>
            <a:endParaRPr lang="en-US" dirty="0">
              <a:solidFill>
                <a:prstClr val="black"/>
              </a:solidFill>
            </a:endParaRPr>
          </a:p>
        </p:txBody>
      </p:sp>
    </p:spTree>
    <p:extLst>
      <p:ext uri="{BB962C8B-B14F-4D97-AF65-F5344CB8AC3E}">
        <p14:creationId xmlns:p14="http://schemas.microsoft.com/office/powerpoint/2010/main" val="275659991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82</a:t>
            </a:fld>
            <a:endParaRPr lang="en-US">
              <a:solidFill>
                <a:prstClr val="black"/>
              </a:solidFill>
            </a:endParaRPr>
          </a:p>
        </p:txBody>
      </p:sp>
    </p:spTree>
    <p:extLst>
      <p:ext uri="{BB962C8B-B14F-4D97-AF65-F5344CB8AC3E}">
        <p14:creationId xmlns:p14="http://schemas.microsoft.com/office/powerpoint/2010/main" val="157289837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a:buFont typeface="Arial" panose="020B0604020202020204" pitchFamily="34" charset="0"/>
              <a:buNone/>
            </a:pPr>
            <a:r>
              <a:rPr lang="en-US" sz="1200" dirty="0" smtClean="0">
                <a:solidFill>
                  <a:schemeClr val="tx1"/>
                </a:solidFill>
              </a:rPr>
              <a:t>Speaker notes:</a:t>
            </a:r>
          </a:p>
          <a:p>
            <a:pPr marL="0" indent="0" algn="l">
              <a:buFont typeface="Arial" panose="020B0604020202020204" pitchFamily="34" charset="0"/>
              <a:buNone/>
            </a:pPr>
            <a:endParaRPr lang="en-US" sz="1200" dirty="0" smtClean="0">
              <a:solidFill>
                <a:schemeClr val="tx1"/>
              </a:solidFill>
            </a:endParaRPr>
          </a:p>
          <a:p>
            <a:pPr marL="171450" indent="-171450" algn="l">
              <a:buFont typeface="Arial" panose="020B0604020202020204" pitchFamily="34" charset="0"/>
              <a:buChar char="•"/>
            </a:pPr>
            <a:r>
              <a:rPr lang="en-US" sz="1200" dirty="0" smtClean="0">
                <a:solidFill>
                  <a:schemeClr val="tx1"/>
                </a:solidFill>
              </a:rPr>
              <a:t>Fully managed relational data warehouse-as-a-service.</a:t>
            </a:r>
          </a:p>
          <a:p>
            <a:pPr marL="171450" indent="-171450" algn="l">
              <a:buFont typeface="Arial" panose="020B0604020202020204" pitchFamily="34" charset="0"/>
              <a:buChar char="•"/>
            </a:pPr>
            <a:r>
              <a:rPr lang="en-US" sz="1200" dirty="0" smtClean="0">
                <a:solidFill>
                  <a:schemeClr val="tx1"/>
                </a:solidFill>
              </a:rPr>
              <a:t>Industry’s first elastic cloud data warehouse with enterprise-grade capabilities</a:t>
            </a:r>
          </a:p>
          <a:p>
            <a:pPr marL="171450" indent="-171450" algn="l">
              <a:buFont typeface="Arial" panose="020B0604020202020204" pitchFamily="34" charset="0"/>
              <a:buChar char="•"/>
            </a:pPr>
            <a:r>
              <a:rPr lang="en-US" sz="1200" dirty="0" smtClean="0">
                <a:solidFill>
                  <a:schemeClr val="tx1"/>
                </a:solidFill>
              </a:rPr>
              <a:t>Support your smallest to largest data sets</a:t>
            </a:r>
          </a:p>
          <a:p>
            <a:pPr algn="l"/>
            <a:endParaRPr lang="en-US" sz="1200" dirty="0">
              <a:solidFill>
                <a:schemeClr val="tx1"/>
              </a:solidFill>
            </a:endParaRPr>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83</a:t>
            </a:fld>
            <a:endParaRPr lang="en-US">
              <a:solidFill>
                <a:prstClr val="black"/>
              </a:solidFill>
            </a:endParaRPr>
          </a:p>
        </p:txBody>
      </p:sp>
    </p:spTree>
    <p:extLst>
      <p:ext uri="{BB962C8B-B14F-4D97-AF65-F5344CB8AC3E}">
        <p14:creationId xmlns:p14="http://schemas.microsoft.com/office/powerpoint/2010/main" val="133200071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84</a:t>
            </a:fld>
            <a:endParaRPr lang="en-US">
              <a:solidFill>
                <a:prstClr val="black"/>
              </a:solidFill>
            </a:endParaRPr>
          </a:p>
        </p:txBody>
      </p:sp>
    </p:spTree>
    <p:extLst>
      <p:ext uri="{BB962C8B-B14F-4D97-AF65-F5344CB8AC3E}">
        <p14:creationId xmlns:p14="http://schemas.microsoft.com/office/powerpoint/2010/main" val="395235817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85</a:t>
            </a:fld>
            <a:endParaRPr lang="en-US">
              <a:solidFill>
                <a:prstClr val="black"/>
              </a:solidFill>
            </a:endParaRPr>
          </a:p>
        </p:txBody>
      </p:sp>
    </p:spTree>
    <p:extLst>
      <p:ext uri="{BB962C8B-B14F-4D97-AF65-F5344CB8AC3E}">
        <p14:creationId xmlns:p14="http://schemas.microsoft.com/office/powerpoint/2010/main" val="23354143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Understand the overall</a:t>
            </a:r>
            <a:r>
              <a:rPr lang="en-US" baseline="0" dirty="0" smtClean="0">
                <a:effectLst/>
                <a:latin typeface="Segoe UI" panose="020B0502040204020203" pitchFamily="34" charset="0"/>
              </a:rPr>
              <a:t> concepts and benefits of SQL Database</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Let’s clear up</a:t>
            </a:r>
            <a:r>
              <a:rPr lang="en-US" baseline="0" dirty="0" smtClean="0">
                <a:effectLst/>
                <a:latin typeface="Segoe UI" panose="020B0502040204020203" pitchFamily="34" charset="0"/>
              </a:rPr>
              <a:t> any confusion and look at the basics of what SQL Database really is and some of its benefits. </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dirty="0" smtClean="0">
                <a:effectLst/>
                <a:latin typeface="Segoe UI" panose="020B0502040204020203" pitchFamily="34" charset="0"/>
              </a:rPr>
              <a:t>The same great SQL Server database technology that you know, love, and use on-premises provided</a:t>
            </a:r>
            <a:r>
              <a:rPr lang="en-US" baseline="0" dirty="0" smtClean="0">
                <a:effectLst/>
                <a:latin typeface="Segoe UI" panose="020B0502040204020203" pitchFamily="34" charset="0"/>
              </a:rPr>
              <a:t> as a service</a:t>
            </a:r>
            <a:endParaRPr lang="en-US" dirty="0" smtClean="0">
              <a:effectLst/>
            </a:endParaRPr>
          </a:p>
          <a:p>
            <a:pPr rtl="0"/>
            <a:r>
              <a:rPr lang="en-US" dirty="0" smtClean="0">
                <a:effectLst/>
                <a:latin typeface="Segoe UI" panose="020B0502040204020203" pitchFamily="34" charset="0"/>
              </a:rPr>
              <a:t>Enterprise-ready</a:t>
            </a:r>
            <a:r>
              <a:rPr lang="en-US" baseline="0" dirty="0" smtClean="0">
                <a:effectLst/>
                <a:latin typeface="Segoe UI" panose="020B0502040204020203" pitchFamily="34" charset="0"/>
              </a:rPr>
              <a:t> </a:t>
            </a:r>
          </a:p>
          <a:p>
            <a:pPr rtl="0"/>
            <a:r>
              <a:rPr lang="en-US" baseline="0" dirty="0" smtClean="0">
                <a:effectLst/>
                <a:latin typeface="Segoe UI" panose="020B0502040204020203" pitchFamily="34" charset="0"/>
              </a:rPr>
              <a:t>Automatic support for High-Availability</a:t>
            </a:r>
          </a:p>
          <a:p>
            <a:pPr rtl="0"/>
            <a:r>
              <a:rPr lang="en-US" baseline="0" dirty="0" smtClean="0">
                <a:effectLst/>
                <a:latin typeface="Segoe UI" panose="020B0502040204020203" pitchFamily="34" charset="0"/>
              </a:rPr>
              <a:t>Designed to scale on-demand to provide the same great elasticity</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rtl="0"/>
            <a:r>
              <a:rPr lang="en-US" dirty="0" smtClean="0">
                <a:effectLst/>
                <a:latin typeface="Segoe UI" panose="020B0502040204020203" pitchFamily="34" charset="0"/>
              </a:rPr>
              <a:t>High-availability – 3 copies of the database free for the cost of the one database. Always</a:t>
            </a:r>
            <a:r>
              <a:rPr lang="en-US" baseline="0" dirty="0" smtClean="0">
                <a:effectLst/>
                <a:latin typeface="Segoe UI" panose="020B0502040204020203" pitchFamily="34" charset="0"/>
              </a:rPr>
              <a:t> in sync. The cost to do this on-premises isn’t cheap. This is </a:t>
            </a:r>
            <a:r>
              <a:rPr lang="en-US" b="1" baseline="0" dirty="0" smtClean="0">
                <a:effectLst/>
                <a:latin typeface="Segoe UI" panose="020B0502040204020203" pitchFamily="34" charset="0"/>
              </a:rPr>
              <a:t>FREE</a:t>
            </a:r>
            <a:r>
              <a:rPr lang="en-US" baseline="0" dirty="0" smtClean="0">
                <a:effectLst/>
                <a:latin typeface="Segoe UI" panose="020B0502040204020203" pitchFamily="34" charset="0"/>
              </a:rPr>
              <a:t> in SQL Database.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Tree>
    <p:extLst>
      <p:ext uri="{BB962C8B-B14F-4D97-AF65-F5344CB8AC3E}">
        <p14:creationId xmlns:p14="http://schemas.microsoft.com/office/powerpoint/2010/main" val="135816448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i="0" dirty="0" smtClean="0">
                <a:solidFill>
                  <a:srgbClr val="666666"/>
                </a:solidFill>
                <a:effectLst/>
                <a:latin typeface="Segoe UI" panose="020B0502040204020203" pitchFamily="34" charset="0"/>
              </a:rPr>
              <a:t>Speaker notes:</a:t>
            </a:r>
          </a:p>
          <a:p>
            <a:pPr marL="171450" indent="-171450">
              <a:buFont typeface="Arial" panose="020B0604020202020204" pitchFamily="34" charset="0"/>
              <a:buChar char="•"/>
            </a:pPr>
            <a:endParaRPr lang="en-US" b="0" i="0" dirty="0" smtClean="0">
              <a:solidFill>
                <a:srgbClr val="666666"/>
              </a:solidFill>
              <a:effectLst/>
              <a:latin typeface="Segoe UI" panose="020B0502040204020203" pitchFamily="34" charset="0"/>
            </a:endParaRPr>
          </a:p>
          <a:p>
            <a:pPr marL="171450" indent="-171450">
              <a:buFont typeface="Arial" panose="020B0604020202020204" pitchFamily="34" charset="0"/>
              <a:buChar char="•"/>
            </a:pPr>
            <a:r>
              <a:rPr lang="en-US" b="0" i="0" dirty="0" smtClean="0">
                <a:solidFill>
                  <a:srgbClr val="666666"/>
                </a:solidFill>
                <a:effectLst/>
                <a:latin typeface="Segoe UI" panose="020B0502040204020203" pitchFamily="34" charset="0"/>
              </a:rPr>
              <a:t>It’s as an enterprise wide repository of every type of data collected in a single place prior to any formal definition of requirements or schema. </a:t>
            </a:r>
          </a:p>
          <a:p>
            <a:pPr marL="171450" indent="-171450">
              <a:buFont typeface="Arial" panose="020B0604020202020204" pitchFamily="34" charset="0"/>
              <a:buChar char="•"/>
            </a:pPr>
            <a:endParaRPr lang="en-US" b="0" i="0" dirty="0" smtClean="0">
              <a:solidFill>
                <a:srgbClr val="666666"/>
              </a:solidFill>
              <a:effectLst/>
              <a:latin typeface="Segoe UI" panose="020B0502040204020203" pitchFamily="34" charset="0"/>
            </a:endParaRPr>
          </a:p>
          <a:p>
            <a:pPr marL="171450" indent="-171450">
              <a:buFont typeface="Arial" panose="020B0604020202020204" pitchFamily="34" charset="0"/>
              <a:buChar char="•"/>
            </a:pPr>
            <a:r>
              <a:rPr lang="en-US" sz="1200" b="0" i="0" kern="1200" dirty="0" smtClean="0">
                <a:solidFill>
                  <a:schemeClr val="tx1"/>
                </a:solidFill>
                <a:effectLst/>
                <a:latin typeface="+mn-lt"/>
                <a:ea typeface="+mn-ea"/>
                <a:cs typeface="+mn-cs"/>
              </a:rPr>
              <a:t>Data is be kept without discrimination regardless of its size, structure, or how fast it is ingested. </a:t>
            </a:r>
          </a:p>
          <a:p>
            <a:pPr marL="171450" indent="-171450">
              <a:buFont typeface="Arial" panose="020B0604020202020204" pitchFamily="34" charset="0"/>
              <a:buChar char="•"/>
            </a:pPr>
            <a:endParaRPr lang="en-US"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smtClean="0">
                <a:solidFill>
                  <a:schemeClr val="tx1"/>
                </a:solidFill>
                <a:effectLst/>
                <a:latin typeface="+mn-lt"/>
                <a:ea typeface="+mn-ea"/>
                <a:cs typeface="+mn-cs"/>
              </a:rPr>
              <a:t>Organizations can then use Hadoop or advanced analytics to find patterns of the data. </a:t>
            </a:r>
          </a:p>
          <a:p>
            <a:pPr marL="171450" indent="-171450">
              <a:buFont typeface="Arial" panose="020B0604020202020204" pitchFamily="34" charset="0"/>
              <a:buChar char="•"/>
            </a:pPr>
            <a:endParaRPr lang="en-US"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smtClean="0">
                <a:solidFill>
                  <a:schemeClr val="tx1"/>
                </a:solidFill>
                <a:effectLst/>
                <a:latin typeface="+mn-lt"/>
                <a:ea typeface="+mn-ea"/>
                <a:cs typeface="+mn-cs"/>
              </a:rPr>
              <a:t> Azure Data Lake  can</a:t>
            </a:r>
            <a:r>
              <a:rPr lang="en-US" sz="1200" b="0" i="0" kern="1200" baseline="0" dirty="0" smtClean="0">
                <a:solidFill>
                  <a:schemeClr val="tx1"/>
                </a:solidFill>
                <a:effectLst/>
                <a:latin typeface="+mn-lt"/>
                <a:ea typeface="+mn-ea"/>
                <a:cs typeface="+mn-cs"/>
              </a:rPr>
              <a:t> be part of </a:t>
            </a:r>
            <a:r>
              <a:rPr lang="en-US" sz="1200" b="0" i="0" kern="1200" dirty="0" smtClean="0">
                <a:solidFill>
                  <a:schemeClr val="tx1"/>
                </a:solidFill>
                <a:effectLst/>
                <a:latin typeface="+mn-lt"/>
                <a:ea typeface="+mn-ea"/>
                <a:cs typeface="+mn-cs"/>
              </a:rPr>
              <a:t>your existing data platform</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by leveraging Azure Active Directory as well as providing data replication to ensure high durability and availability.</a:t>
            </a:r>
          </a:p>
          <a:p>
            <a:pPr marL="171450" indent="-171450">
              <a:buFont typeface="Arial" panose="020B0604020202020204" pitchFamily="34" charset="0"/>
              <a:buChar char="•"/>
            </a:pPr>
            <a:endParaRPr lang="en-US"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86</a:t>
            </a:fld>
            <a:endParaRPr lang="en-US">
              <a:solidFill>
                <a:prstClr val="black"/>
              </a:solidFill>
            </a:endParaRPr>
          </a:p>
        </p:txBody>
      </p:sp>
    </p:spTree>
    <p:extLst>
      <p:ext uri="{BB962C8B-B14F-4D97-AF65-F5344CB8AC3E}">
        <p14:creationId xmlns:p14="http://schemas.microsoft.com/office/powerpoint/2010/main" val="193670460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smtClean="0">
                <a:solidFill>
                  <a:schemeClr val="tx1"/>
                </a:solidFill>
                <a:effectLst/>
                <a:latin typeface="+mn-lt"/>
                <a:ea typeface="+mn-ea"/>
                <a:cs typeface="+mn-cs"/>
              </a:rPr>
              <a:t>Speaker notes:</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1" i="0" kern="1200" dirty="0" smtClean="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smtClean="0">
                <a:solidFill>
                  <a:schemeClr val="tx1"/>
                </a:solidFill>
                <a:effectLst/>
                <a:latin typeface="+mn-lt"/>
                <a:ea typeface="+mn-ea"/>
                <a:cs typeface="+mn-cs"/>
              </a:rPr>
              <a:t>HDFS for the Cloud: The Azure Data Lake is a Hadoop File System compatible with HDFS enabling Microsoft offerings such as Azure </a:t>
            </a:r>
            <a:r>
              <a:rPr lang="en-US" sz="1200" b="0" i="0" kern="1200" dirty="0" err="1" smtClean="0">
                <a:solidFill>
                  <a:schemeClr val="tx1"/>
                </a:solidFill>
                <a:effectLst/>
                <a:latin typeface="+mn-lt"/>
                <a:ea typeface="+mn-ea"/>
                <a:cs typeface="+mn-cs"/>
              </a:rPr>
              <a:t>HDInsight</a:t>
            </a:r>
            <a:r>
              <a:rPr lang="en-US" sz="1200" b="0" i="0" kern="1200" dirty="0" smtClean="0">
                <a:solidFill>
                  <a:schemeClr val="tx1"/>
                </a:solidFill>
                <a:effectLst/>
                <a:latin typeface="+mn-lt"/>
                <a:ea typeface="+mn-ea"/>
                <a:cs typeface="+mn-cs"/>
              </a:rPr>
              <a:t>, Revolution-R Enterprise, industry Hadoop distributions like Hortonworks and Cloudera all to connect to it.</a:t>
            </a:r>
          </a:p>
          <a:p>
            <a:pPr marL="171450" indent="-171450">
              <a:buFont typeface="Arial" panose="020B0604020202020204" pitchFamily="34" charset="0"/>
              <a:buChar char="•"/>
            </a:pPr>
            <a:endParaRPr lang="en-US" b="0" dirty="0" smtClean="0"/>
          </a:p>
          <a:p>
            <a:pPr marL="171450" indent="-171450">
              <a:buFont typeface="Arial" panose="020B0604020202020204" pitchFamily="34" charset="0"/>
              <a:buChar char="•"/>
            </a:pPr>
            <a:r>
              <a:rPr lang="en-US" sz="1200" b="0" i="0" kern="1200" dirty="0" smtClean="0">
                <a:solidFill>
                  <a:schemeClr val="tx1"/>
                </a:solidFill>
                <a:effectLst/>
                <a:latin typeface="+mn-lt"/>
                <a:ea typeface="+mn-ea"/>
                <a:cs typeface="+mn-cs"/>
              </a:rPr>
              <a:t>Petabyte files, massive throughput: The goal of the data lake is to run Hadoop and advanced analytics on all your data to discover conclusions from the data itself. </a:t>
            </a:r>
          </a:p>
          <a:p>
            <a:pPr marL="171450" indent="-171450">
              <a:buFont typeface="Arial" panose="020B0604020202020204" pitchFamily="34" charset="0"/>
              <a:buChar char="•"/>
            </a:pPr>
            <a:endParaRPr lang="en-US"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smtClean="0">
                <a:solidFill>
                  <a:schemeClr val="tx1"/>
                </a:solidFill>
                <a:effectLst/>
                <a:latin typeface="+mn-lt"/>
                <a:ea typeface="+mn-ea"/>
                <a:cs typeface="+mn-cs"/>
              </a:rPr>
              <a:t>Curated data:  Azure</a:t>
            </a:r>
            <a:r>
              <a:rPr lang="en-US" sz="1200" b="0" i="0" kern="1200" baseline="0" dirty="0" smtClean="0">
                <a:solidFill>
                  <a:schemeClr val="tx1"/>
                </a:solidFill>
                <a:effectLst/>
                <a:latin typeface="+mn-lt"/>
                <a:ea typeface="+mn-ea"/>
                <a:cs typeface="+mn-cs"/>
              </a:rPr>
              <a:t> Data Lake</a:t>
            </a:r>
            <a:r>
              <a:rPr lang="en-US" sz="1200" b="0" i="0" kern="1200" dirty="0" smtClean="0">
                <a:solidFill>
                  <a:schemeClr val="tx1"/>
                </a:solidFill>
                <a:effectLst/>
                <a:latin typeface="+mn-lt"/>
                <a:ea typeface="+mn-ea"/>
                <a:cs typeface="+mn-cs"/>
              </a:rPr>
              <a:t> can also serve as a repository for lower cost data preparation prior to moving curated data into a data warehouse such</a:t>
            </a:r>
            <a:r>
              <a:rPr lang="en-US" sz="1200" b="0" i="0" kern="1200" baseline="0" dirty="0" smtClean="0">
                <a:solidFill>
                  <a:schemeClr val="tx1"/>
                </a:solidFill>
                <a:effectLst/>
                <a:latin typeface="+mn-lt"/>
                <a:ea typeface="+mn-ea"/>
                <a:cs typeface="+mn-cs"/>
              </a:rPr>
              <a:t> as Azure Data Warehouse.</a:t>
            </a:r>
            <a:endParaRPr lang="en-US" b="0" dirty="0"/>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87</a:t>
            </a:fld>
            <a:endParaRPr lang="en-US">
              <a:solidFill>
                <a:prstClr val="black"/>
              </a:solidFill>
            </a:endParaRPr>
          </a:p>
        </p:txBody>
      </p:sp>
    </p:spTree>
    <p:extLst>
      <p:ext uri="{BB962C8B-B14F-4D97-AF65-F5344CB8AC3E}">
        <p14:creationId xmlns:p14="http://schemas.microsoft.com/office/powerpoint/2010/main" val="65606615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smtClean="0"/>
              <a:t>There are other SQL Solutions you can</a:t>
            </a:r>
            <a:r>
              <a:rPr lang="sv-SE" baseline="0" dirty="0" smtClean="0"/>
              <a:t> choose to run in Azure. Official support exists for MySQL and Oracle.</a:t>
            </a:r>
          </a:p>
          <a:p>
            <a:endParaRPr lang="sv-SE" baseline="0" dirty="0" smtClean="0"/>
          </a:p>
          <a:p>
            <a:r>
              <a:rPr lang="sv-SE" baseline="0" dirty="0" smtClean="0"/>
              <a:t>(Good place to show the portal and that you can provision Oracle and MySQL databases in Azure just as easily as you can provision the Microsoft SQL options.</a:t>
            </a:r>
            <a:endParaRPr lang="en-US" dirty="0" smtClean="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88</a:t>
            </a:fld>
            <a:endParaRPr lang="en-US"/>
          </a:p>
        </p:txBody>
      </p:sp>
    </p:spTree>
    <p:extLst>
      <p:ext uri="{BB962C8B-B14F-4D97-AF65-F5344CB8AC3E}">
        <p14:creationId xmlns:p14="http://schemas.microsoft.com/office/powerpoint/2010/main" val="239996455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smtClean="0"/>
              <a:t>As </a:t>
            </a:r>
            <a:r>
              <a:rPr lang="sv-SE" dirty="0" err="1" smtClean="0"/>
              <a:t>you</a:t>
            </a:r>
            <a:r>
              <a:rPr lang="sv-SE" dirty="0" smtClean="0"/>
              <a:t> </a:t>
            </a:r>
            <a:r>
              <a:rPr lang="sv-SE" dirty="0" err="1" smtClean="0"/>
              <a:t>can</a:t>
            </a:r>
            <a:r>
              <a:rPr lang="sv-SE" dirty="0" smtClean="0"/>
              <a:t> </a:t>
            </a:r>
            <a:r>
              <a:rPr lang="sv-SE" dirty="0" err="1" smtClean="0"/>
              <a:t>see</a:t>
            </a:r>
            <a:r>
              <a:rPr lang="sv-SE" dirty="0" smtClean="0"/>
              <a:t> </a:t>
            </a:r>
            <a:r>
              <a:rPr lang="sv-SE" dirty="0" err="1" smtClean="0"/>
              <a:t>there</a:t>
            </a:r>
            <a:r>
              <a:rPr lang="sv-SE" dirty="0" smtClean="0"/>
              <a:t> </a:t>
            </a:r>
            <a:r>
              <a:rPr lang="sv-SE" dirty="0" err="1" smtClean="0"/>
              <a:t>are</a:t>
            </a:r>
            <a:r>
              <a:rPr lang="sv-SE" dirty="0" smtClean="0"/>
              <a:t> a </a:t>
            </a:r>
            <a:r>
              <a:rPr lang="sv-SE" dirty="0" err="1" smtClean="0"/>
              <a:t>lot</a:t>
            </a:r>
            <a:r>
              <a:rPr lang="sv-SE" dirty="0" smtClean="0"/>
              <a:t> of options</a:t>
            </a:r>
            <a:r>
              <a:rPr lang="sv-SE" baseline="0" dirty="0" smtClean="0"/>
              <a:t> in the Microsoft Azure </a:t>
            </a:r>
            <a:r>
              <a:rPr lang="sv-SE" baseline="0" dirty="0" err="1" smtClean="0"/>
              <a:t>DataPlatform</a:t>
            </a:r>
            <a:r>
              <a:rPr lang="sv-SE" baseline="0" dirty="0" smtClean="0"/>
              <a:t> </a:t>
            </a:r>
            <a:r>
              <a:rPr lang="sv-SE" baseline="0" dirty="0" err="1" smtClean="0"/>
              <a:t>offerings</a:t>
            </a:r>
            <a:r>
              <a:rPr lang="sv-SE" baseline="0" dirty="0" smtClean="0"/>
              <a:t>. It </a:t>
            </a:r>
            <a:r>
              <a:rPr lang="sv-SE" baseline="0" dirty="0" err="1" smtClean="0"/>
              <a:t>may</a:t>
            </a:r>
            <a:r>
              <a:rPr lang="sv-SE" baseline="0" dirty="0" smtClean="0"/>
              <a:t> be a </a:t>
            </a:r>
            <a:r>
              <a:rPr lang="sv-SE" baseline="0" dirty="0" err="1" smtClean="0"/>
              <a:t>challenge</a:t>
            </a:r>
            <a:r>
              <a:rPr lang="sv-SE" baseline="0" dirty="0" smtClean="0"/>
              <a:t> to </a:t>
            </a:r>
            <a:r>
              <a:rPr lang="sv-SE" baseline="0" dirty="0" err="1" smtClean="0"/>
              <a:t>identify</a:t>
            </a:r>
            <a:r>
              <a:rPr lang="sv-SE" baseline="0" dirty="0" smtClean="0"/>
              <a:t> the </a:t>
            </a:r>
            <a:r>
              <a:rPr lang="sv-SE" baseline="0" dirty="0" err="1" smtClean="0"/>
              <a:t>most</a:t>
            </a:r>
            <a:r>
              <a:rPr lang="sv-SE" baseline="0" dirty="0" smtClean="0"/>
              <a:t> </a:t>
            </a:r>
            <a:r>
              <a:rPr lang="sv-SE" baseline="0" dirty="0" err="1" smtClean="0"/>
              <a:t>suitable</a:t>
            </a:r>
            <a:r>
              <a:rPr lang="sv-SE" baseline="0" dirty="0" smtClean="0"/>
              <a:t> options in </a:t>
            </a:r>
            <a:r>
              <a:rPr lang="sv-SE" baseline="0" dirty="0" err="1" smtClean="0"/>
              <a:t>every</a:t>
            </a:r>
            <a:r>
              <a:rPr lang="sv-SE" baseline="0" dirty="0" smtClean="0"/>
              <a:t> </a:t>
            </a:r>
            <a:r>
              <a:rPr lang="sv-SE" baseline="0" dirty="0" err="1" smtClean="0"/>
              <a:t>case</a:t>
            </a:r>
            <a:r>
              <a:rPr lang="sv-SE" baseline="0" dirty="0" smtClean="0"/>
              <a:t> </a:t>
            </a:r>
            <a:r>
              <a:rPr lang="sv-SE" baseline="0" dirty="0" err="1" smtClean="0"/>
              <a:t>but</a:t>
            </a:r>
            <a:r>
              <a:rPr lang="sv-SE" baseline="0" dirty="0" smtClean="0"/>
              <a:t> </a:t>
            </a:r>
            <a:r>
              <a:rPr lang="sv-SE" baseline="0" dirty="0" err="1" smtClean="0"/>
              <a:t>we</a:t>
            </a:r>
            <a:r>
              <a:rPr lang="sv-SE" baseline="0" dirty="0" smtClean="0"/>
              <a:t> </a:t>
            </a:r>
            <a:r>
              <a:rPr lang="sv-SE" baseline="0" dirty="0" err="1" smtClean="0"/>
              <a:t>can</a:t>
            </a:r>
            <a:r>
              <a:rPr lang="sv-SE" baseline="0" dirty="0" smtClean="0"/>
              <a:t> rest </a:t>
            </a:r>
            <a:r>
              <a:rPr lang="sv-SE" baseline="0" dirty="0" err="1" smtClean="0"/>
              <a:t>assured</a:t>
            </a:r>
            <a:r>
              <a:rPr lang="sv-SE" baseline="0" dirty="0" smtClean="0"/>
              <a:t> </a:t>
            </a:r>
            <a:r>
              <a:rPr lang="sv-SE" baseline="0" dirty="0" err="1" smtClean="0"/>
              <a:t>that</a:t>
            </a:r>
            <a:r>
              <a:rPr lang="sv-SE" baseline="0" dirty="0" smtClean="0"/>
              <a:t> </a:t>
            </a:r>
            <a:r>
              <a:rPr lang="sv-SE" baseline="0" dirty="0" err="1" smtClean="0"/>
              <a:t>there</a:t>
            </a:r>
            <a:r>
              <a:rPr lang="sv-SE" baseline="0" dirty="0" smtClean="0"/>
              <a:t> </a:t>
            </a:r>
            <a:r>
              <a:rPr lang="sv-SE" baseline="0" dirty="0" err="1" smtClean="0"/>
              <a:t>will</a:t>
            </a:r>
            <a:r>
              <a:rPr lang="sv-SE" baseline="0" dirty="0" smtClean="0"/>
              <a:t> be a </a:t>
            </a:r>
            <a:r>
              <a:rPr lang="sv-SE" baseline="0" dirty="0" err="1" smtClean="0"/>
              <a:t>good</a:t>
            </a:r>
            <a:r>
              <a:rPr lang="sv-SE" baseline="0" dirty="0" smtClean="0"/>
              <a:t> option for </a:t>
            </a:r>
            <a:r>
              <a:rPr lang="sv-SE" baseline="0" dirty="0" err="1" smtClean="0"/>
              <a:t>almost</a:t>
            </a:r>
            <a:r>
              <a:rPr lang="sv-SE" baseline="0" dirty="0" smtClean="0"/>
              <a:t> </a:t>
            </a:r>
            <a:r>
              <a:rPr lang="sv-SE" baseline="0" dirty="0" err="1" smtClean="0"/>
              <a:t>any</a:t>
            </a:r>
            <a:r>
              <a:rPr lang="sv-SE" baseline="0" dirty="0" smtClean="0"/>
              <a:t> scenario!</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90</a:t>
            </a:fld>
            <a:endParaRPr lang="en-US">
              <a:solidFill>
                <a:prstClr val="black"/>
              </a:solidFill>
            </a:endParaRPr>
          </a:p>
        </p:txBody>
      </p:sp>
    </p:spTree>
    <p:extLst>
      <p:ext uri="{BB962C8B-B14F-4D97-AF65-F5344CB8AC3E}">
        <p14:creationId xmlns:p14="http://schemas.microsoft.com/office/powerpoint/2010/main" val="242829176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A30E22BB-1869-4D9D-B8D2-1612EB3883AA}" type="datetime1">
              <a:rPr lang="en-US" smtClean="0">
                <a:solidFill>
                  <a:prstClr val="black"/>
                </a:solidFill>
              </a:rPr>
              <a:pPr/>
              <a:t>6/22/2015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93</a:t>
            </a:fld>
            <a:endParaRPr lang="en-US" dirty="0">
              <a:solidFill>
                <a:prstClr val="black"/>
              </a:solidFill>
            </a:endParaRPr>
          </a:p>
        </p:txBody>
      </p:sp>
    </p:spTree>
    <p:extLst>
      <p:ext uri="{BB962C8B-B14F-4D97-AF65-F5344CB8AC3E}">
        <p14:creationId xmlns:p14="http://schemas.microsoft.com/office/powerpoint/2010/main" val="24927428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Understand the overall</a:t>
            </a:r>
            <a:r>
              <a:rPr lang="en-US" baseline="0" dirty="0" smtClean="0">
                <a:effectLst/>
                <a:latin typeface="Segoe UI" panose="020B0502040204020203" pitchFamily="34" charset="0"/>
              </a:rPr>
              <a:t> concepts and benefits of SQL Database</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Let’s clear up</a:t>
            </a:r>
            <a:r>
              <a:rPr lang="en-US" baseline="0" dirty="0" smtClean="0">
                <a:effectLst/>
                <a:latin typeface="Segoe UI" panose="020B0502040204020203" pitchFamily="34" charset="0"/>
              </a:rPr>
              <a:t> any confusion and look at the basics of what SQL Database really is and some of its benefits. </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dirty="0" smtClean="0">
                <a:effectLst/>
                <a:latin typeface="Segoe UI" panose="020B0502040204020203" pitchFamily="34" charset="0"/>
              </a:rPr>
              <a:t>The same great SQL Server database technology that you know, love, and use on-premises provided</a:t>
            </a:r>
            <a:r>
              <a:rPr lang="en-US" baseline="0" dirty="0" smtClean="0">
                <a:effectLst/>
                <a:latin typeface="Segoe UI" panose="020B0502040204020203" pitchFamily="34" charset="0"/>
              </a:rPr>
              <a:t> as a service</a:t>
            </a:r>
            <a:endParaRPr lang="en-US" dirty="0" smtClean="0">
              <a:effectLst/>
            </a:endParaRPr>
          </a:p>
          <a:p>
            <a:pPr rtl="0"/>
            <a:r>
              <a:rPr lang="en-US" dirty="0" smtClean="0">
                <a:effectLst/>
                <a:latin typeface="Segoe UI" panose="020B0502040204020203" pitchFamily="34" charset="0"/>
              </a:rPr>
              <a:t>Enterprise-ready</a:t>
            </a:r>
            <a:r>
              <a:rPr lang="en-US" baseline="0" dirty="0" smtClean="0">
                <a:effectLst/>
                <a:latin typeface="Segoe UI" panose="020B0502040204020203" pitchFamily="34" charset="0"/>
              </a:rPr>
              <a:t> </a:t>
            </a:r>
          </a:p>
          <a:p>
            <a:pPr rtl="0"/>
            <a:r>
              <a:rPr lang="en-US" baseline="0" dirty="0" smtClean="0">
                <a:effectLst/>
                <a:latin typeface="Segoe UI" panose="020B0502040204020203" pitchFamily="34" charset="0"/>
              </a:rPr>
              <a:t>Automatic support for High-Availability</a:t>
            </a:r>
          </a:p>
          <a:p>
            <a:pPr rtl="0"/>
            <a:r>
              <a:rPr lang="en-US" baseline="0" dirty="0" smtClean="0">
                <a:effectLst/>
                <a:latin typeface="Segoe UI" panose="020B0502040204020203" pitchFamily="34" charset="0"/>
              </a:rPr>
              <a:t>Designed to scale on-demand to provide the same great elasticity</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rtl="0"/>
            <a:r>
              <a:rPr lang="en-US" dirty="0" smtClean="0">
                <a:effectLst/>
                <a:latin typeface="Segoe UI" panose="020B0502040204020203" pitchFamily="34" charset="0"/>
              </a:rPr>
              <a:t>High-availability – 3 copies of the database free for the cost of the one database. Always</a:t>
            </a:r>
            <a:r>
              <a:rPr lang="en-US" baseline="0" dirty="0" smtClean="0">
                <a:effectLst/>
                <a:latin typeface="Segoe UI" panose="020B0502040204020203" pitchFamily="34" charset="0"/>
              </a:rPr>
              <a:t> in sync. The cost to do this on-premises isn’t cheap. This is </a:t>
            </a:r>
            <a:r>
              <a:rPr lang="en-US" b="1" baseline="0" dirty="0" smtClean="0">
                <a:effectLst/>
                <a:latin typeface="Segoe UI" panose="020B0502040204020203" pitchFamily="34" charset="0"/>
              </a:rPr>
              <a:t>FREE</a:t>
            </a:r>
            <a:r>
              <a:rPr lang="en-US" baseline="0" dirty="0" smtClean="0">
                <a:effectLst/>
                <a:latin typeface="Segoe UI" panose="020B0502040204020203" pitchFamily="34" charset="0"/>
              </a:rPr>
              <a:t> in SQL Database.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Tree>
    <p:extLst>
      <p:ext uri="{BB962C8B-B14F-4D97-AF65-F5344CB8AC3E}">
        <p14:creationId xmlns:p14="http://schemas.microsoft.com/office/powerpoint/2010/main" val="34799014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Client</a:t>
            </a:r>
            <a:r>
              <a:rPr lang="en-US" baseline="0" dirty="0" smtClean="0"/>
              <a:t> - </a:t>
            </a:r>
            <a:r>
              <a:rPr lang="en-US" dirty="0" smtClean="0"/>
              <a:t>The client layer resides closest to your application, and is used by your application to communicate directly with SQL Database. The client layer can reside on-premise in your datacenter or be hosted in Microsoft Azure. Because SQL Database provides the same tabular data stream (TDS) interface as SQL Server, you can use familiar tools and libraries to build client applications for data that is in the cloud.</a:t>
            </a:r>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Tree>
    <p:extLst>
      <p:ext uri="{BB962C8B-B14F-4D97-AF65-F5344CB8AC3E}">
        <p14:creationId xmlns:p14="http://schemas.microsoft.com/office/powerpoint/2010/main" val="161284980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Picture 8"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6" name="Presenter"/>
          <p:cNvSpPr txBox="1">
            <a:spLocks/>
          </p:cNvSpPr>
          <p:nvPr/>
        </p:nvSpPr>
        <p:spPr>
          <a:xfrm>
            <a:off x="6342214" y="5233033"/>
            <a:ext cx="5669955" cy="1095241"/>
          </a:xfrm>
          <a:prstGeom prst="rect">
            <a:avLst/>
          </a:prstGeom>
        </p:spPr>
        <p:txBody>
          <a:bodyPr vert="horz" wrap="square" lIns="228600" tIns="91400" rIns="146240" bIns="91400"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defTabSz="932563">
              <a:lnSpc>
                <a:spcPts val="3000"/>
              </a:lnSpc>
              <a:spcBef>
                <a:spcPts val="0"/>
              </a:spcBef>
              <a:spcAft>
                <a:spcPts val="1199"/>
              </a:spcAft>
              <a:defRPr/>
            </a:pPr>
            <a:r>
              <a:rPr lang="en-US" sz="2200" dirty="0" smtClean="0">
                <a:solidFill>
                  <a:srgbClr val="FFFFFF"/>
                </a:solidFill>
              </a:rPr>
              <a:t>Presenter</a:t>
            </a:r>
            <a:endParaRPr sz="2200" dirty="0">
              <a:solidFill>
                <a:srgbClr val="FFFFFF"/>
              </a:solidFill>
            </a:endParaRPr>
          </a:p>
        </p:txBody>
      </p:sp>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1964042274"/>
      </p:ext>
    </p:extLst>
  </p:cSld>
  <p:clrMapOvr>
    <a:masterClrMapping/>
  </p:clrMapOvr>
  <p:transition>
    <p:fade/>
  </p:transition>
  <p:timing>
    <p:tnLst>
      <p:par>
        <p:cTn id="1" dur="indefinite" restart="never" nodeType="tmRoot"/>
      </p:par>
    </p:tnLst>
  </p:timing>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629982698"/>
      </p:ext>
    </p:extLst>
  </p:cSld>
  <p:clrMapOvr>
    <a:masterClrMapping/>
  </p:clrMapOvr>
  <p:transition>
    <p:fade/>
  </p:transition>
  <p:timing>
    <p:tnLst>
      <p:par>
        <p:cTn id="1" dur="indefinite" restart="never" nodeType="tmRoot"/>
      </p:par>
    </p:tnLst>
  </p:timing>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Headline and Content">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2" name="Body"/>
          <p:cNvSpPr>
            <a:spLocks noGrp="1"/>
          </p:cNvSpPr>
          <p:nvPr>
            <p:ph type="body" sz="quarter" idx="11"/>
          </p:nvPr>
        </p:nvSpPr>
        <p:spPr>
          <a:xfrm>
            <a:off x="373985" y="4824404"/>
            <a:ext cx="6750030" cy="1139825"/>
          </a:xfrm>
          <a:prstGeom prst="rect">
            <a:avLst/>
          </a:prstGeom>
        </p:spPr>
        <p:txBody>
          <a:bodyPr/>
          <a:lstStyle>
            <a:lvl1pPr>
              <a:buClr>
                <a:schemeClr val="tx2"/>
              </a:buClr>
              <a:defRPr lang="en-US" sz="2000" kern="1200" spc="0" baseline="0" dirty="0" smtClean="0">
                <a:solidFill>
                  <a:srgbClr val="0072C6"/>
                </a:solidFill>
                <a:latin typeface="Segoe UI Light" panose="020B0502040204020203" pitchFamily="34" charset="0"/>
                <a:ea typeface="+mn-ea"/>
                <a:cs typeface="+mn-cs"/>
              </a:defRPr>
            </a:lvl1pPr>
            <a:lvl2pPr>
              <a:buClr>
                <a:schemeClr val="tx2"/>
              </a:buClr>
              <a:defRPr lang="en-US" sz="2000" kern="1200" spc="0" baseline="0" dirty="0" smtClean="0">
                <a:solidFill>
                  <a:srgbClr val="0072C6"/>
                </a:solidFill>
                <a:latin typeface="Segoe UI Light" panose="020B0502040204020203" pitchFamily="34" charset="0"/>
                <a:ea typeface="+mn-ea"/>
                <a:cs typeface="+mn-cs"/>
              </a:defRPr>
            </a:lvl2pPr>
            <a:lvl3pPr>
              <a:buClr>
                <a:schemeClr val="tx2"/>
              </a:buClr>
              <a:defRPr lang="en-US" sz="2000" kern="1200" spc="0" baseline="0" dirty="0" smtClean="0">
                <a:solidFill>
                  <a:srgbClr val="0072C6"/>
                </a:solidFill>
                <a:latin typeface="Segoe UI Light" panose="020B0502040204020203" pitchFamily="34" charset="0"/>
                <a:ea typeface="+mn-ea"/>
                <a:cs typeface="+mn-cs"/>
              </a:defRPr>
            </a:lvl3pPr>
            <a:lvl4pPr>
              <a:buClr>
                <a:schemeClr val="tx2"/>
              </a:buClr>
              <a:defRPr lang="en-US" sz="2000" kern="1200" spc="0" baseline="0" dirty="0" smtClean="0">
                <a:solidFill>
                  <a:srgbClr val="0072C6"/>
                </a:solidFill>
                <a:latin typeface="Segoe UI Light" panose="020B0502040204020203" pitchFamily="34" charset="0"/>
                <a:ea typeface="+mn-ea"/>
                <a:cs typeface="+mn-cs"/>
              </a:defRPr>
            </a:lvl4pPr>
            <a:lvl5pPr>
              <a:buClr>
                <a:schemeClr val="tx2"/>
              </a:buClr>
              <a:defRPr lang="en-US" sz="2000" kern="1200" spc="0" baseline="0" dirty="0" smtClean="0">
                <a:solidFill>
                  <a:srgbClr val="0072C6"/>
                </a:solidFill>
                <a:latin typeface="Segoe UI Light" panose="020B0502040204020203" pitchFamily="34" charset="0"/>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74712" y="930351"/>
            <a:ext cx="9976363" cy="917575"/>
          </a:xfrm>
          <a:prstGeom prst="rect">
            <a:avLst/>
          </a:prstGeom>
        </p:spPr>
        <p:txBody>
          <a:bodyPr/>
          <a:lstStyle/>
          <a:p>
            <a:r>
              <a:rPr lang="en-US" sz="4800" smtClean="0">
                <a:solidFill>
                  <a:schemeClr val="bg1"/>
                </a:solidFill>
              </a:rPr>
              <a:t>Click to edit Master title style</a:t>
            </a:r>
            <a:endParaRPr lang="en-US" sz="4800" dirty="0">
              <a:solidFill>
                <a:schemeClr val="bg1"/>
              </a:solidFill>
            </a:endParaRPr>
          </a:p>
        </p:txBody>
      </p:sp>
    </p:spTree>
    <p:extLst>
      <p:ext uri="{BB962C8B-B14F-4D97-AF65-F5344CB8AC3E}">
        <p14:creationId xmlns:p14="http://schemas.microsoft.com/office/powerpoint/2010/main" val="3612628345"/>
      </p:ext>
    </p:extLst>
  </p:cSld>
  <p:clrMapOvr>
    <a:masterClrMapping/>
  </p:clrMapOvr>
  <p:transition>
    <p:fade/>
  </p:transition>
  <p:timing>
    <p:tnLst>
      <p:par>
        <p:cTn id="1" dur="indefinite" restart="never" nodeType="tmRoot"/>
      </p:par>
    </p:tnLst>
  </p:timing>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Headline">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74712" y="930351"/>
            <a:ext cx="9976363" cy="917575"/>
          </a:xfrm>
          <a:prstGeom prst="rect">
            <a:avLst/>
          </a:prstGeom>
        </p:spPr>
        <p:txBody>
          <a:bodyPr/>
          <a:lstStyle/>
          <a:p>
            <a:r>
              <a:rPr lang="en-US" sz="4800" smtClean="0">
                <a:solidFill>
                  <a:schemeClr val="bg1"/>
                </a:solidFill>
              </a:rPr>
              <a:t>Click to edit Master title style</a:t>
            </a:r>
            <a:endParaRPr lang="en-US" sz="4800" dirty="0">
              <a:solidFill>
                <a:schemeClr val="bg1"/>
              </a:solidFill>
            </a:endParaRPr>
          </a:p>
        </p:txBody>
      </p:sp>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1031838053"/>
      </p:ext>
    </p:extLst>
  </p:cSld>
  <p:clrMapOvr>
    <a:masterClrMapping/>
  </p:clrMapOvr>
  <p:transition>
    <p:fade/>
  </p:transition>
  <p:timing>
    <p:tnLst>
      <p:par>
        <p:cTn id="1" dur="indefinite" restart="never" nodeType="tmRoot"/>
      </p:par>
    </p:tnLst>
  </p:timing>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Blank Half">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2169800163"/>
      </p:ext>
    </p:extLst>
  </p:cSld>
  <p:clrMapOvr>
    <a:masterClrMapping/>
  </p:clrMapOvr>
  <p:transition>
    <p:fade/>
  </p:transition>
  <p:timing>
    <p:tnLst>
      <p:par>
        <p:cTn id="1" dur="indefinite" restart="never" nodeType="tmRoot"/>
      </p:par>
    </p:tnLst>
  </p:timing>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274712" y="2193928"/>
            <a:ext cx="9976860" cy="2719388"/>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15"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9371264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577571455"/>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518612" y="5576547"/>
            <a:ext cx="8069064" cy="917575"/>
          </a:xfrm>
          <a:prstGeom prst="rect">
            <a:avLst/>
          </a:prstGeom>
        </p:spPr>
        <p:txBody>
          <a:bodyPr/>
          <a:lstStyle>
            <a:lvl1pPr>
              <a:defRPr>
                <a:solidFill>
                  <a:schemeClr val="bg1"/>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27061935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nk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18238052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3398139" y="684717"/>
            <a:ext cx="8625516" cy="4420683"/>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976987840"/>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413441553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Azure Light"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302528917"/>
      </p:ext>
    </p:extLst>
  </p:cSld>
  <p:clrMapOvr>
    <a:masterClrMapping/>
  </p:clrMapOvr>
  <p:transition>
    <p:fade/>
  </p:transition>
  <p:timing>
    <p:tnLst>
      <p:par>
        <p:cTn id="1" dur="indefinite" restart="never" nodeType="tmRoot"/>
      </p:par>
    </p:tnLst>
  </p:timing>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4391" y="2317689"/>
            <a:ext cx="11614318" cy="4083112"/>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grpSp>
        <p:nvGrpSpPr>
          <p:cNvPr id="4" name="White Background"/>
          <p:cNvGrpSpPr/>
          <p:nvPr userDrawn="1"/>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smtClean="0"/>
              <a:t>Headline</a:t>
            </a:r>
            <a:endParaRPr lang="en-US" dirty="0"/>
          </a:p>
        </p:txBody>
      </p:sp>
      <p:sp>
        <p:nvSpPr>
          <p:cNvPr id="5" name="Text Placeholder 4"/>
          <p:cNvSpPr>
            <a:spLocks noGrp="1"/>
          </p:cNvSpPr>
          <p:nvPr>
            <p:ph type="body" sz="quarter" idx="11" hasCustomPrompt="1"/>
          </p:nvPr>
        </p:nvSpPr>
        <p:spPr>
          <a:xfrm>
            <a:off x="274638" y="1403350"/>
            <a:ext cx="9875837" cy="642018"/>
          </a:xfrm>
          <a:prstGeom prst="rect">
            <a:avLst/>
          </a:prstGeom>
        </p:spPr>
        <p:txBody>
          <a:bodyPr/>
          <a:lstStyle>
            <a:lvl1pPr marL="0" marR="0" indent="0" algn="l" defTabSz="914180" rtl="0" eaLnBrk="1" fontAlgn="auto" latinLnBrk="0" hangingPunct="1">
              <a:lnSpc>
                <a:spcPct val="90000"/>
              </a:lnSpc>
              <a:spcBef>
                <a:spcPct val="20000"/>
              </a:spcBef>
              <a:spcAft>
                <a:spcPts val="0"/>
              </a:spcAft>
              <a:buClr>
                <a:schemeClr val="bg1"/>
              </a:buClr>
              <a:buSzPct val="90000"/>
              <a:buFontTx/>
              <a:buNone/>
              <a:tabLst/>
              <a:defRPr sz="3600">
                <a:solidFill>
                  <a:schemeClr val="tx2"/>
                </a:solidFill>
              </a:defRPr>
            </a:lvl1pPr>
          </a:lstStyle>
          <a:p>
            <a:pPr marL="336076" marR="0" lvl="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a:pPr>
            <a:r>
              <a:rPr lang="en-US" sz="4000" dirty="0" smtClean="0">
                <a:solidFill>
                  <a:schemeClr val="tx2"/>
                </a:solidFill>
              </a:rPr>
              <a:t>Subhead</a:t>
            </a:r>
          </a:p>
        </p:txBody>
      </p:sp>
    </p:spTree>
    <p:extLst>
      <p:ext uri="{BB962C8B-B14F-4D97-AF65-F5344CB8AC3E}">
        <p14:creationId xmlns:p14="http://schemas.microsoft.com/office/powerpoint/2010/main" val="3229785614"/>
      </p:ext>
    </p:extLst>
  </p:cSld>
  <p:clrMapOvr>
    <a:masterClrMapping/>
  </p:clrMapOvr>
  <p:transition>
    <p:fade/>
  </p:transition>
  <p:timing>
    <p:tnLst>
      <p:par>
        <p:cTn id="1" dur="indefinite" restart="never" nodeType="tmRoot"/>
      </p:par>
    </p:tnLst>
  </p:timing>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Headline Only and Custom Content Al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smtClean="0"/>
              <a:t>Headline</a:t>
            </a:r>
            <a:endParaRPr lang="en-US" dirty="0"/>
          </a:p>
        </p:txBody>
      </p:sp>
      <p:sp>
        <p:nvSpPr>
          <p:cNvPr id="9" name="Body"/>
          <p:cNvSpPr>
            <a:spLocks noGrp="1"/>
          </p:cNvSpPr>
          <p:nvPr>
            <p:ph sz="quarter" idx="10"/>
          </p:nvPr>
        </p:nvSpPr>
        <p:spPr>
          <a:xfrm>
            <a:off x="274391" y="1620253"/>
            <a:ext cx="11614318" cy="4780548"/>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276564381"/>
      </p:ext>
    </p:extLst>
  </p:cSld>
  <p:clrMapOvr>
    <a:masterClrMapping/>
  </p:clrMapOvr>
  <p:transition>
    <p:fade/>
  </p:transition>
  <p:timing>
    <p:tnLst>
      <p:par>
        <p:cTn id="1" dur="indefinite" restart="never" nodeType="tmRoot"/>
      </p:par>
    </p:tnLst>
  </p:timing>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Headline Only and Custom Conten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smtClean="0"/>
              <a:t>Headline</a:t>
            </a:r>
            <a:endParaRPr lang="en-US" dirty="0"/>
          </a:p>
        </p:txBody>
      </p:sp>
    </p:spTree>
    <p:extLst>
      <p:ext uri="{BB962C8B-B14F-4D97-AF65-F5344CB8AC3E}">
        <p14:creationId xmlns:p14="http://schemas.microsoft.com/office/powerpoint/2010/main" val="3320439354"/>
      </p:ext>
    </p:extLst>
  </p:cSld>
  <p:clrMapOvr>
    <a:masterClrMapping/>
  </p:clrMapOvr>
  <p:transition>
    <p:fade/>
  </p:transition>
  <p:timing>
    <p:tnLst>
      <p:par>
        <p:cTn id="1" dur="indefinite" restart="never" nodeType="tmRoot"/>
      </p:par>
    </p:tnLst>
  </p:timing>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lank Third">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Tree>
    <p:extLst>
      <p:ext uri="{BB962C8B-B14F-4D97-AF65-F5344CB8AC3E}">
        <p14:creationId xmlns:p14="http://schemas.microsoft.com/office/powerpoint/2010/main" val="444452402"/>
      </p:ext>
    </p:extLst>
  </p:cSld>
  <p:clrMapOvr>
    <a:masterClrMapping/>
  </p:clrMapOvr>
  <p:transition>
    <p:fade/>
  </p:transition>
  <p:timing>
    <p:tnLst>
      <p:par>
        <p:cTn id="1" dur="indefinite" restart="never" nodeType="tmRoot"/>
      </p:par>
    </p:tnLst>
  </p:timing>
  <p:hf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smtClean="0">
                <a:solidFill>
                  <a:srgbClr val="92D050"/>
                </a:solidFill>
              </a:rPr>
              <a:t>Click to edit Master title style</a:t>
            </a:r>
            <a:endParaRPr lang="en-US" dirty="0">
              <a:solidFill>
                <a:schemeClr val="bg2"/>
              </a:solidFill>
            </a:endParaRPr>
          </a:p>
        </p:txBody>
      </p:sp>
      <p:sp>
        <p:nvSpPr>
          <p:cNvPr id="7" name="Body"/>
          <p:cNvSpPr>
            <a:spLocks noGrp="1"/>
          </p:cNvSpPr>
          <p:nvPr>
            <p:ph sz="quarter" idx="10"/>
          </p:nvPr>
        </p:nvSpPr>
        <p:spPr>
          <a:xfrm>
            <a:off x="2103900" y="1828800"/>
            <a:ext cx="8743227" cy="434340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47114950"/>
      </p:ext>
    </p:extLst>
  </p:cSld>
  <p:clrMapOvr>
    <a:masterClrMapping/>
  </p:clrMapOvr>
  <p:transition>
    <p:fade/>
  </p:transition>
  <p:timing>
    <p:tnLst>
      <p:par>
        <p:cTn id="1" dur="indefinite" restart="never" nodeType="tmRoot"/>
      </p:par>
    </p:tnLst>
  </p:timing>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smtClean="0">
                <a:solidFill>
                  <a:srgbClr val="92D050"/>
                </a:solidFill>
              </a:rPr>
              <a:t>Click to edit Master title style</a:t>
            </a:r>
            <a:endParaRPr lang="en-US" dirty="0">
              <a:solidFill>
                <a:schemeClr val="bg2"/>
              </a:solidFill>
            </a:endParaRPr>
          </a:p>
        </p:txBody>
      </p:sp>
    </p:spTree>
    <p:extLst>
      <p:ext uri="{BB962C8B-B14F-4D97-AF65-F5344CB8AC3E}">
        <p14:creationId xmlns:p14="http://schemas.microsoft.com/office/powerpoint/2010/main" val="260656859"/>
      </p:ext>
    </p:extLst>
  </p:cSld>
  <p:clrMapOvr>
    <a:masterClrMapping/>
  </p:clrMapOvr>
  <p:transition>
    <p:fade/>
  </p:transition>
  <p:timing>
    <p:tnLst>
      <p:par>
        <p:cTn id="1" dur="indefinite" restart="never" nodeType="tmRoot"/>
      </p:par>
    </p:tnLst>
  </p:timing>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741" y="2970214"/>
            <a:ext cx="10086517" cy="917575"/>
          </a:xfrm>
          <a:prstGeom prst="rect">
            <a:avLst/>
          </a:prstGeom>
        </p:spPr>
        <p:txBody>
          <a:bodyPr/>
          <a:lstStyle>
            <a:lvl1pPr algn="ctr">
              <a:defRPr sz="6000">
                <a:solidFill>
                  <a:srgbClr val="92D050"/>
                </a:solidFill>
              </a:defRPr>
            </a:lvl1pPr>
          </a:lstStyle>
          <a:p>
            <a:r>
              <a:rPr lang="en-US" sz="5400" dirty="0" smtClean="0">
                <a:solidFill>
                  <a:srgbClr val="92D050"/>
                </a:solidFill>
              </a:rPr>
              <a:t>Demo</a:t>
            </a:r>
            <a:endParaRPr lang="en-US" dirty="0">
              <a:solidFill>
                <a:schemeClr val="bg2"/>
              </a:solidFill>
            </a:endParaRPr>
          </a:p>
        </p:txBody>
      </p:sp>
      <p:pic>
        <p:nvPicPr>
          <p:cNvPr id="4" name="Picture 3"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5"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4171415409"/>
      </p:ext>
    </p:extLst>
  </p:cSld>
  <p:clrMapOvr>
    <a:masterClrMapping/>
  </p:clrMapOvr>
  <p:transition>
    <p:fade/>
  </p:transition>
  <p:timing>
    <p:tnLst>
      <p:par>
        <p:cTn id="1" dur="indefinite" restart="never" nodeType="tmRoot"/>
      </p:par>
    </p:tnLst>
  </p:timing>
  <p:hf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Logo" descr="MS Logo White.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pic>
        <p:nvPicPr>
          <p:cNvPr id="7" name="Azure Light" descr="MS-Azure_rgb_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3383759960"/>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pic>
        <p:nvPicPr>
          <p:cNvPr id="4" name="Logo" descr="MS Logo White.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pic>
        <p:nvPicPr>
          <p:cNvPr id="5" name="Azure Light" descr="MS-Azure_rgb_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1398721055"/>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Logo" descr="MS Logo White.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pic>
        <p:nvPicPr>
          <p:cNvPr id="4"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1378952442"/>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lt">
    <p:spTree>
      <p:nvGrpSpPr>
        <p:cNvPr id="1" name=""/>
        <p:cNvGrpSpPr/>
        <p:nvPr/>
      </p:nvGrpSpPr>
      <p:grpSpPr>
        <a:xfrm>
          <a:off x="0" y="0"/>
          <a:ext cx="0" cy="0"/>
          <a:chOff x="0" y="0"/>
          <a:chExt cx="0" cy="0"/>
        </a:xfrm>
      </p:grpSpPr>
      <p:pic>
        <p:nvPicPr>
          <p:cNvPr id="6"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9" name="Title"/>
          <p:cNvSpPr>
            <a:spLocks noGrp="1"/>
          </p:cNvSpPr>
          <p:nvPr>
            <p:ph type="title" hasCustomPrompt="1"/>
          </p:nvPr>
        </p:nvSpPr>
        <p:spPr>
          <a:xfrm>
            <a:off x="0" y="2194768"/>
            <a:ext cx="12192001" cy="1081833"/>
          </a:xfrm>
          <a:prstGeom prst="rect">
            <a:avLst/>
          </a:prstGeom>
        </p:spPr>
        <p:txBody>
          <a:bodyPr/>
          <a:lstStyle>
            <a:lvl1pPr algn="ctr">
              <a:defRPr lang="en-US" sz="5400" b="0" kern="1200" cap="none" spc="0" baseline="0" dirty="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
        <p:nvSpPr>
          <p:cNvPr id="11" name="Presenter"/>
          <p:cNvSpPr>
            <a:spLocks noGrp="1"/>
          </p:cNvSpPr>
          <p:nvPr>
            <p:ph type="body" sz="quarter" idx="10" hasCustomPrompt="1"/>
          </p:nvPr>
        </p:nvSpPr>
        <p:spPr>
          <a:xfrm>
            <a:off x="-1588" y="3276600"/>
            <a:ext cx="12192000" cy="990600"/>
          </a:xfrm>
          <a:prstGeom prst="rect">
            <a:avLst/>
          </a:prstGeom>
        </p:spPr>
        <p:txBody>
          <a:bodyPr/>
          <a:lstStyle>
            <a:lvl1pPr marL="0" indent="0" algn="ctr">
              <a:buNone/>
              <a:defRPr lang="en-US" sz="2200" b="0" kern="1200" cap="none" spc="-102" baseline="0" dirty="0">
                <a:ln w="3175">
                  <a:noFill/>
                </a:ln>
                <a:solidFill>
                  <a:srgbClr val="FFFFFF"/>
                </a:solidFill>
                <a:effectLst/>
                <a:latin typeface="+mj-lt"/>
                <a:ea typeface="+mn-ea"/>
                <a:cs typeface="Segoe UI" pitchFamily="34" charset="0"/>
              </a:defRPr>
            </a:lvl1pPr>
          </a:lstStyle>
          <a:p>
            <a:pPr lvl="0"/>
            <a:r>
              <a:rPr lang="en-US" dirty="0" smtClean="0"/>
              <a:t>Presenter</a:t>
            </a:r>
            <a:endParaRPr lang="en-US" dirty="0"/>
          </a:p>
        </p:txBody>
      </p:sp>
    </p:spTree>
    <p:extLst>
      <p:ext uri="{BB962C8B-B14F-4D97-AF65-F5344CB8AC3E}">
        <p14:creationId xmlns:p14="http://schemas.microsoft.com/office/powerpoint/2010/main" val="2153966380"/>
      </p:ext>
    </p:extLst>
  </p:cSld>
  <p:clrMapOvr>
    <a:masterClrMapping/>
  </p:clrMapOvr>
  <p:transition>
    <p:fade/>
  </p:transition>
  <p:timing>
    <p:tnLst>
      <p:par>
        <p:cTn id="1" dur="indefinite" restart="never" nodeType="tmRoot"/>
      </p:par>
    </p:tnLst>
  </p:timing>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bwMode="auto">
          <a:xfrm>
            <a:off x="8884871" y="-1"/>
            <a:ext cx="3307130" cy="6855083"/>
          </a:xfrm>
          <a:prstGeom prst="rect">
            <a:avLst/>
          </a:prstGeom>
          <a:solidFill>
            <a:srgbClr val="00AEEF"/>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ndParaRPr>
          </a:p>
        </p:txBody>
      </p:sp>
      <p:sp>
        <p:nvSpPr>
          <p:cNvPr id="6" name="Rounded Rectangle 29"/>
          <p:cNvSpPr/>
          <p:nvPr userDrawn="1"/>
        </p:nvSpPr>
        <p:spPr bwMode="black">
          <a:xfrm>
            <a:off x="9884269" y="1944139"/>
            <a:ext cx="1308334" cy="3044320"/>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5"/>
          <p:cNvSpPr>
            <a:spLocks noGrp="1"/>
          </p:cNvSpPr>
          <p:nvPr>
            <p:ph type="title" idx="4294967295"/>
          </p:nvPr>
        </p:nvSpPr>
        <p:spPr>
          <a:xfrm>
            <a:off x="461264" y="158735"/>
            <a:ext cx="3694118" cy="2413891"/>
          </a:xfrm>
          <a:prstGeom prst="rect">
            <a:avLst/>
          </a:prstGeom>
        </p:spPr>
        <p:txBody>
          <a:bodyPr anchor="ctr">
            <a:noAutofit/>
          </a:bodyPr>
          <a:lstStyle>
            <a:lvl1pPr>
              <a:defRPr sz="8800"/>
            </a:lvl1pPr>
          </a:lstStyle>
          <a:p>
            <a:r>
              <a:rPr lang="en-US" sz="8798" smtClean="0">
                <a:solidFill>
                  <a:schemeClr val="bg1">
                    <a:alpha val="99000"/>
                  </a:schemeClr>
                </a:solidFill>
              </a:rPr>
              <a:t>Click to edit Master title style</a:t>
            </a:r>
            <a:endParaRPr lang="en-US" sz="8798" dirty="0">
              <a:solidFill>
                <a:schemeClr val="bg1">
                  <a:alpha val="99000"/>
                </a:schemeClr>
              </a:solidFill>
            </a:endParaRPr>
          </a:p>
        </p:txBody>
      </p:sp>
    </p:spTree>
    <p:extLst>
      <p:ext uri="{BB962C8B-B14F-4D97-AF65-F5344CB8AC3E}">
        <p14:creationId xmlns:p14="http://schemas.microsoft.com/office/powerpoint/2010/main" val="2257946326"/>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835"/>
            <a:ext cx="12192000" cy="6852165"/>
          </a:xfrm>
          <a:prstGeom prst="rect">
            <a:avLst/>
          </a:prstGeom>
        </p:spPr>
      </p:pic>
      <p:sp>
        <p:nvSpPr>
          <p:cNvPr id="8" name="Rectangle 7"/>
          <p:cNvSpPr/>
          <p:nvPr userDrawn="1"/>
        </p:nvSpPr>
        <p:spPr bwMode="auto">
          <a:xfrm>
            <a:off x="10187268" y="-1"/>
            <a:ext cx="2004732" cy="6855083"/>
          </a:xfrm>
          <a:prstGeom prst="rect">
            <a:avLst/>
          </a:prstGeom>
          <a:solidFill>
            <a:srgbClr val="8CC600"/>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ndParaRPr>
          </a:p>
        </p:txBody>
      </p:sp>
      <p:sp>
        <p:nvSpPr>
          <p:cNvPr id="9" name="Freeform 64"/>
          <p:cNvSpPr>
            <a:spLocks noEditPoints="1"/>
          </p:cNvSpPr>
          <p:nvPr userDrawn="1"/>
        </p:nvSpPr>
        <p:spPr bwMode="black">
          <a:xfrm flipH="1">
            <a:off x="10598291" y="233151"/>
            <a:ext cx="1182686" cy="90830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43" tIns="41972" rIns="83943" bIns="41972" numCol="1" anchor="t" anchorCtr="0" compatLnSpc="1">
            <a:prstTxWarp prst="textNoShape">
              <a:avLst/>
            </a:prstTxWarp>
          </a:bodyPr>
          <a:lstStyle/>
          <a:p>
            <a:pPr marL="0" marR="0" lvl="0" indent="0" defTabSz="932559"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smtClean="0">
              <a:ln>
                <a:noFill/>
              </a:ln>
              <a:solidFill>
                <a:srgbClr val="292929"/>
              </a:solidFill>
              <a:effectLst/>
              <a:uLnTx/>
              <a:uFillTx/>
            </a:endParaRPr>
          </a:p>
        </p:txBody>
      </p:sp>
      <p:sp>
        <p:nvSpPr>
          <p:cNvPr id="4" name="Text Placeholder 3"/>
          <p:cNvSpPr>
            <a:spLocks noGrp="1"/>
          </p:cNvSpPr>
          <p:nvPr>
            <p:ph type="body" sz="quarter" idx="10"/>
          </p:nvPr>
        </p:nvSpPr>
        <p:spPr>
          <a:xfrm>
            <a:off x="589800" y="233151"/>
            <a:ext cx="9310688" cy="6416675"/>
          </a:xfrm>
          <a:prstGeom prst="rect">
            <a:avLst/>
          </a:prstGeom>
        </p:spPr>
        <p:txBody>
          <a:bodyPr/>
          <a:lstStyle>
            <a:lvl1pPr marL="0" indent="0">
              <a:buNone/>
              <a:defRPr sz="3600"/>
            </a:lvl1pPr>
            <a:lvl2pPr>
              <a:defRPr sz="3600"/>
            </a:lvl2pPr>
            <a:lvl3pPr>
              <a:defRPr sz="3600"/>
            </a:lvl3pPr>
            <a:lvl4pPr>
              <a:defRPr sz="3600"/>
            </a:lvl4pPr>
            <a:lvl5pPr>
              <a:defRPr sz="3600"/>
            </a:lvl5pPr>
          </a:lstStyle>
          <a:p>
            <a:pPr lvl="0"/>
            <a:r>
              <a:rPr lang="en-US" smtClean="0"/>
              <a:t>Click to edit Master text styles</a:t>
            </a:r>
          </a:p>
        </p:txBody>
      </p:sp>
    </p:spTree>
    <p:extLst>
      <p:ext uri="{BB962C8B-B14F-4D97-AF65-F5344CB8AC3E}">
        <p14:creationId xmlns:p14="http://schemas.microsoft.com/office/powerpoint/2010/main" val="2685348906"/>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E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 name="Text Box 3"/>
          <p:cNvSpPr txBox="1">
            <a:spLocks noChangeArrowheads="1"/>
          </p:cNvSpPr>
          <p:nvPr userDrawn="1"/>
        </p:nvSpPr>
        <p:spPr bwMode="blackWhite">
          <a:xfrm>
            <a:off x="450202" y="5503176"/>
            <a:ext cx="8639369" cy="711824"/>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a:t>
            </a:r>
            <a:r>
              <a:rPr lang="en-US" sz="686" dirty="0" smtClean="0">
                <a:gradFill>
                  <a:gsLst>
                    <a:gs pos="0">
                      <a:srgbClr val="FFFFFF"/>
                    </a:gs>
                    <a:gs pos="100000">
                      <a:srgbClr val="FFFFFF"/>
                    </a:gs>
                  </a:gsLst>
                  <a:lin ang="5400000" scaled="0"/>
                </a:gradFill>
                <a:cs typeface="Segoe UI" pitchFamily="34" charset="0"/>
              </a:rPr>
              <a:t>2014 </a:t>
            </a:r>
            <a:r>
              <a:rPr lang="en-US" sz="686" dirty="0">
                <a:gradFill>
                  <a:gsLst>
                    <a:gs pos="0">
                      <a:srgbClr val="FFFFFF"/>
                    </a:gs>
                    <a:gs pos="100000">
                      <a:srgbClr val="FFFFFF"/>
                    </a:gs>
                  </a:gsLst>
                  <a:lin ang="5400000" scaled="0"/>
                </a:gradFill>
                <a:cs typeface="Segoe UI" pitchFamily="34" charset="0"/>
              </a:rPr>
              <a:t>Microsoft Corporation. All rights reserved. Microsoft, Windows, Windows Vista and other product names are or may be registered trademarks and/or trademarks in the U.S. and/or other countries.</a:t>
            </a:r>
          </a:p>
          <a:p>
            <a:pPr defTabSz="913924" eaLnBrk="0" hangingPunct="0"/>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916" y="2968090"/>
            <a:ext cx="3223861" cy="690695"/>
          </a:xfrm>
          <a:prstGeom prst="rect">
            <a:avLst/>
          </a:prstGeom>
        </p:spPr>
      </p:pic>
    </p:spTree>
    <p:extLst>
      <p:ext uri="{BB962C8B-B14F-4D97-AF65-F5344CB8AC3E}">
        <p14:creationId xmlns:p14="http://schemas.microsoft.com/office/powerpoint/2010/main" val="1220158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a:prstGeom prst="rect">
            <a:avLst/>
          </a:prstGeom>
        </p:spPr>
        <p:txBody>
          <a:bodyPr/>
          <a:lstStyle/>
          <a:p>
            <a:r>
              <a:rPr lang="en-US" smtClean="0"/>
              <a:t>Click to edit Master title style</a:t>
            </a:r>
            <a:endParaRPr lang="en-US" dirty="0"/>
          </a:p>
        </p:txBody>
      </p:sp>
    </p:spTree>
    <p:extLst>
      <p:ext uri="{BB962C8B-B14F-4D97-AF65-F5344CB8AC3E}">
        <p14:creationId xmlns:p14="http://schemas.microsoft.com/office/powerpoint/2010/main" val="1166185813"/>
      </p:ext>
    </p:extLst>
  </p:cSld>
  <p:clrMapOvr>
    <a:masterClrMapping/>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9930706" y="6006587"/>
            <a:ext cx="1813243" cy="387120"/>
          </a:xfrm>
          <a:prstGeom prst="rect">
            <a:avLst/>
          </a:prstGeom>
          <a:noFill/>
          <a:ln>
            <a:noFill/>
          </a:ln>
        </p:spPr>
      </p:pic>
      <p:sp>
        <p:nvSpPr>
          <p:cNvPr id="3"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smtClean="0"/>
              <a:t>Session Code Here</a:t>
            </a:r>
            <a:endParaRPr lang="en-US" dirty="0"/>
          </a:p>
        </p:txBody>
      </p:sp>
    </p:spTree>
    <p:extLst>
      <p:ext uri="{BB962C8B-B14F-4D97-AF65-F5344CB8AC3E}">
        <p14:creationId xmlns:p14="http://schemas.microsoft.com/office/powerpoint/2010/main" val="1122881226"/>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4294967295" orient="horz" pos="4406">
          <p15:clr>
            <a:srgbClr val="C35EA4"/>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4" name="Freeform 3"/>
          <p:cNvSpPr>
            <a:spLocks noChangeAspect="1" noEditPoints="1"/>
          </p:cNvSpPr>
          <p:nvPr userDrawn="1"/>
        </p:nvSpPr>
        <p:spPr bwMode="black">
          <a:xfrm>
            <a:off x="10129868" y="5984140"/>
            <a:ext cx="1607625"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endParaRPr>
          </a:p>
        </p:txBody>
      </p:sp>
      <p:sp>
        <p:nvSpPr>
          <p:cNvPr id="6"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smtClean="0"/>
              <a:t>Session Code Here</a:t>
            </a:r>
            <a:endParaRPr lang="en-US" dirty="0"/>
          </a:p>
        </p:txBody>
      </p:sp>
    </p:spTree>
    <p:extLst>
      <p:ext uri="{BB962C8B-B14F-4D97-AF65-F5344CB8AC3E}">
        <p14:creationId xmlns:p14="http://schemas.microsoft.com/office/powerpoint/2010/main" val="2240136332"/>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4294967295" orient="horz" pos="4406">
          <p15:clr>
            <a:srgbClr val="C35EA4"/>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261811941"/>
      </p:ext>
    </p:extLst>
  </p:cSld>
  <p:clrMapOvr>
    <a:masterClrMapping/>
  </p:clrMapOvr>
  <p:transition>
    <p:fade/>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smtClean="0"/>
              <a:t>Click to edit Master text styles</a:t>
            </a:r>
          </a:p>
        </p:txBody>
      </p:sp>
    </p:spTree>
    <p:extLst>
      <p:ext uri="{BB962C8B-B14F-4D97-AF65-F5344CB8AC3E}">
        <p14:creationId xmlns:p14="http://schemas.microsoft.com/office/powerpoint/2010/main" val="3737458561"/>
      </p:ext>
    </p:extLst>
  </p:cSld>
  <p:clrMapOvr>
    <a:masterClrMapping/>
  </p:clrMapOvr>
  <p:transition>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smtClean="0"/>
              <a:t>Click to edit Master title style</a:t>
            </a:r>
            <a:endParaRPr lang="en-US" dirty="0"/>
          </a:p>
        </p:txBody>
      </p:sp>
    </p:spTree>
    <p:extLst>
      <p:ext uri="{BB962C8B-B14F-4D97-AF65-F5344CB8AC3E}">
        <p14:creationId xmlns:p14="http://schemas.microsoft.com/office/powerpoint/2010/main" val="2215615968"/>
      </p:ext>
    </p:extLst>
  </p:cSld>
  <p:clrMapOvr>
    <a:masterClrMapping/>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hasCustomPrompt="1"/>
          </p:nvPr>
        </p:nvSpPr>
        <p:spPr>
          <a:xfrm>
            <a:off x="277582" y="1635896"/>
            <a:ext cx="2689274" cy="4931036"/>
          </a:xfrm>
        </p:spPr>
        <p:txBody>
          <a:bodyPr>
            <a:noAutofit/>
          </a:bodyPr>
          <a:lstStyle>
            <a:lvl1pPr marL="336145" indent="-336145">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smtClean="0"/>
              <a:t>Click to edit</a:t>
            </a:r>
            <a:br>
              <a:rPr lang="en-US" dirty="0" smtClean="0"/>
            </a:br>
            <a:r>
              <a:rPr lang="en-US" dirty="0" smtClean="0"/>
              <a:t>Master text styles</a:t>
            </a:r>
          </a:p>
        </p:txBody>
      </p:sp>
    </p:spTree>
    <p:extLst>
      <p:ext uri="{BB962C8B-B14F-4D97-AF65-F5344CB8AC3E}">
        <p14:creationId xmlns:p14="http://schemas.microsoft.com/office/powerpoint/2010/main" val="275573060"/>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69466" y="2709521"/>
            <a:ext cx="10722224" cy="1266359"/>
          </a:xfrm>
          <a:prstGeom prst="rect">
            <a:avLst/>
          </a:prstGeom>
        </p:spPr>
        <p:txBody>
          <a:bodyPr>
            <a:noAutofit/>
          </a:bodyPr>
          <a:lstStyle>
            <a:lvl1pPr algn="ctr">
              <a:defRPr sz="8000"/>
            </a:lvl1pPr>
          </a:lstStyle>
          <a:p>
            <a:pPr algn="ctr"/>
            <a:r>
              <a:rPr lang="en-US" sz="7998" dirty="0" smtClean="0"/>
              <a:t>Statement</a:t>
            </a:r>
            <a:endParaRPr lang="en-US" sz="7998" dirty="0"/>
          </a:p>
        </p:txBody>
      </p:sp>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3732165487"/>
      </p:ext>
    </p:extLst>
  </p:cSld>
  <p:clrMapOvr>
    <a:masterClrMapping/>
  </p:clrMapOvr>
  <p:transition>
    <p:fade/>
  </p:transition>
  <p:timing>
    <p:tnLst>
      <p:par>
        <p:cTn id="1" dur="indefinite" restart="never" nodeType="tmRoot"/>
      </p:par>
    </p:tnLst>
  </p:timing>
  <p:hf hdr="0" ftr="0" dt="0"/>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wrap="square" lIns="182880" tIns="146304" rIns="182880" bIns="146304" anchor="ctr">
            <a:noAutofit/>
          </a:bodyPr>
          <a:lstStyle>
            <a:lvl1pPr marL="0" indent="0">
              <a:lnSpc>
                <a:spcPct val="95000"/>
              </a:lnSpc>
              <a:spcBef>
                <a:spcPts val="0"/>
              </a:spcBef>
              <a:spcAft>
                <a:spcPts val="1600"/>
              </a:spcAft>
              <a:buNone/>
              <a:defRPr lang="en-US" sz="3529"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marL="0" lvl="0" indent="0" algn="l" defTabSz="896157" rtl="0" eaLnBrk="1" latinLnBrk="0" hangingPunct="1">
              <a:spcBef>
                <a:spcPct val="20000"/>
              </a:spcBef>
            </a:pPr>
            <a:r>
              <a:rPr lang="en-US" smtClean="0"/>
              <a:t>Click to edit Master text styles</a:t>
            </a:r>
          </a:p>
        </p:txBody>
      </p:sp>
      <p:sp>
        <p:nvSpPr>
          <p:cNvPr id="1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1011711300"/>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4294967295" orient="horz" pos="2203">
          <p15:clr>
            <a:srgbClr val="FBAE40"/>
          </p15:clr>
        </p15:guide>
        <p15:guide id="4294967295" pos="3053">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None/>
              <a:defRPr lang="en-US" sz="3529"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6157" rtl="0" eaLnBrk="1" latinLnBrk="0" hangingPunct="1">
              <a:spcBef>
                <a:spcPct val="20000"/>
              </a:spcBef>
              <a:spcAft>
                <a:spcPts val="1600"/>
              </a:spcAft>
            </a:pPr>
            <a:r>
              <a:rPr lang="en-US" smtClean="0"/>
              <a:t>Click to edit Master text styles</a:t>
            </a:r>
          </a:p>
        </p:txBody>
      </p:sp>
      <p:sp>
        <p:nvSpPr>
          <p:cNvPr id="6" name="Text Placeholder 8"/>
          <p:cNvSpPr>
            <a:spLocks noGrp="1"/>
          </p:cNvSpPr>
          <p:nvPr>
            <p:ph type="body" sz="quarter" idx="16" hasCustomPrompt="1"/>
          </p:nvPr>
        </p:nvSpPr>
        <p:spPr>
          <a:xfrm>
            <a:off x="269242" y="291070"/>
            <a:ext cx="11653522" cy="896552"/>
          </a:xfrm>
        </p:spPr>
        <p:txBody>
          <a:bodyPr vert="horz" lIns="182880" tIns="146304" rIns="182880" bIns="146304" rtlCol="0" anchor="t">
            <a:noAutofit/>
          </a:bodyPr>
          <a:lstStyle>
            <a:lvl1pPr marL="0" indent="0"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smtClean="0"/>
              <a:t>Click to edit master text styles</a:t>
            </a:r>
          </a:p>
        </p:txBody>
      </p:sp>
      <p:sp>
        <p:nvSpPr>
          <p:cNvPr id="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3476077576"/>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4294967295" orient="horz" pos="2203">
          <p15:clr>
            <a:srgbClr val="FBAE40"/>
          </p15:clr>
        </p15:guide>
        <p15:guide id="4294967295" pos="3053">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Font typeface="Arial" panose="020B0604020202020204" pitchFamily="34" charset="0"/>
              <a:buNone/>
              <a:defRPr lang="en-US" sz="3529" kern="1200" dirty="0" smtClean="0">
                <a:gradFill>
                  <a:gsLst>
                    <a:gs pos="1299">
                      <a:schemeClr val="tx1"/>
                    </a:gs>
                    <a:gs pos="100000">
                      <a:schemeClr val="tx1"/>
                    </a:gs>
                  </a:gsLst>
                  <a:lin ang="5400000" scaled="0"/>
                </a:gradFill>
                <a:latin typeface="+mj-lt"/>
                <a:ea typeface="+mn-ea"/>
                <a:cs typeface="+mn-cs"/>
              </a:defRPr>
            </a:lvl1pPr>
          </a:lstStyle>
          <a:p>
            <a:pPr marL="0" lvl="0" indent="0" algn="l" defTabSz="896157"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69239" y="1505896"/>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1999074545"/>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4294967295" orient="horz" pos="2203">
          <p15:clr>
            <a:srgbClr val="FBAE40"/>
          </p15:clr>
        </p15:guide>
        <p15:guide id="4294967295" pos="3053">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04822"/>
          </a:xfrm>
        </p:spPr>
        <p:txBody>
          <a:bodyPr>
            <a:spAutoFit/>
          </a:bodyPr>
          <a:lstStyle>
            <a:lvl1pPr>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691" indent="-236546">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184" indent="-336145">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smtClean="0"/>
              <a:t>Click to edit Master text styles</a:t>
            </a:r>
          </a:p>
          <a:p>
            <a:pPr marL="0" lvl="1" indent="0" algn="l" defTabSz="896157" rtl="0" eaLnBrk="1" latinLnBrk="0" hangingPunct="1">
              <a:spcBef>
                <a:spcPct val="20000"/>
              </a:spcBef>
              <a:spcAft>
                <a:spcPts val="800"/>
              </a:spcAft>
              <a:buFont typeface="Arial" pitchFamily="34" charset="0"/>
              <a:buNone/>
            </a:pPr>
            <a:r>
              <a:rPr lang="en-US" smtClean="0"/>
              <a:t>Second level</a:t>
            </a:r>
          </a:p>
          <a:p>
            <a:pPr marL="0" lvl="2" indent="0" algn="l" defTabSz="896157" rtl="0" eaLnBrk="1" latinLnBrk="0" hangingPunct="1">
              <a:spcBef>
                <a:spcPct val="20000"/>
              </a:spcBef>
              <a:spcAft>
                <a:spcPts val="800"/>
              </a:spcAft>
              <a:buFont typeface="Arial" pitchFamily="34" charset="0"/>
              <a:buNone/>
            </a:pPr>
            <a:r>
              <a:rPr lang="en-US" smtClean="0"/>
              <a:t>Third level</a:t>
            </a:r>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632677848"/>
      </p:ext>
    </p:extLst>
  </p:cSld>
  <p:clrMapOvr>
    <a:masterClrMapping/>
  </p:clrMapOvr>
  <p:transition>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76771719"/>
      </p:ext>
    </p:extLst>
  </p:cSld>
  <p:clrMapOvr>
    <a:masterClrMapping/>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095548" y="2425049"/>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endParaRP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9930706" y="6006587"/>
            <a:ext cx="1813243" cy="387120"/>
          </a:xfrm>
          <a:prstGeom prst="rect">
            <a:avLst/>
          </a:prstGeom>
          <a:noFill/>
          <a:ln>
            <a:noFill/>
          </a:ln>
        </p:spPr>
      </p:pic>
    </p:spTree>
    <p:extLst>
      <p:ext uri="{BB962C8B-B14F-4D97-AF65-F5344CB8AC3E}">
        <p14:creationId xmlns:p14="http://schemas.microsoft.com/office/powerpoint/2010/main" val="1617610409"/>
      </p:ext>
    </p:extLst>
  </p:cSld>
  <p:clrMapOvr>
    <a:masterClrMapping/>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404040"/>
                    </a:gs>
                    <a:gs pos="100000">
                      <a:srgbClr val="404040"/>
                    </a:gs>
                  </a:gsLst>
                  <a:lin ang="5400000" scaled="0"/>
                </a:gradFill>
                <a:cs typeface="Segoe UI" pitchFamily="34" charset="0"/>
              </a:rPr>
              <a:t>© </a:t>
            </a:r>
            <a:r>
              <a:rPr lang="en-US" sz="686" dirty="0" smtClean="0">
                <a:gradFill>
                  <a:gsLst>
                    <a:gs pos="0">
                      <a:srgbClr val="404040"/>
                    </a:gs>
                    <a:gs pos="100000">
                      <a:srgbClr val="404040"/>
                    </a:gs>
                  </a:gsLst>
                  <a:lin ang="5400000" scaled="0"/>
                </a:gradFill>
                <a:cs typeface="Segoe UI" pitchFamily="34" charset="0"/>
              </a:rPr>
              <a:t>2015 </a:t>
            </a:r>
            <a:r>
              <a:rPr lang="en-US" sz="686" dirty="0">
                <a:gradFill>
                  <a:gsLst>
                    <a:gs pos="0">
                      <a:srgbClr val="404040"/>
                    </a:gs>
                    <a:gs pos="100000">
                      <a:srgbClr val="404040"/>
                    </a:gs>
                  </a:gsLst>
                  <a:lin ang="5400000" scaled="0"/>
                </a:gradFill>
                <a:cs typeface="Segoe UI" pitchFamily="34" charset="0"/>
              </a:rPr>
              <a:t>Microsoft Corporation. All rights reserved. </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0205" y="3085694"/>
            <a:ext cx="3227129" cy="687975"/>
          </a:xfrm>
          <a:prstGeom prst="rect">
            <a:avLst/>
          </a:prstGeom>
        </p:spPr>
      </p:pic>
    </p:spTree>
    <p:extLst>
      <p:ext uri="{BB962C8B-B14F-4D97-AF65-F5344CB8AC3E}">
        <p14:creationId xmlns:p14="http://schemas.microsoft.com/office/powerpoint/2010/main" val="2424743408"/>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239" y="2262478"/>
            <a:ext cx="1532465"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smtClean="0"/>
              <a:t>Click icon to add picture</a:t>
            </a:r>
            <a:endParaRPr lang="en-US" dirty="0"/>
          </a:p>
        </p:txBody>
      </p:sp>
      <p:sp>
        <p:nvSpPr>
          <p:cNvPr id="8" name="Picture Placeholder 12"/>
          <p:cNvSpPr>
            <a:spLocks noGrp="1"/>
          </p:cNvSpPr>
          <p:nvPr>
            <p:ph type="pic" sz="quarter" idx="18"/>
          </p:nvPr>
        </p:nvSpPr>
        <p:spPr>
          <a:xfrm>
            <a:off x="4651737" y="2256322"/>
            <a:ext cx="3169353"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smtClean="0"/>
              <a:t>Click icon to add picture</a:t>
            </a:r>
            <a:endParaRPr lang="en-US" dirty="0"/>
          </a:p>
        </p:txBody>
      </p:sp>
      <p:sp>
        <p:nvSpPr>
          <p:cNvPr id="9" name="Picture Placeholder 12"/>
          <p:cNvSpPr>
            <a:spLocks noGrp="1"/>
          </p:cNvSpPr>
          <p:nvPr>
            <p:ph type="pic" sz="quarter" idx="19"/>
          </p:nvPr>
        </p:nvSpPr>
        <p:spPr>
          <a:xfrm>
            <a:off x="8095785" y="2257102"/>
            <a:ext cx="3826977"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smtClean="0"/>
              <a:t>Click icon to add picture</a:t>
            </a:r>
            <a:endParaRPr lang="en-US" dirty="0"/>
          </a:p>
        </p:txBody>
      </p:sp>
      <p:sp>
        <p:nvSpPr>
          <p:cNvPr id="10" name="Picture Placeholder 12"/>
          <p:cNvSpPr>
            <a:spLocks noGrp="1"/>
          </p:cNvSpPr>
          <p:nvPr>
            <p:ph type="pic" sz="quarter" idx="20"/>
          </p:nvPr>
        </p:nvSpPr>
        <p:spPr>
          <a:xfrm>
            <a:off x="2076404" y="2256137"/>
            <a:ext cx="2300636"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smtClean="0"/>
              <a:t>Click icon to add picture</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1377907699"/>
      </p:ext>
    </p:extLst>
  </p:cSld>
  <p:clrMapOvr>
    <a:masterClrMapping/>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45241615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06836746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500372479"/>
      </p:ext>
    </p:extLst>
  </p:cSld>
  <p:clrMapOvr>
    <a:masterClrMapping/>
  </p:clrMapOvr>
  <p:transition>
    <p:fade/>
  </p:transition>
  <p:timing>
    <p:tnLst>
      <p:par>
        <p:cTn id="1" dur="indefinite" restart="never" nodeType="tmRoot"/>
      </p:par>
    </p:tnLst>
  </p:timing>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913444099"/>
      </p:ext>
    </p:extLst>
  </p:cSld>
  <p:clrMapOvr>
    <a:masterClrMapping/>
  </p:clrMapOvr>
  <p:transition>
    <p:fade/>
  </p:transition>
  <p:timing>
    <p:tnLst>
      <p:par>
        <p:cTn id="1" dur="indefinite" restart="never" nodeType="tmRoot"/>
      </p:par>
    </p:tnLst>
  </p:timing>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6"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Tree>
    <p:extLst>
      <p:ext uri="{BB962C8B-B14F-4D97-AF65-F5344CB8AC3E}">
        <p14:creationId xmlns:p14="http://schemas.microsoft.com/office/powerpoint/2010/main" val="264086258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7"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866025619"/>
      </p:ext>
    </p:extLst>
  </p:cSld>
  <p:clrMapOvr>
    <a:masterClrMapping/>
  </p:clrMapOvr>
  <p:transition>
    <p:fade/>
  </p:transition>
  <p:timing>
    <p:tnLst>
      <p:par>
        <p:cTn id="1" dur="indefinite" restart="never" nodeType="tmRoot"/>
      </p:par>
    </p:tnLst>
  </p:timing>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637976168"/>
      </p:ext>
    </p:extLst>
  </p:cSld>
  <p:clrMapOvr>
    <a:masterClrMapping/>
  </p:clrMapOvr>
  <p:transition>
    <p:fade/>
  </p:transition>
  <p:timing>
    <p:tnLst>
      <p:par>
        <p:cTn id="1" dur="indefinite" restart="never" nodeType="tmRoot"/>
      </p:par>
    </p:tnLst>
  </p:timing>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2.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slideLayout" Target="../slideLayouts/slideLayout46.xml"/><Relationship Id="rId18" Type="http://schemas.openxmlformats.org/officeDocument/2006/relationships/image" Target="../media/image10.png"/><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17" Type="http://schemas.openxmlformats.org/officeDocument/2006/relationships/theme" Target="../theme/theme2.xml"/><Relationship Id="rId2" Type="http://schemas.openxmlformats.org/officeDocument/2006/relationships/slideLayout" Target="../slideLayouts/slideLayout35.xml"/><Relationship Id="rId16" Type="http://schemas.openxmlformats.org/officeDocument/2006/relationships/slideLayout" Target="../slideLayouts/slideLayout49.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5" Type="http://schemas.openxmlformats.org/officeDocument/2006/relationships/slideLayout" Target="../slideLayouts/slideLayout4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p:nvPicPr>
        <p:blipFill>
          <a:blip r:embed="rId35" cstate="print">
            <a:extLst>
              <a:ext uri="{28A0092B-C50C-407E-A947-70E740481C1C}">
                <a14:useLocalDpi xmlns:a14="http://schemas.microsoft.com/office/drawing/2010/main" val="0"/>
              </a:ext>
            </a:extLst>
          </a:blip>
          <a:stretch>
            <a:fillRect/>
          </a:stretch>
        </p:blipFill>
        <p:spPr>
          <a:xfrm rot="5400000">
            <a:off x="10325051" y="1906413"/>
            <a:ext cx="4214127" cy="401305"/>
          </a:xfrm>
          <a:prstGeom prst="rect">
            <a:avLst/>
          </a:prstGeom>
        </p:spPr>
      </p:pic>
      <p:pic>
        <p:nvPicPr>
          <p:cNvPr id="8" name="Logo" descr="MS Logo White.png"/>
          <p:cNvPicPr>
            <a:picLocks noChangeAspect="1"/>
          </p:cNvPicPr>
          <p:nvPr/>
        </p:nvPicPr>
        <p:blipFill>
          <a:blip r:embed="rId36"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86610968"/>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 id="2147483750" r:id="rId18"/>
    <p:sldLayoutId id="2147483751" r:id="rId19"/>
    <p:sldLayoutId id="2147483774" r:id="rId20"/>
    <p:sldLayoutId id="2147483775" r:id="rId21"/>
    <p:sldLayoutId id="2147483753" r:id="rId22"/>
    <p:sldLayoutId id="2147483754" r:id="rId23"/>
    <p:sldLayoutId id="2147483755" r:id="rId24"/>
    <p:sldLayoutId id="2147483756" r:id="rId25"/>
    <p:sldLayoutId id="2147483757" r:id="rId26"/>
    <p:sldLayoutId id="2147483768" r:id="rId27"/>
    <p:sldLayoutId id="2147483769" r:id="rId28"/>
    <p:sldLayoutId id="2147483770" r:id="rId29"/>
    <p:sldLayoutId id="2147483771" r:id="rId30"/>
    <p:sldLayoutId id="2147483773" r:id="rId31"/>
    <p:sldLayoutId id="2147483767" r:id="rId32"/>
    <p:sldLayoutId id="2147483776" r:id="rId33"/>
  </p:sldLayoutIdLst>
  <p:transition>
    <p:fade/>
  </p:transition>
  <p:timing>
    <p:tnLst>
      <p:par>
        <p:cTn id="1" dur="indefinite" restart="never" nodeType="tmRoot"/>
      </p:par>
    </p:tnLst>
  </p:timing>
  <p:hf hdr="0" ftr="0" dt="0"/>
  <p:txStyles>
    <p:title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18"/>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1376849305"/>
      </p:ext>
    </p:extLst>
  </p:cSld>
  <p:clrMap bg1="lt1" tx1="dk1" bg2="lt2" tx2="dk2" accent1="accent1" accent2="accent2" accent3="accent3" accent4="accent4" accent5="accent5" accent6="accent6" hlink="hlink" folHlink="folHlink"/>
  <p:sldLayoutIdLst>
    <p:sldLayoutId id="2147483778" r:id="rId1"/>
    <p:sldLayoutId id="2147483779" r:id="rId2"/>
    <p:sldLayoutId id="2147483780" r:id="rId3"/>
    <p:sldLayoutId id="2147483781" r:id="rId4"/>
    <p:sldLayoutId id="2147483782" r:id="rId5"/>
    <p:sldLayoutId id="2147483783" r:id="rId6"/>
    <p:sldLayoutId id="2147483784" r:id="rId7"/>
    <p:sldLayoutId id="2147483785" r:id="rId8"/>
    <p:sldLayoutId id="2147483786" r:id="rId9"/>
    <p:sldLayoutId id="2147483787" r:id="rId10"/>
    <p:sldLayoutId id="2147483788" r:id="rId11"/>
    <p:sldLayoutId id="2147483789" r:id="rId12"/>
    <p:sldLayoutId id="2147483790" r:id="rId13"/>
    <p:sldLayoutId id="2147483791" r:id="rId14"/>
    <p:sldLayoutId id="2147483792" r:id="rId15"/>
    <p:sldLayoutId id="2147483793" r:id="rId16"/>
  </p:sldLayoutIdLst>
  <p:transition>
    <p:fade/>
  </p:transition>
  <p:timing>
    <p:tnLst>
      <p:par>
        <p:cTn id="1" dur="indefinite" restart="never" nodeType="tmRoot"/>
      </p:par>
    </p:tnLst>
  </p:timing>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4294967295" orient="horz" pos="187">
          <p15:clr>
            <a:srgbClr val="5ACBF0"/>
          </p15:clr>
        </p15:guide>
        <p15:guide id="4294967295" pos="173">
          <p15:clr>
            <a:srgbClr val="5ACBF0"/>
          </p15:clr>
        </p15:guide>
        <p15:guide id="4294967295" pos="749">
          <p15:clr>
            <a:srgbClr val="5ACBF0"/>
          </p15:clr>
        </p15:guide>
        <p15:guide id="4294967295" pos="1325">
          <p15:clr>
            <a:srgbClr val="5ACBF0"/>
          </p15:clr>
        </p15:guide>
        <p15:guide id="4294967295" pos="1901">
          <p15:clr>
            <a:srgbClr val="5ACBF0"/>
          </p15:clr>
        </p15:guide>
        <p15:guide id="4294967295" pos="2477">
          <p15:clr>
            <a:srgbClr val="5ACBF0"/>
          </p15:clr>
        </p15:guide>
        <p15:guide id="4294967295" pos="3053">
          <p15:clr>
            <a:srgbClr val="5ACBF0"/>
          </p15:clr>
        </p15:guide>
        <p15:guide id="4294967295" pos="3629">
          <p15:clr>
            <a:srgbClr val="5ACBF0"/>
          </p15:clr>
        </p15:guide>
        <p15:guide id="4294967295" pos="4205">
          <p15:clr>
            <a:srgbClr val="5ACBF0"/>
          </p15:clr>
        </p15:guide>
        <p15:guide id="4294967295" pos="4781">
          <p15:clr>
            <a:srgbClr val="5ACBF0"/>
          </p15:clr>
        </p15:guide>
        <p15:guide id="4294967295" pos="5357">
          <p15:clr>
            <a:srgbClr val="5ACBF0"/>
          </p15:clr>
        </p15:guide>
        <p15:guide id="4294967295" pos="5933">
          <p15:clr>
            <a:srgbClr val="5ACBF0"/>
          </p15:clr>
        </p15:guide>
        <p15:guide id="4294967295" pos="6509">
          <p15:clr>
            <a:srgbClr val="5ACBF0"/>
          </p15:clr>
        </p15:guide>
        <p15:guide id="4294967295" pos="7085">
          <p15:clr>
            <a:srgbClr val="5ACBF0"/>
          </p15:clr>
        </p15:guide>
        <p15:guide id="4294967295" pos="7661">
          <p15:clr>
            <a:srgbClr val="5ACBF0"/>
          </p15:clr>
        </p15:guide>
        <p15:guide id="4294967295" pos="288">
          <p15:clr>
            <a:srgbClr val="C35EA4"/>
          </p15:clr>
        </p15:guide>
        <p15:guide id="4294967295" pos="7546">
          <p15:clr>
            <a:srgbClr val="C35EA4"/>
          </p15:clr>
        </p15:guide>
        <p15:guide id="4294967295" orient="horz" pos="763">
          <p15:clr>
            <a:srgbClr val="5ACBF0"/>
          </p15:clr>
        </p15:guide>
        <p15:guide id="4294967295" orient="horz" pos="1339">
          <p15:clr>
            <a:srgbClr val="5ACBF0"/>
          </p15:clr>
        </p15:guide>
        <p15:guide id="4294967295" orient="horz" pos="1915">
          <p15:clr>
            <a:srgbClr val="5ACBF0"/>
          </p15:clr>
        </p15:guide>
        <p15:guide id="4294967295" orient="horz" pos="2491">
          <p15:clr>
            <a:srgbClr val="5ACBF0"/>
          </p15:clr>
        </p15:guide>
        <p15:guide id="4294967295" orient="horz" pos="3067">
          <p15:clr>
            <a:srgbClr val="5ACBF0"/>
          </p15:clr>
        </p15:guide>
        <p15:guide id="4294967295" orient="horz" pos="3643">
          <p15:clr>
            <a:srgbClr val="5ACBF0"/>
          </p15:clr>
        </p15:guide>
        <p15:guide id="4294967295" orient="horz" pos="4219">
          <p15:clr>
            <a:srgbClr val="5ACBF0"/>
          </p15:clr>
        </p15:guide>
        <p15:guide id="4294967295" orient="horz" pos="302">
          <p15:clr>
            <a:srgbClr val="C35EA4"/>
          </p15:clr>
        </p15:guide>
        <p15:guide id="4294967295"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4.xml"/></Relationships>
</file>

<file path=ppt/slides/_rels/slide15.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emf"/><Relationship Id="rId7" Type="http://schemas.openxmlformats.org/officeDocument/2006/relationships/image" Target="../media/image19.emf"/><Relationship Id="rId2" Type="http://schemas.openxmlformats.org/officeDocument/2006/relationships/notesSlide" Target="../notesSlides/notesSlide15.xml"/><Relationship Id="rId1" Type="http://schemas.openxmlformats.org/officeDocument/2006/relationships/slideLayout" Target="../slideLayouts/slideLayout33.xml"/><Relationship Id="rId6" Type="http://schemas.openxmlformats.org/officeDocument/2006/relationships/image" Target="../media/image18.png"/><Relationship Id="rId11" Type="http://schemas.openxmlformats.org/officeDocument/2006/relationships/image" Target="../media/image23.png"/><Relationship Id="rId5" Type="http://schemas.openxmlformats.org/officeDocument/2006/relationships/image" Target="../media/image17.png"/><Relationship Id="rId10" Type="http://schemas.openxmlformats.org/officeDocument/2006/relationships/image" Target="../media/image22.png"/><Relationship Id="rId4" Type="http://schemas.openxmlformats.org/officeDocument/2006/relationships/image" Target="../media/image16.emf"/><Relationship Id="rId9"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21.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21.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2.xml"/><Relationship Id="rId1" Type="http://schemas.openxmlformats.org/officeDocument/2006/relationships/slideLayout" Target="../slideLayouts/slideLayout21.xml"/></Relationships>
</file>

<file path=ppt/slides/_rels/slide23.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23.xml"/><Relationship Id="rId1" Type="http://schemas.openxmlformats.org/officeDocument/2006/relationships/slideLayout" Target="../slideLayouts/slideLayout2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8.xml"/></Relationships>
</file>

<file path=ppt/slides/_rels/slide3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8.xml"/><Relationship Id="rId1" Type="http://schemas.openxmlformats.org/officeDocument/2006/relationships/slideLayout" Target="../slideLayouts/slideLayout16.xml"/><Relationship Id="rId4" Type="http://schemas.openxmlformats.org/officeDocument/2006/relationships/image" Target="../media/image13.emf"/></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6.xml"/></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9.xml"/><Relationship Id="rId4" Type="http://schemas.openxmlformats.org/officeDocument/2006/relationships/image" Target="../media/image13.emf"/></Relationships>
</file>

<file path=ppt/slides/_rels/slide4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1.xml"/><Relationship Id="rId1" Type="http://schemas.openxmlformats.org/officeDocument/2006/relationships/slideLayout" Target="../slideLayouts/slideLayout16.xml"/><Relationship Id="rId5" Type="http://schemas.openxmlformats.org/officeDocument/2006/relationships/image" Target="../media/image33.png"/><Relationship Id="rId4" Type="http://schemas.openxmlformats.org/officeDocument/2006/relationships/image" Target="../media/image3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43.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42.xml"/><Relationship Id="rId1" Type="http://schemas.openxmlformats.org/officeDocument/2006/relationships/slideLayout" Target="../slideLayouts/slideLayout16.xml"/><Relationship Id="rId5" Type="http://schemas.openxmlformats.org/officeDocument/2006/relationships/image" Target="../media/image36.jpeg"/><Relationship Id="rId4" Type="http://schemas.openxmlformats.org/officeDocument/2006/relationships/image" Target="../media/image35.emf"/></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6.xml"/></Relationships>
</file>

<file path=ppt/slides/_rels/slide45.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8.xml"/><Relationship Id="rId1" Type="http://schemas.openxmlformats.org/officeDocument/2006/relationships/vmlDrawing" Target="../drawings/vmlDrawing1.vml"/><Relationship Id="rId5" Type="http://schemas.openxmlformats.org/officeDocument/2006/relationships/image" Target="../media/image37.emf"/><Relationship Id="rId4" Type="http://schemas.openxmlformats.org/officeDocument/2006/relationships/package" Target="../embeddings/Microsoft_Visio_Drawing11111.vsdx"/></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6.xml"/></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5.xml"/><Relationship Id="rId1" Type="http://schemas.openxmlformats.org/officeDocument/2006/relationships/vmlDrawing" Target="../drawings/vmlDrawing2.vml"/><Relationship Id="rId5" Type="http://schemas.openxmlformats.org/officeDocument/2006/relationships/image" Target="../media/image38.emf"/><Relationship Id="rId4" Type="http://schemas.openxmlformats.org/officeDocument/2006/relationships/package" Target="../embeddings/Microsoft_Visio_Drawing22222.vsdx"/></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notesSlide" Target="../notesSlides/notesSlide49.xml"/><Relationship Id="rId1" Type="http://schemas.openxmlformats.org/officeDocument/2006/relationships/slideLayout" Target="../slideLayouts/slideLayout4.xml"/><Relationship Id="rId4" Type="http://schemas.openxmlformats.org/officeDocument/2006/relationships/image" Target="../media/image40.emf"/></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6.xml"/></Relationships>
</file>

<file path=ppt/slides/_rels/slide56.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notesSlide" Target="../notesSlides/notesSlide52.xml"/><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wmf"/><Relationship Id="rId1" Type="http://schemas.openxmlformats.org/officeDocument/2006/relationships/slideLayout" Target="../slideLayouts/slideLayout7.xml"/><Relationship Id="rId6" Type="http://schemas.microsoft.com/office/2007/relationships/hdphoto" Target="../media/hdphoto2.wdp"/><Relationship Id="rId5" Type="http://schemas.openxmlformats.org/officeDocument/2006/relationships/image" Target="../media/image44.png"/><Relationship Id="rId4" Type="http://schemas.microsoft.com/office/2007/relationships/hdphoto" Target="../media/hdphoto1.wdp"/></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6.xml"/></Relationships>
</file>

<file path=ppt/slides/_rels/slide67.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notesSlide" Target="../notesSlides/notesSlide55.xml"/><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6.xml"/></Relationships>
</file>

<file path=ppt/slides/_rels/slide7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9.xml"/><Relationship Id="rId1" Type="http://schemas.openxmlformats.org/officeDocument/2006/relationships/slideLayout" Target="../slideLayouts/slideLayout29.xml"/></Relationships>
</file>

<file path=ppt/slides/_rels/slide7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60.xml"/><Relationship Id="rId1" Type="http://schemas.openxmlformats.org/officeDocument/2006/relationships/slideLayout" Target="../slideLayouts/slideLayout29.xml"/></Relationships>
</file>

<file path=ppt/slides/_rels/slide7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9.xml"/></Relationships>
</file>

<file path=ppt/slides/_rels/slide7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9.xml"/></Relationships>
</file>

<file path=ppt/slides/_rels/slide77.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notesSlide" Target="../notesSlides/notesSlide61.xml"/><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notesSlide" Target="../notesSlides/notesSlide62.xml"/><Relationship Id="rId1" Type="http://schemas.openxmlformats.org/officeDocument/2006/relationships/slideLayout" Target="../slideLayouts/slideLayout9.xml"/><Relationship Id="rId4" Type="http://schemas.openxmlformats.org/officeDocument/2006/relationships/image" Target="../media/image51.emf"/></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8.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8.xml"/></Relationships>
</file>

<file path=ppt/slides/_rels/slide82.xml.rels><?xml version="1.0" encoding="UTF-8" standalone="yes"?>
<Relationships xmlns="http://schemas.openxmlformats.org/package/2006/relationships"><Relationship Id="rId3" Type="http://schemas.openxmlformats.org/officeDocument/2006/relationships/notesSlide" Target="../notesSlides/notesSlide66.xml"/><Relationship Id="rId2" Type="http://schemas.openxmlformats.org/officeDocument/2006/relationships/slideLayout" Target="../slideLayouts/slideLayout4.xml"/><Relationship Id="rId1" Type="http://schemas.openxmlformats.org/officeDocument/2006/relationships/customXml" Target="../../customXml/item4.xml"/><Relationship Id="rId4" Type="http://schemas.openxmlformats.org/officeDocument/2006/relationships/image" Target="../media/image52.emf"/></Relationships>
</file>

<file path=ppt/slides/_rels/slide83.xml.rels><?xml version="1.0" encoding="UTF-8" standalone="yes"?>
<Relationships xmlns="http://schemas.openxmlformats.org/package/2006/relationships"><Relationship Id="rId3" Type="http://schemas.openxmlformats.org/officeDocument/2006/relationships/image" Target="../media/image52.emf"/><Relationship Id="rId7" Type="http://schemas.openxmlformats.org/officeDocument/2006/relationships/image" Target="../media/image56.png"/><Relationship Id="rId2" Type="http://schemas.openxmlformats.org/officeDocument/2006/relationships/notesSlide" Target="../notesSlides/notesSlide67.xml"/><Relationship Id="rId1" Type="http://schemas.openxmlformats.org/officeDocument/2006/relationships/slideLayout" Target="../slideLayouts/slideLayout18.xml"/><Relationship Id="rId6" Type="http://schemas.openxmlformats.org/officeDocument/2006/relationships/image" Target="../media/image55.png"/><Relationship Id="rId5" Type="http://schemas.openxmlformats.org/officeDocument/2006/relationships/image" Target="../media/image54.jpeg"/><Relationship Id="rId4" Type="http://schemas.openxmlformats.org/officeDocument/2006/relationships/image" Target="../media/image53.emf"/></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8.xml"/></Relationships>
</file>

<file path=ppt/slides/_rels/slide85.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notesSlide" Target="../notesSlides/notesSlide69.xml"/><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notesSlide" Target="../notesSlides/notesSlide70.xml"/><Relationship Id="rId1" Type="http://schemas.openxmlformats.org/officeDocument/2006/relationships/slideLayout" Target="../slideLayouts/slideLayout18.xml"/></Relationships>
</file>

<file path=ppt/slides/_rels/slide87.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notesSlide" Target="../notesSlides/notesSlide71.xml"/><Relationship Id="rId1" Type="http://schemas.openxmlformats.org/officeDocument/2006/relationships/slideLayout" Target="../slideLayouts/slideLayout18.xml"/><Relationship Id="rId5" Type="http://schemas.openxmlformats.org/officeDocument/2006/relationships/image" Target="../media/image59.emf"/><Relationship Id="rId4" Type="http://schemas.openxmlformats.org/officeDocument/2006/relationships/image" Target="../media/image58.emf"/></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8.xml"/></Relationships>
</file>

<file path=ppt/slides/_rels/slide9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3.xml"/><Relationship Id="rId1" Type="http://schemas.openxmlformats.org/officeDocument/2006/relationships/slideLayout" Target="../slideLayouts/slideLayout2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9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74.xml"/><Relationship Id="rId1" Type="http://schemas.openxmlformats.org/officeDocument/2006/relationships/slideLayout" Target="../slideLayouts/slideLayout29.xml"/><Relationship Id="rId4" Type="http://schemas.openxmlformats.org/officeDocument/2006/relationships/image" Target="../media/image61.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800" dirty="0" smtClean="0"/>
              <a:t>Azure Data Overview</a:t>
            </a:r>
            <a:endParaRPr lang="en-US" sz="4800" dirty="0"/>
          </a:p>
        </p:txBody>
      </p:sp>
      <p:sp>
        <p:nvSpPr>
          <p:cNvPr id="3" name="Text Placeholder 2"/>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836227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Content Placeholder 2"/>
          <p:cNvSpPr txBox="1">
            <a:spLocks/>
          </p:cNvSpPr>
          <p:nvPr/>
        </p:nvSpPr>
        <p:spPr>
          <a:xfrm>
            <a:off x="512939" y="2282776"/>
            <a:ext cx="6577690" cy="1801093"/>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lvl="1" indent="0" defTabSz="914325">
              <a:spcBef>
                <a:spcPts val="600"/>
              </a:spcBef>
              <a:buNone/>
            </a:pPr>
            <a:r>
              <a:rPr lang="en-US" sz="3600" spc="-51" dirty="0" smtClean="0">
                <a:solidFill>
                  <a:schemeClr val="bg2"/>
                </a:solidFill>
                <a:latin typeface="+mj-lt"/>
              </a:rPr>
              <a:t>Gateway </a:t>
            </a:r>
            <a:r>
              <a:rPr lang="en-US" sz="3600" spc="-51" dirty="0">
                <a:solidFill>
                  <a:schemeClr val="bg2"/>
                </a:solidFill>
                <a:latin typeface="+mj-lt"/>
              </a:rPr>
              <a:t>between Client </a:t>
            </a:r>
            <a:r>
              <a:rPr lang="en-US" sz="3600" spc="-51" dirty="0" smtClean="0">
                <a:solidFill>
                  <a:schemeClr val="bg2"/>
                </a:solidFill>
                <a:latin typeface="+mj-lt"/>
              </a:rPr>
              <a:t>layer</a:t>
            </a:r>
            <a:br>
              <a:rPr lang="en-US" sz="3600" spc="-51" dirty="0" smtClean="0">
                <a:solidFill>
                  <a:schemeClr val="bg2"/>
                </a:solidFill>
                <a:latin typeface="+mj-lt"/>
              </a:rPr>
            </a:br>
            <a:r>
              <a:rPr lang="en-US" sz="3600" spc="-51" dirty="0" smtClean="0">
                <a:solidFill>
                  <a:schemeClr val="bg2"/>
                </a:solidFill>
                <a:latin typeface="+mj-lt"/>
              </a:rPr>
              <a:t>and </a:t>
            </a:r>
            <a:r>
              <a:rPr lang="en-US" sz="3600" spc="-51" dirty="0">
                <a:solidFill>
                  <a:schemeClr val="bg2"/>
                </a:solidFill>
                <a:latin typeface="+mj-lt"/>
              </a:rPr>
              <a:t>Platform layer</a:t>
            </a:r>
            <a:r>
              <a:rPr lang="en-US" sz="3600" spc="-51" dirty="0" smtClean="0">
                <a:solidFill>
                  <a:schemeClr val="bg2"/>
                </a:solidFill>
                <a:latin typeface="+mj-lt"/>
              </a:rPr>
              <a:t>.</a:t>
            </a:r>
            <a:endParaRPr lang="en-US" sz="3600" spc="-51" dirty="0">
              <a:solidFill>
                <a:schemeClr val="bg2"/>
              </a:solidFill>
              <a:latin typeface="+mj-lt"/>
            </a:endParaRPr>
          </a:p>
        </p:txBody>
      </p:sp>
      <p:sp>
        <p:nvSpPr>
          <p:cNvPr id="81"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How It </a:t>
            </a:r>
            <a:r>
              <a:rPr lang="en-US" dirty="0" smtClean="0"/>
              <a:t>Works – Architecture of the Service</a:t>
            </a:r>
            <a:endParaRPr lang="en-US" dirty="0"/>
          </a:p>
        </p:txBody>
      </p:sp>
      <p:grpSp>
        <p:nvGrpSpPr>
          <p:cNvPr id="33" name="Group 32"/>
          <p:cNvGrpSpPr/>
          <p:nvPr/>
        </p:nvGrpSpPr>
        <p:grpSpPr>
          <a:xfrm>
            <a:off x="7518833" y="353101"/>
            <a:ext cx="3976070" cy="1592486"/>
            <a:chOff x="7518833" y="353101"/>
            <a:chExt cx="3976070" cy="1592486"/>
          </a:xfrm>
        </p:grpSpPr>
        <p:sp>
          <p:nvSpPr>
            <p:cNvPr id="34" name="Rectangle 33"/>
            <p:cNvSpPr/>
            <p:nvPr/>
          </p:nvSpPr>
          <p:spPr bwMode="auto">
            <a:xfrm>
              <a:off x="7518833" y="353101"/>
              <a:ext cx="3976070" cy="1592486"/>
            </a:xfrm>
            <a:prstGeom prst="rect">
              <a:avLst/>
            </a:prstGeom>
            <a:solidFill>
              <a:schemeClr val="accent4">
                <a:lumMod val="20000"/>
                <a:lumOff val="8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solidFill>
                    <a:schemeClr val="accent3">
                      <a:lumMod val="50000"/>
                    </a:schemeClr>
                  </a:solidFill>
                </a:rPr>
                <a:t>Client Layer</a:t>
              </a:r>
            </a:p>
          </p:txBody>
        </p:sp>
        <p:sp>
          <p:nvSpPr>
            <p:cNvPr id="35" name="Rectangle 34"/>
            <p:cNvSpPr/>
            <p:nvPr/>
          </p:nvSpPr>
          <p:spPr bwMode="auto">
            <a:xfrm>
              <a:off x="7755827" y="634999"/>
              <a:ext cx="950621"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PHP</a:t>
              </a:r>
            </a:p>
          </p:txBody>
        </p:sp>
        <p:sp>
          <p:nvSpPr>
            <p:cNvPr id="36" name="Rectangle 35"/>
            <p:cNvSpPr/>
            <p:nvPr/>
          </p:nvSpPr>
          <p:spPr bwMode="auto">
            <a:xfrm>
              <a:off x="10293349" y="634999"/>
              <a:ext cx="950625"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WCF Data Services</a:t>
              </a:r>
            </a:p>
          </p:txBody>
        </p:sp>
        <p:sp>
          <p:nvSpPr>
            <p:cNvPr id="37" name="Rectangle 36"/>
            <p:cNvSpPr/>
            <p:nvPr/>
          </p:nvSpPr>
          <p:spPr bwMode="auto">
            <a:xfrm>
              <a:off x="8814342" y="634999"/>
              <a:ext cx="1371114"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SQL Server</a:t>
              </a:r>
            </a:p>
            <a:p>
              <a:pPr algn="ctr" defTabSz="914099" fontAlgn="base">
                <a:spcBef>
                  <a:spcPct val="0"/>
                </a:spcBef>
                <a:spcAft>
                  <a:spcPct val="0"/>
                </a:spcAft>
              </a:pPr>
              <a:r>
                <a:rPr lang="en-US" sz="1200" dirty="0">
                  <a:solidFill>
                    <a:sysClr val="windowText" lastClr="000000"/>
                  </a:solidFill>
                </a:rPr>
                <a:t>Applications</a:t>
              </a:r>
            </a:p>
            <a:p>
              <a:pPr algn="ctr" defTabSz="914099" fontAlgn="base">
                <a:spcBef>
                  <a:spcPct val="0"/>
                </a:spcBef>
                <a:spcAft>
                  <a:spcPct val="0"/>
                </a:spcAft>
              </a:pPr>
              <a:r>
                <a:rPr lang="en-US" sz="1200" dirty="0">
                  <a:solidFill>
                    <a:sysClr val="windowText" lastClr="000000"/>
                  </a:solidFill>
                </a:rPr>
                <a:t>and Tools</a:t>
              </a:r>
            </a:p>
          </p:txBody>
        </p:sp>
        <p:sp>
          <p:nvSpPr>
            <p:cNvPr id="38" name="Rectangle 37"/>
            <p:cNvSpPr/>
            <p:nvPr/>
          </p:nvSpPr>
          <p:spPr bwMode="auto">
            <a:xfrm>
              <a:off x="7755826"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ODBC</a:t>
              </a:r>
            </a:p>
          </p:txBody>
        </p:sp>
        <p:sp>
          <p:nvSpPr>
            <p:cNvPr id="45" name="Rectangle 44"/>
            <p:cNvSpPr/>
            <p:nvPr/>
          </p:nvSpPr>
          <p:spPr bwMode="auto">
            <a:xfrm>
              <a:off x="9551973"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ADO.NET</a:t>
              </a:r>
            </a:p>
          </p:txBody>
        </p:sp>
        <p:sp>
          <p:nvSpPr>
            <p:cNvPr id="47" name="Rectangle 46"/>
            <p:cNvSpPr/>
            <p:nvPr/>
          </p:nvSpPr>
          <p:spPr bwMode="auto">
            <a:xfrm>
              <a:off x="7755826" y="1570505"/>
              <a:ext cx="3488147"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Tabular Data Stream (TDS)</a:t>
              </a:r>
            </a:p>
          </p:txBody>
        </p:sp>
      </p:grpSp>
      <p:sp>
        <p:nvSpPr>
          <p:cNvPr id="2" name="Rectangle 1"/>
          <p:cNvSpPr/>
          <p:nvPr/>
        </p:nvSpPr>
        <p:spPr>
          <a:xfrm>
            <a:off x="7473068" y="337250"/>
            <a:ext cx="4021834" cy="1662429"/>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nvGrpSpPr>
          <p:cNvPr id="48" name="Group 47"/>
          <p:cNvGrpSpPr/>
          <p:nvPr/>
        </p:nvGrpSpPr>
        <p:grpSpPr>
          <a:xfrm>
            <a:off x="7518833" y="1999680"/>
            <a:ext cx="3976070" cy="2084188"/>
            <a:chOff x="7518833" y="1990153"/>
            <a:chExt cx="3976070" cy="2084188"/>
          </a:xfrm>
        </p:grpSpPr>
        <p:cxnSp>
          <p:nvCxnSpPr>
            <p:cNvPr id="49" name="Straight Connector 48"/>
            <p:cNvCxnSpPr/>
            <p:nvPr/>
          </p:nvCxnSpPr>
          <p:spPr>
            <a:xfrm>
              <a:off x="7518833" y="2169940"/>
              <a:ext cx="3976069" cy="0"/>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63" name="Rectangle 62"/>
            <p:cNvSpPr/>
            <p:nvPr/>
          </p:nvSpPr>
          <p:spPr bwMode="auto">
            <a:xfrm>
              <a:off x="7518833" y="2273249"/>
              <a:ext cx="3976070" cy="1801092"/>
            </a:xfrm>
            <a:prstGeom prst="rect">
              <a:avLst/>
            </a:prstGeom>
            <a:solidFill>
              <a:schemeClr val="accent2"/>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gradFill>
                    <a:gsLst>
                      <a:gs pos="0">
                        <a:schemeClr val="bg1"/>
                      </a:gs>
                      <a:gs pos="100000">
                        <a:schemeClr val="bg1"/>
                      </a:gs>
                    </a:gsLst>
                    <a:lin ang="5400000" scaled="0"/>
                  </a:gradFill>
                  <a:latin typeface="+mj-lt"/>
                </a:rPr>
                <a:t>Services Layer</a:t>
              </a:r>
            </a:p>
          </p:txBody>
        </p:sp>
        <p:sp>
          <p:nvSpPr>
            <p:cNvPr id="64" name="Rectangle 63"/>
            <p:cNvSpPr/>
            <p:nvPr/>
          </p:nvSpPr>
          <p:spPr bwMode="auto">
            <a:xfrm>
              <a:off x="7755827" y="2589499"/>
              <a:ext cx="3502080" cy="1420185"/>
            </a:xfrm>
            <a:prstGeom prst="rect">
              <a:avLst/>
            </a:prstGeom>
            <a:solidFill>
              <a:schemeClr val="accent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chemeClr val="tx1"/>
                    </a:gs>
                    <a:gs pos="100000">
                      <a:schemeClr val="tx1"/>
                    </a:gs>
                  </a:gsLst>
                  <a:lin ang="5400000" scaled="0"/>
                </a:gradFill>
                <a:latin typeface="+mj-lt"/>
              </a:endParaRPr>
            </a:p>
          </p:txBody>
        </p:sp>
        <p:sp>
          <p:nvSpPr>
            <p:cNvPr id="65" name="Rectangle 64"/>
            <p:cNvSpPr/>
            <p:nvPr/>
          </p:nvSpPr>
          <p:spPr bwMode="auto">
            <a:xfrm>
              <a:off x="7858256" y="2685270"/>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Provisioning</a:t>
              </a:r>
            </a:p>
          </p:txBody>
        </p:sp>
        <p:sp>
          <p:nvSpPr>
            <p:cNvPr id="66" name="Rectangle 65"/>
            <p:cNvSpPr/>
            <p:nvPr/>
          </p:nvSpPr>
          <p:spPr bwMode="auto">
            <a:xfrm>
              <a:off x="7858256" y="3117820"/>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Billing and Metering</a:t>
              </a:r>
            </a:p>
          </p:txBody>
        </p:sp>
        <p:sp>
          <p:nvSpPr>
            <p:cNvPr id="67" name="Rectangle 66"/>
            <p:cNvSpPr/>
            <p:nvPr/>
          </p:nvSpPr>
          <p:spPr bwMode="auto">
            <a:xfrm>
              <a:off x="7858256" y="3547311"/>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Connection Routing</a:t>
              </a:r>
            </a:p>
          </p:txBody>
        </p:sp>
        <p:cxnSp>
          <p:nvCxnSpPr>
            <p:cNvPr id="68" name="Straight Arrow Connector 67"/>
            <p:cNvCxnSpPr/>
            <p:nvPr/>
          </p:nvCxnSpPr>
          <p:spPr>
            <a:xfrm flipV="1">
              <a:off x="9535865" y="2030053"/>
              <a:ext cx="0" cy="243196"/>
            </a:xfrm>
            <a:prstGeom prst="straightConnector1">
              <a:avLst/>
            </a:prstGeom>
            <a:ln w="12700">
              <a:solidFill>
                <a:schemeClr val="bg1"/>
              </a:solidFill>
              <a:tailEnd type="oval"/>
            </a:ln>
          </p:spPr>
          <p:style>
            <a:lnRef idx="1">
              <a:schemeClr val="accent1"/>
            </a:lnRef>
            <a:fillRef idx="0">
              <a:schemeClr val="accent1"/>
            </a:fillRef>
            <a:effectRef idx="0">
              <a:schemeClr val="accent1"/>
            </a:effectRef>
            <a:fontRef idx="minor">
              <a:schemeClr val="tx1"/>
            </a:fontRef>
          </p:style>
        </p:cxnSp>
        <p:sp>
          <p:nvSpPr>
            <p:cNvPr id="69" name="TextBox 68"/>
            <p:cNvSpPr txBox="1"/>
            <p:nvPr/>
          </p:nvSpPr>
          <p:spPr>
            <a:xfrm>
              <a:off x="9611915" y="1990153"/>
              <a:ext cx="583493" cy="166199"/>
            </a:xfrm>
            <a:prstGeom prst="rect">
              <a:avLst/>
            </a:prstGeom>
            <a:noFill/>
          </p:spPr>
          <p:txBody>
            <a:bodyPr wrap="none" lIns="0" tIns="0" rIns="0" bIns="0" rtlCol="0">
              <a:spAutoFit/>
            </a:bodyPr>
            <a:lstStyle/>
            <a:p>
              <a:pPr>
                <a:lnSpc>
                  <a:spcPct val="90000"/>
                </a:lnSpc>
                <a:spcBef>
                  <a:spcPct val="20000"/>
                </a:spcBef>
                <a:buSzPct val="80000"/>
              </a:pPr>
              <a:r>
                <a:rPr lang="en-US" sz="1200" dirty="0">
                  <a:solidFill>
                    <a:schemeClr val="bg1"/>
                  </a:solidFill>
                  <a:latin typeface="+mj-lt"/>
                </a:rPr>
                <a:t>TDS+SSL</a:t>
              </a:r>
            </a:p>
          </p:txBody>
        </p:sp>
      </p:grpSp>
    </p:spTree>
    <p:extLst>
      <p:ext uri="{BB962C8B-B14F-4D97-AF65-F5344CB8AC3E}">
        <p14:creationId xmlns:p14="http://schemas.microsoft.com/office/powerpoint/2010/main" val="3969252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2" presetClass="entr" presetSubtype="4" fill="hold" nodeType="withEffect">
                                  <p:stCondLst>
                                    <p:cond delay="0"/>
                                  </p:stCondLst>
                                  <p:childTnLst>
                                    <p:set>
                                      <p:cBhvr>
                                        <p:cTn id="9" dur="1" fill="hold">
                                          <p:stCondLst>
                                            <p:cond delay="0"/>
                                          </p:stCondLst>
                                        </p:cTn>
                                        <p:tgtEl>
                                          <p:spTgt spid="48"/>
                                        </p:tgtEl>
                                        <p:attrNameLst>
                                          <p:attrName>style.visibility</p:attrName>
                                        </p:attrNameLst>
                                      </p:cBhvr>
                                      <p:to>
                                        <p:strVal val="visible"/>
                                      </p:to>
                                    </p:set>
                                    <p:anim calcmode="lin" valueType="num">
                                      <p:cBhvr additive="base">
                                        <p:cTn id="10" dur="500" fill="hold"/>
                                        <p:tgtEl>
                                          <p:spTgt spid="48"/>
                                        </p:tgtEl>
                                        <p:attrNameLst>
                                          <p:attrName>ppt_x</p:attrName>
                                        </p:attrNameLst>
                                      </p:cBhvr>
                                      <p:tavLst>
                                        <p:tav tm="0">
                                          <p:val>
                                            <p:strVal val="#ppt_x"/>
                                          </p:val>
                                        </p:tav>
                                        <p:tav tm="100000">
                                          <p:val>
                                            <p:strVal val="#ppt_x"/>
                                          </p:val>
                                        </p:tav>
                                      </p:tavLst>
                                    </p:anim>
                                    <p:anim calcmode="lin" valueType="num">
                                      <p:cBhvr additive="base">
                                        <p:cTn id="11" dur="500" fill="hold"/>
                                        <p:tgtEl>
                                          <p:spTgt spid="48"/>
                                        </p:tgtEl>
                                        <p:attrNameLst>
                                          <p:attrName>ppt_y</p:attrName>
                                        </p:attrNameLst>
                                      </p:cBhvr>
                                      <p:tavLst>
                                        <p:tav tm="0">
                                          <p:val>
                                            <p:strVal val="1+#ppt_h/2"/>
                                          </p:val>
                                        </p:tav>
                                        <p:tav tm="100000">
                                          <p:val>
                                            <p:strVal val="#ppt_y"/>
                                          </p:val>
                                        </p:tav>
                                      </p:tavLst>
                                    </p:anim>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fade">
                                      <p:cBhvr>
                                        <p:cTn id="15"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Content Placeholder 2"/>
          <p:cNvSpPr txBox="1">
            <a:spLocks/>
          </p:cNvSpPr>
          <p:nvPr/>
        </p:nvSpPr>
        <p:spPr>
          <a:xfrm>
            <a:off x="512939" y="4137961"/>
            <a:ext cx="6577690" cy="1931810"/>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lvl="1" indent="0" defTabSz="914325">
              <a:spcBef>
                <a:spcPts val="600"/>
              </a:spcBef>
              <a:buNone/>
            </a:pPr>
            <a:r>
              <a:rPr lang="en-US" sz="3600" spc="-51" dirty="0" smtClean="0">
                <a:solidFill>
                  <a:schemeClr val="bg2"/>
                </a:solidFill>
                <a:latin typeface="+mj-lt"/>
              </a:rPr>
              <a:t>Includes physical servicers</a:t>
            </a:r>
            <a:br>
              <a:rPr lang="en-US" sz="3600" spc="-51" dirty="0" smtClean="0">
                <a:solidFill>
                  <a:schemeClr val="bg2"/>
                </a:solidFill>
                <a:latin typeface="+mj-lt"/>
              </a:rPr>
            </a:br>
            <a:r>
              <a:rPr lang="en-US" sz="3600" spc="-51" dirty="0" smtClean="0">
                <a:solidFill>
                  <a:schemeClr val="bg2"/>
                </a:solidFill>
                <a:latin typeface="+mj-lt"/>
              </a:rPr>
              <a:t>and services that support</a:t>
            </a:r>
            <a:br>
              <a:rPr lang="en-US" sz="3600" spc="-51" dirty="0" smtClean="0">
                <a:solidFill>
                  <a:schemeClr val="bg2"/>
                </a:solidFill>
                <a:latin typeface="+mj-lt"/>
              </a:rPr>
            </a:br>
            <a:r>
              <a:rPr lang="en-US" sz="3600" spc="-51" dirty="0" smtClean="0">
                <a:solidFill>
                  <a:schemeClr val="bg2"/>
                </a:solidFill>
                <a:latin typeface="+mj-lt"/>
              </a:rPr>
              <a:t>the Services layer.</a:t>
            </a:r>
            <a:endParaRPr lang="en-US" sz="3600" spc="-51" dirty="0">
              <a:solidFill>
                <a:schemeClr val="bg2"/>
              </a:solidFill>
              <a:latin typeface="+mj-lt"/>
            </a:endParaRPr>
          </a:p>
        </p:txBody>
      </p:sp>
      <p:grpSp>
        <p:nvGrpSpPr>
          <p:cNvPr id="6" name="Group 5"/>
          <p:cNvGrpSpPr/>
          <p:nvPr/>
        </p:nvGrpSpPr>
        <p:grpSpPr>
          <a:xfrm>
            <a:off x="7518833" y="353101"/>
            <a:ext cx="3976070" cy="1592486"/>
            <a:chOff x="7518833" y="353101"/>
            <a:chExt cx="3976070" cy="1592486"/>
          </a:xfrm>
        </p:grpSpPr>
        <p:sp>
          <p:nvSpPr>
            <p:cNvPr id="84" name="Rectangle 83"/>
            <p:cNvSpPr/>
            <p:nvPr/>
          </p:nvSpPr>
          <p:spPr bwMode="auto">
            <a:xfrm>
              <a:off x="7518833" y="353101"/>
              <a:ext cx="3976070" cy="1592486"/>
            </a:xfrm>
            <a:prstGeom prst="rect">
              <a:avLst/>
            </a:prstGeom>
            <a:solidFill>
              <a:schemeClr val="accent4">
                <a:lumMod val="20000"/>
                <a:lumOff val="8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solidFill>
                    <a:schemeClr val="accent3">
                      <a:lumMod val="50000"/>
                    </a:schemeClr>
                  </a:solidFill>
                </a:rPr>
                <a:t>Client Layer</a:t>
              </a:r>
            </a:p>
          </p:txBody>
        </p:sp>
        <p:sp>
          <p:nvSpPr>
            <p:cNvPr id="3" name="Rectangle 2"/>
            <p:cNvSpPr/>
            <p:nvPr/>
          </p:nvSpPr>
          <p:spPr bwMode="auto">
            <a:xfrm>
              <a:off x="7755827" y="634999"/>
              <a:ext cx="950621"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PHP</a:t>
              </a:r>
            </a:p>
          </p:txBody>
        </p:sp>
        <p:sp>
          <p:nvSpPr>
            <p:cNvPr id="39" name="Rectangle 38"/>
            <p:cNvSpPr/>
            <p:nvPr/>
          </p:nvSpPr>
          <p:spPr bwMode="auto">
            <a:xfrm>
              <a:off x="10293349" y="634999"/>
              <a:ext cx="950625"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WCF Data Services</a:t>
              </a:r>
            </a:p>
          </p:txBody>
        </p:sp>
        <p:sp>
          <p:nvSpPr>
            <p:cNvPr id="40" name="Rectangle 39"/>
            <p:cNvSpPr/>
            <p:nvPr/>
          </p:nvSpPr>
          <p:spPr bwMode="auto">
            <a:xfrm>
              <a:off x="8814342" y="634999"/>
              <a:ext cx="1371114"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SQL Server</a:t>
              </a:r>
            </a:p>
            <a:p>
              <a:pPr algn="ctr" defTabSz="914099" fontAlgn="base">
                <a:spcBef>
                  <a:spcPct val="0"/>
                </a:spcBef>
                <a:spcAft>
                  <a:spcPct val="0"/>
                </a:spcAft>
              </a:pPr>
              <a:r>
                <a:rPr lang="en-US" sz="1200" dirty="0">
                  <a:solidFill>
                    <a:sysClr val="windowText" lastClr="000000"/>
                  </a:solidFill>
                </a:rPr>
                <a:t>Applications</a:t>
              </a:r>
            </a:p>
            <a:p>
              <a:pPr algn="ctr" defTabSz="914099" fontAlgn="base">
                <a:spcBef>
                  <a:spcPct val="0"/>
                </a:spcBef>
                <a:spcAft>
                  <a:spcPct val="0"/>
                </a:spcAft>
              </a:pPr>
              <a:r>
                <a:rPr lang="en-US" sz="1200" dirty="0">
                  <a:solidFill>
                    <a:sysClr val="windowText" lastClr="000000"/>
                  </a:solidFill>
                </a:rPr>
                <a:t>and Tools</a:t>
              </a:r>
            </a:p>
          </p:txBody>
        </p:sp>
        <p:sp>
          <p:nvSpPr>
            <p:cNvPr id="41" name="Rectangle 40"/>
            <p:cNvSpPr/>
            <p:nvPr/>
          </p:nvSpPr>
          <p:spPr bwMode="auto">
            <a:xfrm>
              <a:off x="7755826"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ODBC</a:t>
              </a:r>
            </a:p>
          </p:txBody>
        </p:sp>
        <p:sp>
          <p:nvSpPr>
            <p:cNvPr id="42" name="Rectangle 41"/>
            <p:cNvSpPr/>
            <p:nvPr/>
          </p:nvSpPr>
          <p:spPr bwMode="auto">
            <a:xfrm>
              <a:off x="9551973"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ADO.NET</a:t>
              </a:r>
            </a:p>
          </p:txBody>
        </p:sp>
        <p:sp>
          <p:nvSpPr>
            <p:cNvPr id="43" name="Rectangle 42"/>
            <p:cNvSpPr/>
            <p:nvPr/>
          </p:nvSpPr>
          <p:spPr bwMode="auto">
            <a:xfrm>
              <a:off x="7755826" y="1570505"/>
              <a:ext cx="3488147"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Tabular Data Stream (TDS)</a:t>
              </a:r>
            </a:p>
          </p:txBody>
        </p:sp>
      </p:grpSp>
      <p:sp>
        <p:nvSpPr>
          <p:cNvPr id="81"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How It </a:t>
            </a:r>
            <a:r>
              <a:rPr lang="en-US" dirty="0" smtClean="0"/>
              <a:t>Works – Architecture of the Service</a:t>
            </a:r>
            <a:endParaRPr lang="en-US" dirty="0"/>
          </a:p>
        </p:txBody>
      </p:sp>
      <p:grpSp>
        <p:nvGrpSpPr>
          <p:cNvPr id="94" name="Group 93"/>
          <p:cNvGrpSpPr/>
          <p:nvPr/>
        </p:nvGrpSpPr>
        <p:grpSpPr>
          <a:xfrm>
            <a:off x="7518833" y="1999680"/>
            <a:ext cx="3976070" cy="2084188"/>
            <a:chOff x="7518833" y="1990153"/>
            <a:chExt cx="3976070" cy="2084188"/>
          </a:xfrm>
        </p:grpSpPr>
        <p:cxnSp>
          <p:nvCxnSpPr>
            <p:cNvPr id="95" name="Straight Connector 94"/>
            <p:cNvCxnSpPr/>
            <p:nvPr/>
          </p:nvCxnSpPr>
          <p:spPr>
            <a:xfrm>
              <a:off x="7518833" y="2169940"/>
              <a:ext cx="3976069" cy="0"/>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96" name="Rectangle 95"/>
            <p:cNvSpPr/>
            <p:nvPr/>
          </p:nvSpPr>
          <p:spPr bwMode="auto">
            <a:xfrm>
              <a:off x="7518833" y="2273249"/>
              <a:ext cx="3976070" cy="1801092"/>
            </a:xfrm>
            <a:prstGeom prst="rect">
              <a:avLst/>
            </a:prstGeom>
            <a:solidFill>
              <a:schemeClr val="accent2"/>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gradFill>
                    <a:gsLst>
                      <a:gs pos="0">
                        <a:schemeClr val="bg1"/>
                      </a:gs>
                      <a:gs pos="100000">
                        <a:schemeClr val="bg1"/>
                      </a:gs>
                    </a:gsLst>
                    <a:lin ang="5400000" scaled="0"/>
                  </a:gradFill>
                  <a:latin typeface="+mj-lt"/>
                </a:rPr>
                <a:t>Services Layer</a:t>
              </a:r>
            </a:p>
          </p:txBody>
        </p:sp>
        <p:sp>
          <p:nvSpPr>
            <p:cNvPr id="97" name="Rectangle 96"/>
            <p:cNvSpPr/>
            <p:nvPr/>
          </p:nvSpPr>
          <p:spPr bwMode="auto">
            <a:xfrm>
              <a:off x="7755827" y="2589499"/>
              <a:ext cx="3502080" cy="1420185"/>
            </a:xfrm>
            <a:prstGeom prst="rect">
              <a:avLst/>
            </a:prstGeom>
            <a:solidFill>
              <a:schemeClr val="accent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chemeClr val="tx1"/>
                    </a:gs>
                    <a:gs pos="100000">
                      <a:schemeClr val="tx1"/>
                    </a:gs>
                  </a:gsLst>
                  <a:lin ang="5400000" scaled="0"/>
                </a:gradFill>
                <a:latin typeface="+mj-lt"/>
              </a:endParaRPr>
            </a:p>
          </p:txBody>
        </p:sp>
        <p:sp>
          <p:nvSpPr>
            <p:cNvPr id="98" name="Rectangle 97"/>
            <p:cNvSpPr/>
            <p:nvPr/>
          </p:nvSpPr>
          <p:spPr bwMode="auto">
            <a:xfrm>
              <a:off x="7858256" y="2685270"/>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Provisioning</a:t>
              </a:r>
            </a:p>
          </p:txBody>
        </p:sp>
        <p:sp>
          <p:nvSpPr>
            <p:cNvPr id="99" name="Rectangle 98"/>
            <p:cNvSpPr/>
            <p:nvPr/>
          </p:nvSpPr>
          <p:spPr bwMode="auto">
            <a:xfrm>
              <a:off x="7858256" y="3117820"/>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Billing and Metering</a:t>
              </a:r>
            </a:p>
          </p:txBody>
        </p:sp>
        <p:sp>
          <p:nvSpPr>
            <p:cNvPr id="100" name="Rectangle 99"/>
            <p:cNvSpPr/>
            <p:nvPr/>
          </p:nvSpPr>
          <p:spPr bwMode="auto">
            <a:xfrm>
              <a:off x="7858256" y="3547311"/>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Connection Routing</a:t>
              </a:r>
            </a:p>
          </p:txBody>
        </p:sp>
        <p:cxnSp>
          <p:nvCxnSpPr>
            <p:cNvPr id="101" name="Straight Arrow Connector 100"/>
            <p:cNvCxnSpPr/>
            <p:nvPr/>
          </p:nvCxnSpPr>
          <p:spPr>
            <a:xfrm flipV="1">
              <a:off x="9535865" y="2030053"/>
              <a:ext cx="0" cy="243196"/>
            </a:xfrm>
            <a:prstGeom prst="straightConnector1">
              <a:avLst/>
            </a:prstGeom>
            <a:ln w="12700">
              <a:solidFill>
                <a:schemeClr val="bg1"/>
              </a:solidFill>
              <a:tailEnd type="oval"/>
            </a:ln>
          </p:spPr>
          <p:style>
            <a:lnRef idx="1">
              <a:schemeClr val="accent1"/>
            </a:lnRef>
            <a:fillRef idx="0">
              <a:schemeClr val="accent1"/>
            </a:fillRef>
            <a:effectRef idx="0">
              <a:schemeClr val="accent1"/>
            </a:effectRef>
            <a:fontRef idx="minor">
              <a:schemeClr val="tx1"/>
            </a:fontRef>
          </p:style>
        </p:cxnSp>
        <p:sp>
          <p:nvSpPr>
            <p:cNvPr id="102" name="TextBox 101"/>
            <p:cNvSpPr txBox="1"/>
            <p:nvPr/>
          </p:nvSpPr>
          <p:spPr>
            <a:xfrm>
              <a:off x="9611915" y="1990153"/>
              <a:ext cx="583493" cy="166199"/>
            </a:xfrm>
            <a:prstGeom prst="rect">
              <a:avLst/>
            </a:prstGeom>
            <a:noFill/>
          </p:spPr>
          <p:txBody>
            <a:bodyPr wrap="none" lIns="0" tIns="0" rIns="0" bIns="0" rtlCol="0">
              <a:spAutoFit/>
            </a:bodyPr>
            <a:lstStyle/>
            <a:p>
              <a:pPr>
                <a:lnSpc>
                  <a:spcPct val="90000"/>
                </a:lnSpc>
                <a:spcBef>
                  <a:spcPct val="20000"/>
                </a:spcBef>
                <a:buSzPct val="80000"/>
              </a:pPr>
              <a:r>
                <a:rPr lang="en-US" sz="1200" dirty="0">
                  <a:solidFill>
                    <a:schemeClr val="bg1"/>
                  </a:solidFill>
                  <a:latin typeface="+mj-lt"/>
                </a:rPr>
                <a:t>TDS+SSL</a:t>
              </a:r>
            </a:p>
          </p:txBody>
        </p:sp>
      </p:grpSp>
      <p:grpSp>
        <p:nvGrpSpPr>
          <p:cNvPr id="103" name="Group 102"/>
          <p:cNvGrpSpPr/>
          <p:nvPr/>
        </p:nvGrpSpPr>
        <p:grpSpPr>
          <a:xfrm>
            <a:off x="7518832" y="4137961"/>
            <a:ext cx="3976070" cy="1931810"/>
            <a:chOff x="7517244" y="4348917"/>
            <a:chExt cx="3976070" cy="1931810"/>
          </a:xfrm>
        </p:grpSpPr>
        <p:sp>
          <p:nvSpPr>
            <p:cNvPr id="104" name="Rectangle 103"/>
            <p:cNvSpPr/>
            <p:nvPr/>
          </p:nvSpPr>
          <p:spPr bwMode="auto">
            <a:xfrm>
              <a:off x="7517244" y="4348917"/>
              <a:ext cx="3976070" cy="1931810"/>
            </a:xfrm>
            <a:prstGeom prst="rect">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gradFill>
                    <a:gsLst>
                      <a:gs pos="0">
                        <a:schemeClr val="bg1"/>
                      </a:gs>
                      <a:gs pos="100000">
                        <a:schemeClr val="bg1"/>
                      </a:gs>
                    </a:gsLst>
                    <a:lin ang="5400000" scaled="0"/>
                  </a:gradFill>
                  <a:latin typeface="+mj-lt"/>
                </a:rPr>
                <a:t>Platform Layer</a:t>
              </a:r>
            </a:p>
          </p:txBody>
        </p:sp>
        <p:sp>
          <p:nvSpPr>
            <p:cNvPr id="105" name="Rectangle 104"/>
            <p:cNvSpPr/>
            <p:nvPr/>
          </p:nvSpPr>
          <p:spPr bwMode="auto">
            <a:xfrm>
              <a:off x="7754238" y="4645139"/>
              <a:ext cx="3488147" cy="1420185"/>
            </a:xfrm>
            <a:prstGeom prst="rect">
              <a:avLst/>
            </a:prstGeom>
            <a:solidFill>
              <a:schemeClr val="accent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chemeClr val="tx1"/>
                    </a:gs>
                    <a:gs pos="100000">
                      <a:schemeClr val="tx1"/>
                    </a:gs>
                  </a:gsLst>
                  <a:lin ang="5400000" scaled="0"/>
                </a:gradFill>
                <a:latin typeface="+mj-lt"/>
              </a:endParaRPr>
            </a:p>
          </p:txBody>
        </p:sp>
        <p:sp>
          <p:nvSpPr>
            <p:cNvPr id="106" name="Rectangle 105"/>
            <p:cNvSpPr/>
            <p:nvPr/>
          </p:nvSpPr>
          <p:spPr bwMode="auto">
            <a:xfrm>
              <a:off x="7856666" y="4740910"/>
              <a:ext cx="3297224"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chemeClr val="tx1"/>
                      </a:gs>
                      <a:gs pos="100000">
                        <a:schemeClr val="tx1"/>
                      </a:gs>
                    </a:gsLst>
                    <a:lin ang="5400000" scaled="0"/>
                  </a:gradFill>
                  <a:latin typeface="+mj-lt"/>
                </a:rPr>
                <a:t>SQL Server</a:t>
              </a:r>
            </a:p>
          </p:txBody>
        </p:sp>
        <p:sp>
          <p:nvSpPr>
            <p:cNvPr id="107" name="Rectangle 106"/>
            <p:cNvSpPr/>
            <p:nvPr/>
          </p:nvSpPr>
          <p:spPr bwMode="auto">
            <a:xfrm>
              <a:off x="7856666" y="5173460"/>
              <a:ext cx="3297224"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chemeClr val="tx1"/>
                      </a:gs>
                      <a:gs pos="100000">
                        <a:schemeClr val="tx1"/>
                      </a:gs>
                    </a:gsLst>
                    <a:lin ang="5400000" scaled="0"/>
                  </a:gradFill>
                  <a:latin typeface="+mj-lt"/>
                </a:rPr>
                <a:t>SQL Database Fabric</a:t>
              </a:r>
            </a:p>
          </p:txBody>
        </p:sp>
        <p:sp>
          <p:nvSpPr>
            <p:cNvPr id="108" name="Rectangle 107"/>
            <p:cNvSpPr/>
            <p:nvPr/>
          </p:nvSpPr>
          <p:spPr bwMode="auto">
            <a:xfrm>
              <a:off x="7856666" y="5602951"/>
              <a:ext cx="3297224"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chemeClr val="tx1"/>
                      </a:gs>
                      <a:gs pos="100000">
                        <a:schemeClr val="tx1"/>
                      </a:gs>
                    </a:gsLst>
                    <a:lin ang="5400000" scaled="0"/>
                  </a:gradFill>
                  <a:latin typeface="+mj-lt"/>
                </a:rPr>
                <a:t>Management Services</a:t>
              </a:r>
            </a:p>
          </p:txBody>
        </p:sp>
      </p:grpSp>
      <p:sp>
        <p:nvSpPr>
          <p:cNvPr id="80" name="Rectangle 79"/>
          <p:cNvSpPr/>
          <p:nvPr/>
        </p:nvSpPr>
        <p:spPr>
          <a:xfrm>
            <a:off x="7459791" y="1971822"/>
            <a:ext cx="4258733" cy="2140752"/>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12" name="Rectangle 111"/>
          <p:cNvSpPr/>
          <p:nvPr/>
        </p:nvSpPr>
        <p:spPr>
          <a:xfrm>
            <a:off x="7473068" y="337250"/>
            <a:ext cx="4021834" cy="1662429"/>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Tree>
    <p:extLst>
      <p:ext uri="{BB962C8B-B14F-4D97-AF65-F5344CB8AC3E}">
        <p14:creationId xmlns:p14="http://schemas.microsoft.com/office/powerpoint/2010/main" val="39256615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0"/>
                                        </p:tgtEl>
                                        <p:attrNameLst>
                                          <p:attrName>style.visibility</p:attrName>
                                        </p:attrNameLst>
                                      </p:cBhvr>
                                      <p:to>
                                        <p:strVal val="visible"/>
                                      </p:to>
                                    </p:set>
                                    <p:animEffect transition="in" filter="fade">
                                      <p:cBhvr>
                                        <p:cTn id="7" dur="500"/>
                                        <p:tgtEl>
                                          <p:spTgt spid="80"/>
                                        </p:tgtEl>
                                      </p:cBhvr>
                                    </p:animEffect>
                                  </p:childTnLst>
                                </p:cTn>
                              </p:par>
                              <p:par>
                                <p:cTn id="8" presetID="2" presetClass="entr" presetSubtype="4" fill="hold" nodeType="withEffect">
                                  <p:stCondLst>
                                    <p:cond delay="0"/>
                                  </p:stCondLst>
                                  <p:childTnLst>
                                    <p:set>
                                      <p:cBhvr>
                                        <p:cTn id="9" dur="1" fill="hold">
                                          <p:stCondLst>
                                            <p:cond delay="0"/>
                                          </p:stCondLst>
                                        </p:cTn>
                                        <p:tgtEl>
                                          <p:spTgt spid="103"/>
                                        </p:tgtEl>
                                        <p:attrNameLst>
                                          <p:attrName>style.visibility</p:attrName>
                                        </p:attrNameLst>
                                      </p:cBhvr>
                                      <p:to>
                                        <p:strVal val="visible"/>
                                      </p:to>
                                    </p:set>
                                    <p:anim calcmode="lin" valueType="num">
                                      <p:cBhvr additive="base">
                                        <p:cTn id="10" dur="500" fill="hold"/>
                                        <p:tgtEl>
                                          <p:spTgt spid="103"/>
                                        </p:tgtEl>
                                        <p:attrNameLst>
                                          <p:attrName>ppt_x</p:attrName>
                                        </p:attrNameLst>
                                      </p:cBhvr>
                                      <p:tavLst>
                                        <p:tav tm="0">
                                          <p:val>
                                            <p:strVal val="#ppt_x"/>
                                          </p:val>
                                        </p:tav>
                                        <p:tav tm="100000">
                                          <p:val>
                                            <p:strVal val="#ppt_x"/>
                                          </p:val>
                                        </p:tav>
                                      </p:tavLst>
                                    </p:anim>
                                    <p:anim calcmode="lin" valueType="num">
                                      <p:cBhvr additive="base">
                                        <p:cTn id="11" dur="500" fill="hold"/>
                                        <p:tgtEl>
                                          <p:spTgt spid="103"/>
                                        </p:tgtEl>
                                        <p:attrNameLst>
                                          <p:attrName>ppt_y</p:attrName>
                                        </p:attrNameLst>
                                      </p:cBhvr>
                                      <p:tavLst>
                                        <p:tav tm="0">
                                          <p:val>
                                            <p:strVal val="1+#ppt_h/2"/>
                                          </p:val>
                                        </p:tav>
                                        <p:tav tm="100000">
                                          <p:val>
                                            <p:strVal val="#ppt_y"/>
                                          </p:val>
                                        </p:tav>
                                      </p:tavLst>
                                    </p:anim>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fade">
                                      <p:cBhvr>
                                        <p:cTn id="15"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80"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Content Placeholder 2"/>
          <p:cNvSpPr txBox="1">
            <a:spLocks/>
          </p:cNvSpPr>
          <p:nvPr/>
        </p:nvSpPr>
        <p:spPr>
          <a:xfrm>
            <a:off x="512939" y="5486192"/>
            <a:ext cx="6577690" cy="1371808"/>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lvl="1" indent="0" defTabSz="914325">
              <a:spcBef>
                <a:spcPts val="600"/>
              </a:spcBef>
              <a:buNone/>
            </a:pPr>
            <a:r>
              <a:rPr lang="en-US" sz="3600" spc="-51" dirty="0" smtClean="0">
                <a:solidFill>
                  <a:schemeClr val="bg2"/>
                </a:solidFill>
                <a:latin typeface="+mj-lt"/>
              </a:rPr>
              <a:t>Administration of the physical </a:t>
            </a:r>
            <a:r>
              <a:rPr lang="en-US" sz="3600" spc="-51" dirty="0">
                <a:solidFill>
                  <a:schemeClr val="bg2"/>
                </a:solidFill>
                <a:latin typeface="+mj-lt"/>
              </a:rPr>
              <a:t>HW and OS.</a:t>
            </a:r>
          </a:p>
        </p:txBody>
      </p:sp>
      <p:sp>
        <p:nvSpPr>
          <p:cNvPr id="79" name="Rectangle 78"/>
          <p:cNvSpPr/>
          <p:nvPr/>
        </p:nvSpPr>
        <p:spPr bwMode="auto">
          <a:xfrm>
            <a:off x="7518833" y="6123865"/>
            <a:ext cx="3976070" cy="325421"/>
          </a:xfrm>
          <a:prstGeom prst="rect">
            <a:avLst/>
          </a:prstGeom>
          <a:solidFill>
            <a:schemeClr val="accent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400" dirty="0">
                <a:gradFill>
                  <a:gsLst>
                    <a:gs pos="0">
                      <a:schemeClr val="bg1"/>
                    </a:gs>
                    <a:gs pos="100000">
                      <a:schemeClr val="bg1"/>
                    </a:gs>
                  </a:gsLst>
                  <a:lin ang="5400000" scaled="0"/>
                </a:gradFill>
              </a:rPr>
              <a:t>Infrastructure Layer</a:t>
            </a:r>
          </a:p>
        </p:txBody>
      </p:sp>
      <p:grpSp>
        <p:nvGrpSpPr>
          <p:cNvPr id="6" name="Group 5"/>
          <p:cNvGrpSpPr/>
          <p:nvPr/>
        </p:nvGrpSpPr>
        <p:grpSpPr>
          <a:xfrm>
            <a:off x="7518833" y="353101"/>
            <a:ext cx="3976070" cy="1592486"/>
            <a:chOff x="7518833" y="353101"/>
            <a:chExt cx="3976070" cy="1592486"/>
          </a:xfrm>
        </p:grpSpPr>
        <p:sp>
          <p:nvSpPr>
            <p:cNvPr id="84" name="Rectangle 83"/>
            <p:cNvSpPr/>
            <p:nvPr/>
          </p:nvSpPr>
          <p:spPr bwMode="auto">
            <a:xfrm>
              <a:off x="7518833" y="353101"/>
              <a:ext cx="3976070" cy="1592486"/>
            </a:xfrm>
            <a:prstGeom prst="rect">
              <a:avLst/>
            </a:prstGeom>
            <a:solidFill>
              <a:schemeClr val="accent4">
                <a:lumMod val="20000"/>
                <a:lumOff val="8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solidFill>
                    <a:schemeClr val="accent3">
                      <a:lumMod val="50000"/>
                    </a:schemeClr>
                  </a:solidFill>
                </a:rPr>
                <a:t>Client Layer</a:t>
              </a:r>
            </a:p>
          </p:txBody>
        </p:sp>
        <p:sp>
          <p:nvSpPr>
            <p:cNvPr id="3" name="Rectangle 2"/>
            <p:cNvSpPr/>
            <p:nvPr/>
          </p:nvSpPr>
          <p:spPr bwMode="auto">
            <a:xfrm>
              <a:off x="7755827" y="634999"/>
              <a:ext cx="950621"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PHP</a:t>
              </a:r>
            </a:p>
          </p:txBody>
        </p:sp>
        <p:sp>
          <p:nvSpPr>
            <p:cNvPr id="39" name="Rectangle 38"/>
            <p:cNvSpPr/>
            <p:nvPr/>
          </p:nvSpPr>
          <p:spPr bwMode="auto">
            <a:xfrm>
              <a:off x="10293349" y="634999"/>
              <a:ext cx="950625"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WCF Data Services</a:t>
              </a:r>
            </a:p>
          </p:txBody>
        </p:sp>
        <p:sp>
          <p:nvSpPr>
            <p:cNvPr id="40" name="Rectangle 39"/>
            <p:cNvSpPr/>
            <p:nvPr/>
          </p:nvSpPr>
          <p:spPr bwMode="auto">
            <a:xfrm>
              <a:off x="8814342" y="634999"/>
              <a:ext cx="1371114"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SQL Server</a:t>
              </a:r>
            </a:p>
            <a:p>
              <a:pPr algn="ctr" defTabSz="914099" fontAlgn="base">
                <a:spcBef>
                  <a:spcPct val="0"/>
                </a:spcBef>
                <a:spcAft>
                  <a:spcPct val="0"/>
                </a:spcAft>
              </a:pPr>
              <a:r>
                <a:rPr lang="en-US" sz="1200" dirty="0">
                  <a:solidFill>
                    <a:sysClr val="windowText" lastClr="000000"/>
                  </a:solidFill>
                </a:rPr>
                <a:t>Applications</a:t>
              </a:r>
            </a:p>
            <a:p>
              <a:pPr algn="ctr" defTabSz="914099" fontAlgn="base">
                <a:spcBef>
                  <a:spcPct val="0"/>
                </a:spcBef>
                <a:spcAft>
                  <a:spcPct val="0"/>
                </a:spcAft>
              </a:pPr>
              <a:r>
                <a:rPr lang="en-US" sz="1200" dirty="0">
                  <a:solidFill>
                    <a:sysClr val="windowText" lastClr="000000"/>
                  </a:solidFill>
                </a:rPr>
                <a:t>and Tools</a:t>
              </a:r>
            </a:p>
          </p:txBody>
        </p:sp>
        <p:sp>
          <p:nvSpPr>
            <p:cNvPr id="41" name="Rectangle 40"/>
            <p:cNvSpPr/>
            <p:nvPr/>
          </p:nvSpPr>
          <p:spPr bwMode="auto">
            <a:xfrm>
              <a:off x="7755826"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ODBC</a:t>
              </a:r>
            </a:p>
          </p:txBody>
        </p:sp>
        <p:sp>
          <p:nvSpPr>
            <p:cNvPr id="42" name="Rectangle 41"/>
            <p:cNvSpPr/>
            <p:nvPr/>
          </p:nvSpPr>
          <p:spPr bwMode="auto">
            <a:xfrm>
              <a:off x="9551973"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ADO.NET</a:t>
              </a:r>
            </a:p>
          </p:txBody>
        </p:sp>
        <p:sp>
          <p:nvSpPr>
            <p:cNvPr id="43" name="Rectangle 42"/>
            <p:cNvSpPr/>
            <p:nvPr/>
          </p:nvSpPr>
          <p:spPr bwMode="auto">
            <a:xfrm>
              <a:off x="7755826" y="1570505"/>
              <a:ext cx="3488147"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Tabular Data Stream (TDS)</a:t>
              </a:r>
            </a:p>
          </p:txBody>
        </p:sp>
      </p:grpSp>
      <p:sp>
        <p:nvSpPr>
          <p:cNvPr id="81"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How It </a:t>
            </a:r>
            <a:r>
              <a:rPr lang="en-US" dirty="0" smtClean="0"/>
              <a:t>Works – Architecture of the Service</a:t>
            </a:r>
            <a:endParaRPr lang="en-US" dirty="0"/>
          </a:p>
        </p:txBody>
      </p:sp>
      <p:grpSp>
        <p:nvGrpSpPr>
          <p:cNvPr id="83" name="Group 82"/>
          <p:cNvGrpSpPr/>
          <p:nvPr/>
        </p:nvGrpSpPr>
        <p:grpSpPr>
          <a:xfrm>
            <a:off x="7518833" y="1999680"/>
            <a:ext cx="3976070" cy="2084188"/>
            <a:chOff x="7518833" y="1990153"/>
            <a:chExt cx="3976070" cy="2084188"/>
          </a:xfrm>
        </p:grpSpPr>
        <p:cxnSp>
          <p:nvCxnSpPr>
            <p:cNvPr id="85" name="Straight Connector 84"/>
            <p:cNvCxnSpPr/>
            <p:nvPr/>
          </p:nvCxnSpPr>
          <p:spPr>
            <a:xfrm>
              <a:off x="7518833" y="2169940"/>
              <a:ext cx="3976069" cy="0"/>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86" name="Rectangle 85"/>
            <p:cNvSpPr/>
            <p:nvPr/>
          </p:nvSpPr>
          <p:spPr bwMode="auto">
            <a:xfrm>
              <a:off x="7518833" y="2273249"/>
              <a:ext cx="3976070" cy="1801092"/>
            </a:xfrm>
            <a:prstGeom prst="rect">
              <a:avLst/>
            </a:prstGeom>
            <a:solidFill>
              <a:schemeClr val="accent2"/>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gradFill>
                    <a:gsLst>
                      <a:gs pos="0">
                        <a:schemeClr val="bg1"/>
                      </a:gs>
                      <a:gs pos="100000">
                        <a:schemeClr val="bg1"/>
                      </a:gs>
                    </a:gsLst>
                    <a:lin ang="5400000" scaled="0"/>
                  </a:gradFill>
                  <a:latin typeface="+mj-lt"/>
                </a:rPr>
                <a:t>Services Layer</a:t>
              </a:r>
            </a:p>
          </p:txBody>
        </p:sp>
        <p:sp>
          <p:nvSpPr>
            <p:cNvPr id="87" name="Rectangle 86"/>
            <p:cNvSpPr/>
            <p:nvPr/>
          </p:nvSpPr>
          <p:spPr bwMode="auto">
            <a:xfrm>
              <a:off x="7755827" y="2589499"/>
              <a:ext cx="3502080" cy="1420185"/>
            </a:xfrm>
            <a:prstGeom prst="rect">
              <a:avLst/>
            </a:prstGeom>
            <a:solidFill>
              <a:schemeClr val="accent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chemeClr val="tx1"/>
                    </a:gs>
                    <a:gs pos="100000">
                      <a:schemeClr val="tx1"/>
                    </a:gs>
                  </a:gsLst>
                  <a:lin ang="5400000" scaled="0"/>
                </a:gradFill>
                <a:latin typeface="+mj-lt"/>
              </a:endParaRPr>
            </a:p>
          </p:txBody>
        </p:sp>
        <p:sp>
          <p:nvSpPr>
            <p:cNvPr id="88" name="Rectangle 87"/>
            <p:cNvSpPr/>
            <p:nvPr/>
          </p:nvSpPr>
          <p:spPr bwMode="auto">
            <a:xfrm>
              <a:off x="7858256" y="2685270"/>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Provisioning</a:t>
              </a:r>
            </a:p>
          </p:txBody>
        </p:sp>
        <p:sp>
          <p:nvSpPr>
            <p:cNvPr id="89" name="Rectangle 88"/>
            <p:cNvSpPr/>
            <p:nvPr/>
          </p:nvSpPr>
          <p:spPr bwMode="auto">
            <a:xfrm>
              <a:off x="7858256" y="3117820"/>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Billing and Metering</a:t>
              </a:r>
            </a:p>
          </p:txBody>
        </p:sp>
        <p:sp>
          <p:nvSpPr>
            <p:cNvPr id="91" name="Rectangle 90"/>
            <p:cNvSpPr/>
            <p:nvPr/>
          </p:nvSpPr>
          <p:spPr bwMode="auto">
            <a:xfrm>
              <a:off x="7858256" y="3547311"/>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Connection Routing</a:t>
              </a:r>
            </a:p>
          </p:txBody>
        </p:sp>
        <p:cxnSp>
          <p:nvCxnSpPr>
            <p:cNvPr id="92" name="Straight Arrow Connector 91"/>
            <p:cNvCxnSpPr/>
            <p:nvPr/>
          </p:nvCxnSpPr>
          <p:spPr>
            <a:xfrm flipV="1">
              <a:off x="9535865" y="2030053"/>
              <a:ext cx="0" cy="243196"/>
            </a:xfrm>
            <a:prstGeom prst="straightConnector1">
              <a:avLst/>
            </a:prstGeom>
            <a:ln w="12700">
              <a:solidFill>
                <a:schemeClr val="bg1"/>
              </a:solidFill>
              <a:tailEnd type="oval"/>
            </a:ln>
          </p:spPr>
          <p:style>
            <a:lnRef idx="1">
              <a:schemeClr val="accent1"/>
            </a:lnRef>
            <a:fillRef idx="0">
              <a:schemeClr val="accent1"/>
            </a:fillRef>
            <a:effectRef idx="0">
              <a:schemeClr val="accent1"/>
            </a:effectRef>
            <a:fontRef idx="minor">
              <a:schemeClr val="tx1"/>
            </a:fontRef>
          </p:style>
        </p:cxnSp>
        <p:sp>
          <p:nvSpPr>
            <p:cNvPr id="94" name="TextBox 93"/>
            <p:cNvSpPr txBox="1"/>
            <p:nvPr/>
          </p:nvSpPr>
          <p:spPr>
            <a:xfrm>
              <a:off x="9611915" y="1990153"/>
              <a:ext cx="583493" cy="166199"/>
            </a:xfrm>
            <a:prstGeom prst="rect">
              <a:avLst/>
            </a:prstGeom>
            <a:noFill/>
          </p:spPr>
          <p:txBody>
            <a:bodyPr wrap="none" lIns="0" tIns="0" rIns="0" bIns="0" rtlCol="0">
              <a:spAutoFit/>
            </a:bodyPr>
            <a:lstStyle/>
            <a:p>
              <a:pPr>
                <a:lnSpc>
                  <a:spcPct val="90000"/>
                </a:lnSpc>
                <a:spcBef>
                  <a:spcPct val="20000"/>
                </a:spcBef>
                <a:buSzPct val="80000"/>
              </a:pPr>
              <a:r>
                <a:rPr lang="en-US" sz="1200" dirty="0">
                  <a:solidFill>
                    <a:schemeClr val="bg1"/>
                  </a:solidFill>
                  <a:latin typeface="+mj-lt"/>
                </a:rPr>
                <a:t>TDS+SSL</a:t>
              </a:r>
            </a:p>
          </p:txBody>
        </p:sp>
      </p:grpSp>
      <p:grpSp>
        <p:nvGrpSpPr>
          <p:cNvPr id="95" name="Group 94"/>
          <p:cNvGrpSpPr/>
          <p:nvPr/>
        </p:nvGrpSpPr>
        <p:grpSpPr>
          <a:xfrm>
            <a:off x="7518832" y="4137961"/>
            <a:ext cx="3976070" cy="1931810"/>
            <a:chOff x="7517244" y="4348917"/>
            <a:chExt cx="3976070" cy="1931810"/>
          </a:xfrm>
        </p:grpSpPr>
        <p:sp>
          <p:nvSpPr>
            <p:cNvPr id="96" name="Rectangle 95"/>
            <p:cNvSpPr/>
            <p:nvPr/>
          </p:nvSpPr>
          <p:spPr bwMode="auto">
            <a:xfrm>
              <a:off x="7517244" y="4348917"/>
              <a:ext cx="3976070" cy="1931810"/>
            </a:xfrm>
            <a:prstGeom prst="rect">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gradFill>
                    <a:gsLst>
                      <a:gs pos="0">
                        <a:schemeClr val="bg1"/>
                      </a:gs>
                      <a:gs pos="100000">
                        <a:schemeClr val="bg1"/>
                      </a:gs>
                    </a:gsLst>
                    <a:lin ang="5400000" scaled="0"/>
                  </a:gradFill>
                  <a:latin typeface="+mj-lt"/>
                </a:rPr>
                <a:t>Platform Layer</a:t>
              </a:r>
            </a:p>
          </p:txBody>
        </p:sp>
        <p:sp>
          <p:nvSpPr>
            <p:cNvPr id="97" name="Rectangle 96"/>
            <p:cNvSpPr/>
            <p:nvPr/>
          </p:nvSpPr>
          <p:spPr bwMode="auto">
            <a:xfrm>
              <a:off x="7754238" y="4645139"/>
              <a:ext cx="3488147" cy="1420185"/>
            </a:xfrm>
            <a:prstGeom prst="rect">
              <a:avLst/>
            </a:prstGeom>
            <a:solidFill>
              <a:schemeClr val="accent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chemeClr val="tx1"/>
                    </a:gs>
                    <a:gs pos="100000">
                      <a:schemeClr val="tx1"/>
                    </a:gs>
                  </a:gsLst>
                  <a:lin ang="5400000" scaled="0"/>
                </a:gradFill>
                <a:latin typeface="+mj-lt"/>
              </a:endParaRPr>
            </a:p>
          </p:txBody>
        </p:sp>
        <p:sp>
          <p:nvSpPr>
            <p:cNvPr id="98" name="Rectangle 97"/>
            <p:cNvSpPr/>
            <p:nvPr/>
          </p:nvSpPr>
          <p:spPr bwMode="auto">
            <a:xfrm>
              <a:off x="7856666" y="4740910"/>
              <a:ext cx="3297224"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chemeClr val="tx1"/>
                      </a:gs>
                      <a:gs pos="100000">
                        <a:schemeClr val="tx1"/>
                      </a:gs>
                    </a:gsLst>
                    <a:lin ang="5400000" scaled="0"/>
                  </a:gradFill>
                  <a:latin typeface="+mj-lt"/>
                </a:rPr>
                <a:t>SQL Server</a:t>
              </a:r>
            </a:p>
          </p:txBody>
        </p:sp>
        <p:sp>
          <p:nvSpPr>
            <p:cNvPr id="99" name="Rectangle 98"/>
            <p:cNvSpPr/>
            <p:nvPr/>
          </p:nvSpPr>
          <p:spPr bwMode="auto">
            <a:xfrm>
              <a:off x="7856666" y="5173460"/>
              <a:ext cx="3297224"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chemeClr val="tx1"/>
                      </a:gs>
                      <a:gs pos="100000">
                        <a:schemeClr val="tx1"/>
                      </a:gs>
                    </a:gsLst>
                    <a:lin ang="5400000" scaled="0"/>
                  </a:gradFill>
                  <a:latin typeface="+mj-lt"/>
                </a:rPr>
                <a:t>SQL Database Fabric</a:t>
              </a:r>
            </a:p>
          </p:txBody>
        </p:sp>
        <p:sp>
          <p:nvSpPr>
            <p:cNvPr id="100" name="Rectangle 99"/>
            <p:cNvSpPr/>
            <p:nvPr/>
          </p:nvSpPr>
          <p:spPr bwMode="auto">
            <a:xfrm>
              <a:off x="7856666" y="5602951"/>
              <a:ext cx="3297224"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chemeClr val="tx1"/>
                      </a:gs>
                      <a:gs pos="100000">
                        <a:schemeClr val="tx1"/>
                      </a:gs>
                    </a:gsLst>
                    <a:lin ang="5400000" scaled="0"/>
                  </a:gradFill>
                  <a:latin typeface="+mj-lt"/>
                </a:rPr>
                <a:t>Management Services</a:t>
              </a:r>
            </a:p>
          </p:txBody>
        </p:sp>
      </p:grpSp>
      <p:sp>
        <p:nvSpPr>
          <p:cNvPr id="80" name="Rectangle 79"/>
          <p:cNvSpPr/>
          <p:nvPr/>
        </p:nvSpPr>
        <p:spPr>
          <a:xfrm>
            <a:off x="7478996" y="4101149"/>
            <a:ext cx="4055740" cy="1996467"/>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4" name="Rectangle 103"/>
          <p:cNvSpPr/>
          <p:nvPr/>
        </p:nvSpPr>
        <p:spPr>
          <a:xfrm>
            <a:off x="7473068" y="337250"/>
            <a:ext cx="4021834" cy="3782858"/>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Tree>
    <p:extLst>
      <p:ext uri="{BB962C8B-B14F-4D97-AF65-F5344CB8AC3E}">
        <p14:creationId xmlns:p14="http://schemas.microsoft.com/office/powerpoint/2010/main" val="1882768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79"/>
                                        </p:tgtEl>
                                        <p:attrNameLst>
                                          <p:attrName>style.visibility</p:attrName>
                                        </p:attrNameLst>
                                      </p:cBhvr>
                                      <p:to>
                                        <p:strVal val="visible"/>
                                      </p:to>
                                    </p:set>
                                    <p:anim calcmode="lin" valueType="num">
                                      <p:cBhvr additive="base">
                                        <p:cTn id="7" dur="500" fill="hold"/>
                                        <p:tgtEl>
                                          <p:spTgt spid="79"/>
                                        </p:tgtEl>
                                        <p:attrNameLst>
                                          <p:attrName>ppt_x</p:attrName>
                                        </p:attrNameLst>
                                      </p:cBhvr>
                                      <p:tavLst>
                                        <p:tav tm="0">
                                          <p:val>
                                            <p:strVal val="#ppt_x"/>
                                          </p:val>
                                        </p:tav>
                                        <p:tav tm="100000">
                                          <p:val>
                                            <p:strVal val="#ppt_x"/>
                                          </p:val>
                                        </p:tav>
                                      </p:tavLst>
                                    </p:anim>
                                    <p:anim calcmode="lin" valueType="num">
                                      <p:cBhvr additive="base">
                                        <p:cTn id="8" dur="500" fill="hold"/>
                                        <p:tgtEl>
                                          <p:spTgt spid="79"/>
                                        </p:tgtEl>
                                        <p:attrNameLst>
                                          <p:attrName>ppt_y</p:attrName>
                                        </p:attrNameLst>
                                      </p:cBhvr>
                                      <p:tavLst>
                                        <p:tav tm="0">
                                          <p:val>
                                            <p:strVal val="1+#ppt_h/2"/>
                                          </p:val>
                                        </p:tav>
                                        <p:tav tm="100000">
                                          <p:val>
                                            <p:strVal val="#ppt_y"/>
                                          </p:val>
                                        </p:tav>
                                      </p:tavLst>
                                    </p:anim>
                                  </p:childTnLst>
                                </p:cTn>
                              </p:par>
                              <p:par>
                                <p:cTn id="9" presetID="10" presetClass="entr" presetSubtype="0" fill="hold" grpId="0" nodeType="withEffect">
                                  <p:stCondLst>
                                    <p:cond delay="0"/>
                                  </p:stCondLst>
                                  <p:childTnLst>
                                    <p:set>
                                      <p:cBhvr>
                                        <p:cTn id="10" dur="1" fill="hold">
                                          <p:stCondLst>
                                            <p:cond delay="0"/>
                                          </p:stCondLst>
                                        </p:cTn>
                                        <p:tgtEl>
                                          <p:spTgt spid="80"/>
                                        </p:tgtEl>
                                        <p:attrNameLst>
                                          <p:attrName>style.visibility</p:attrName>
                                        </p:attrNameLst>
                                      </p:cBhvr>
                                      <p:to>
                                        <p:strVal val="visible"/>
                                      </p:to>
                                    </p:set>
                                    <p:animEffect transition="in" filter="fade">
                                      <p:cBhvr>
                                        <p:cTn id="11" dur="500"/>
                                        <p:tgtEl>
                                          <p:spTgt spid="80"/>
                                        </p:tgtEl>
                                      </p:cBhvr>
                                    </p:animEffect>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fade">
                                      <p:cBhvr>
                                        <p:cTn id="15"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79" grpId="0" animBg="1"/>
      <p:bldP spid="80"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Rectangle 78"/>
          <p:cNvSpPr/>
          <p:nvPr/>
        </p:nvSpPr>
        <p:spPr bwMode="auto">
          <a:xfrm>
            <a:off x="7518833" y="6123865"/>
            <a:ext cx="3976070" cy="325421"/>
          </a:xfrm>
          <a:prstGeom prst="rect">
            <a:avLst/>
          </a:prstGeom>
          <a:solidFill>
            <a:schemeClr val="accent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chemeClr val="bg1"/>
                    </a:gs>
                    <a:gs pos="100000">
                      <a:schemeClr val="bg1"/>
                    </a:gs>
                  </a:gsLst>
                  <a:lin ang="5400000" scaled="0"/>
                </a:gradFill>
                <a:latin typeface="+mj-lt"/>
              </a:rPr>
              <a:t>Infrastructure Layer</a:t>
            </a:r>
          </a:p>
        </p:txBody>
      </p:sp>
      <p:grpSp>
        <p:nvGrpSpPr>
          <p:cNvPr id="6" name="Group 5"/>
          <p:cNvGrpSpPr/>
          <p:nvPr/>
        </p:nvGrpSpPr>
        <p:grpSpPr>
          <a:xfrm>
            <a:off x="7518833" y="353101"/>
            <a:ext cx="3976070" cy="1592486"/>
            <a:chOff x="7518833" y="353101"/>
            <a:chExt cx="3976070" cy="1592486"/>
          </a:xfrm>
        </p:grpSpPr>
        <p:sp>
          <p:nvSpPr>
            <p:cNvPr id="84" name="Rectangle 83"/>
            <p:cNvSpPr/>
            <p:nvPr/>
          </p:nvSpPr>
          <p:spPr bwMode="auto">
            <a:xfrm>
              <a:off x="7518833" y="353101"/>
              <a:ext cx="3976070" cy="1592486"/>
            </a:xfrm>
            <a:prstGeom prst="rect">
              <a:avLst/>
            </a:prstGeom>
            <a:solidFill>
              <a:schemeClr val="accent4">
                <a:lumMod val="20000"/>
                <a:lumOff val="8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solidFill>
                    <a:schemeClr val="accent3">
                      <a:lumMod val="50000"/>
                    </a:schemeClr>
                  </a:solidFill>
                  <a:latin typeface="+mj-lt"/>
                </a:rPr>
                <a:t>Client Layer</a:t>
              </a:r>
            </a:p>
          </p:txBody>
        </p:sp>
        <p:sp>
          <p:nvSpPr>
            <p:cNvPr id="3" name="Rectangle 2"/>
            <p:cNvSpPr/>
            <p:nvPr/>
          </p:nvSpPr>
          <p:spPr bwMode="auto">
            <a:xfrm>
              <a:off x="7755827" y="634999"/>
              <a:ext cx="950621"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latin typeface="+mj-lt"/>
                </a:rPr>
                <a:t>PHP</a:t>
              </a:r>
            </a:p>
          </p:txBody>
        </p:sp>
        <p:sp>
          <p:nvSpPr>
            <p:cNvPr id="39" name="Rectangle 38"/>
            <p:cNvSpPr/>
            <p:nvPr/>
          </p:nvSpPr>
          <p:spPr bwMode="auto">
            <a:xfrm>
              <a:off x="10293349" y="634999"/>
              <a:ext cx="950625"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latin typeface="+mj-lt"/>
                </a:rPr>
                <a:t>WCF Data Services</a:t>
              </a:r>
            </a:p>
          </p:txBody>
        </p:sp>
        <p:sp>
          <p:nvSpPr>
            <p:cNvPr id="40" name="Rectangle 39"/>
            <p:cNvSpPr/>
            <p:nvPr/>
          </p:nvSpPr>
          <p:spPr bwMode="auto">
            <a:xfrm>
              <a:off x="8814342" y="634999"/>
              <a:ext cx="1371114"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latin typeface="+mj-lt"/>
                </a:rPr>
                <a:t>SQL Server</a:t>
              </a:r>
            </a:p>
            <a:p>
              <a:pPr algn="ctr" defTabSz="914099" fontAlgn="base">
                <a:spcBef>
                  <a:spcPct val="0"/>
                </a:spcBef>
                <a:spcAft>
                  <a:spcPct val="0"/>
                </a:spcAft>
              </a:pPr>
              <a:r>
                <a:rPr lang="en-US" sz="1200" dirty="0">
                  <a:solidFill>
                    <a:sysClr val="windowText" lastClr="000000"/>
                  </a:solidFill>
                  <a:latin typeface="+mj-lt"/>
                </a:rPr>
                <a:t>Applications</a:t>
              </a:r>
            </a:p>
            <a:p>
              <a:pPr algn="ctr" defTabSz="914099" fontAlgn="base">
                <a:spcBef>
                  <a:spcPct val="0"/>
                </a:spcBef>
                <a:spcAft>
                  <a:spcPct val="0"/>
                </a:spcAft>
              </a:pPr>
              <a:r>
                <a:rPr lang="en-US" sz="1200" dirty="0">
                  <a:solidFill>
                    <a:sysClr val="windowText" lastClr="000000"/>
                  </a:solidFill>
                  <a:latin typeface="+mj-lt"/>
                </a:rPr>
                <a:t>and Tools</a:t>
              </a:r>
            </a:p>
          </p:txBody>
        </p:sp>
        <p:sp>
          <p:nvSpPr>
            <p:cNvPr id="41" name="Rectangle 40"/>
            <p:cNvSpPr/>
            <p:nvPr/>
          </p:nvSpPr>
          <p:spPr bwMode="auto">
            <a:xfrm>
              <a:off x="7755826"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latin typeface="+mj-lt"/>
                </a:rPr>
                <a:t>ODBC</a:t>
              </a:r>
            </a:p>
          </p:txBody>
        </p:sp>
        <p:sp>
          <p:nvSpPr>
            <p:cNvPr id="42" name="Rectangle 41"/>
            <p:cNvSpPr/>
            <p:nvPr/>
          </p:nvSpPr>
          <p:spPr bwMode="auto">
            <a:xfrm>
              <a:off x="9551973"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latin typeface="+mj-lt"/>
                </a:rPr>
                <a:t>ADO.NET</a:t>
              </a:r>
            </a:p>
          </p:txBody>
        </p:sp>
        <p:sp>
          <p:nvSpPr>
            <p:cNvPr id="43" name="Rectangle 42"/>
            <p:cNvSpPr/>
            <p:nvPr/>
          </p:nvSpPr>
          <p:spPr bwMode="auto">
            <a:xfrm>
              <a:off x="7755826" y="1570505"/>
              <a:ext cx="3488147"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latin typeface="+mj-lt"/>
                </a:rPr>
                <a:t>Tabular Data Stream (TDS)</a:t>
              </a:r>
            </a:p>
          </p:txBody>
        </p:sp>
      </p:grpSp>
      <p:grpSp>
        <p:nvGrpSpPr>
          <p:cNvPr id="7" name="Group 6"/>
          <p:cNvGrpSpPr/>
          <p:nvPr/>
        </p:nvGrpSpPr>
        <p:grpSpPr>
          <a:xfrm>
            <a:off x="7518833" y="1999680"/>
            <a:ext cx="3976070" cy="2084188"/>
            <a:chOff x="7518833" y="1990153"/>
            <a:chExt cx="3976070" cy="2084188"/>
          </a:xfrm>
        </p:grpSpPr>
        <p:cxnSp>
          <p:nvCxnSpPr>
            <p:cNvPr id="13" name="Straight Connector 12"/>
            <p:cNvCxnSpPr/>
            <p:nvPr/>
          </p:nvCxnSpPr>
          <p:spPr>
            <a:xfrm>
              <a:off x="7518833" y="2169940"/>
              <a:ext cx="3976069" cy="0"/>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44" name="Rectangle 43"/>
            <p:cNvSpPr/>
            <p:nvPr/>
          </p:nvSpPr>
          <p:spPr bwMode="auto">
            <a:xfrm>
              <a:off x="7518833" y="2273249"/>
              <a:ext cx="3976070" cy="1801092"/>
            </a:xfrm>
            <a:prstGeom prst="rect">
              <a:avLst/>
            </a:prstGeom>
            <a:solidFill>
              <a:schemeClr val="accent2"/>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gradFill>
                    <a:gsLst>
                      <a:gs pos="0">
                        <a:schemeClr val="bg1"/>
                      </a:gs>
                      <a:gs pos="100000">
                        <a:schemeClr val="bg1"/>
                      </a:gs>
                    </a:gsLst>
                    <a:lin ang="5400000" scaled="0"/>
                  </a:gradFill>
                  <a:latin typeface="+mj-lt"/>
                </a:rPr>
                <a:t>Services Layer</a:t>
              </a:r>
            </a:p>
          </p:txBody>
        </p:sp>
        <p:sp>
          <p:nvSpPr>
            <p:cNvPr id="46" name="Rectangle 45"/>
            <p:cNvSpPr/>
            <p:nvPr/>
          </p:nvSpPr>
          <p:spPr bwMode="auto">
            <a:xfrm>
              <a:off x="7755827" y="2589499"/>
              <a:ext cx="3502080" cy="1420185"/>
            </a:xfrm>
            <a:prstGeom prst="rect">
              <a:avLst/>
            </a:prstGeom>
            <a:solidFill>
              <a:schemeClr val="accent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chemeClr val="tx1"/>
                    </a:gs>
                    <a:gs pos="100000">
                      <a:schemeClr val="tx1"/>
                    </a:gs>
                  </a:gsLst>
                  <a:lin ang="5400000" scaled="0"/>
                </a:gradFill>
                <a:latin typeface="+mj-lt"/>
              </a:endParaRPr>
            </a:p>
          </p:txBody>
        </p:sp>
        <p:sp>
          <p:nvSpPr>
            <p:cNvPr id="50" name="Rectangle 49"/>
            <p:cNvSpPr/>
            <p:nvPr/>
          </p:nvSpPr>
          <p:spPr bwMode="auto">
            <a:xfrm>
              <a:off x="7858256" y="2685270"/>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Provisioning</a:t>
              </a:r>
            </a:p>
          </p:txBody>
        </p:sp>
        <p:sp>
          <p:nvSpPr>
            <p:cNvPr id="51" name="Rectangle 50"/>
            <p:cNvSpPr/>
            <p:nvPr/>
          </p:nvSpPr>
          <p:spPr bwMode="auto">
            <a:xfrm>
              <a:off x="7858256" y="3117820"/>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Billing and Metering</a:t>
              </a:r>
            </a:p>
          </p:txBody>
        </p:sp>
        <p:sp>
          <p:nvSpPr>
            <p:cNvPr id="52" name="Rectangle 51"/>
            <p:cNvSpPr/>
            <p:nvPr/>
          </p:nvSpPr>
          <p:spPr bwMode="auto">
            <a:xfrm>
              <a:off x="7858256" y="3547311"/>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Connection Routing</a:t>
              </a:r>
            </a:p>
          </p:txBody>
        </p:sp>
        <p:cxnSp>
          <p:nvCxnSpPr>
            <p:cNvPr id="82" name="Straight Arrow Connector 81"/>
            <p:cNvCxnSpPr/>
            <p:nvPr/>
          </p:nvCxnSpPr>
          <p:spPr>
            <a:xfrm flipV="1">
              <a:off x="9535865" y="2030053"/>
              <a:ext cx="0" cy="243196"/>
            </a:xfrm>
            <a:prstGeom prst="straightConnector1">
              <a:avLst/>
            </a:prstGeom>
            <a:ln w="12700">
              <a:solidFill>
                <a:schemeClr val="bg1"/>
              </a:solidFill>
              <a:tailEnd type="oval"/>
            </a:ln>
          </p:spPr>
          <p:style>
            <a:lnRef idx="1">
              <a:schemeClr val="accent1"/>
            </a:lnRef>
            <a:fillRef idx="0">
              <a:schemeClr val="accent1"/>
            </a:fillRef>
            <a:effectRef idx="0">
              <a:schemeClr val="accent1"/>
            </a:effectRef>
            <a:fontRef idx="minor">
              <a:schemeClr val="tx1"/>
            </a:fontRef>
          </p:style>
        </p:cxnSp>
        <p:sp>
          <p:nvSpPr>
            <p:cNvPr id="90" name="TextBox 89"/>
            <p:cNvSpPr txBox="1"/>
            <p:nvPr/>
          </p:nvSpPr>
          <p:spPr>
            <a:xfrm>
              <a:off x="9611915" y="1990153"/>
              <a:ext cx="583493" cy="166199"/>
            </a:xfrm>
            <a:prstGeom prst="rect">
              <a:avLst/>
            </a:prstGeom>
            <a:noFill/>
          </p:spPr>
          <p:txBody>
            <a:bodyPr wrap="none" lIns="0" tIns="0" rIns="0" bIns="0" rtlCol="0">
              <a:spAutoFit/>
            </a:bodyPr>
            <a:lstStyle/>
            <a:p>
              <a:pPr>
                <a:lnSpc>
                  <a:spcPct val="90000"/>
                </a:lnSpc>
                <a:spcBef>
                  <a:spcPct val="20000"/>
                </a:spcBef>
                <a:buSzPct val="80000"/>
              </a:pPr>
              <a:r>
                <a:rPr lang="en-US" sz="1200" dirty="0">
                  <a:solidFill>
                    <a:schemeClr val="bg1"/>
                  </a:solidFill>
                  <a:latin typeface="+mj-lt"/>
                </a:rPr>
                <a:t>TDS+SSL</a:t>
              </a:r>
            </a:p>
          </p:txBody>
        </p:sp>
      </p:grpSp>
      <p:grpSp>
        <p:nvGrpSpPr>
          <p:cNvPr id="3072" name="Group 3071"/>
          <p:cNvGrpSpPr/>
          <p:nvPr/>
        </p:nvGrpSpPr>
        <p:grpSpPr>
          <a:xfrm>
            <a:off x="7518832" y="4137961"/>
            <a:ext cx="3976070" cy="1931810"/>
            <a:chOff x="7517244" y="4348917"/>
            <a:chExt cx="3976070" cy="1931810"/>
          </a:xfrm>
        </p:grpSpPr>
        <p:sp>
          <p:nvSpPr>
            <p:cNvPr id="63" name="Rectangle 62"/>
            <p:cNvSpPr/>
            <p:nvPr/>
          </p:nvSpPr>
          <p:spPr bwMode="auto">
            <a:xfrm>
              <a:off x="7517244" y="4348917"/>
              <a:ext cx="3976070" cy="1931810"/>
            </a:xfrm>
            <a:prstGeom prst="rect">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gradFill>
                    <a:gsLst>
                      <a:gs pos="0">
                        <a:schemeClr val="bg1"/>
                      </a:gs>
                      <a:gs pos="100000">
                        <a:schemeClr val="bg1"/>
                      </a:gs>
                    </a:gsLst>
                    <a:lin ang="5400000" scaled="0"/>
                  </a:gradFill>
                  <a:latin typeface="+mj-lt"/>
                </a:rPr>
                <a:t>Platform Layer</a:t>
              </a:r>
            </a:p>
          </p:txBody>
        </p:sp>
        <p:sp>
          <p:nvSpPr>
            <p:cNvPr id="64" name="Rectangle 63"/>
            <p:cNvSpPr/>
            <p:nvPr/>
          </p:nvSpPr>
          <p:spPr bwMode="auto">
            <a:xfrm>
              <a:off x="7754238" y="4645139"/>
              <a:ext cx="3488147" cy="1420185"/>
            </a:xfrm>
            <a:prstGeom prst="rect">
              <a:avLst/>
            </a:prstGeom>
            <a:solidFill>
              <a:schemeClr val="accent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chemeClr val="tx1"/>
                    </a:gs>
                    <a:gs pos="100000">
                      <a:schemeClr val="tx1"/>
                    </a:gs>
                  </a:gsLst>
                  <a:lin ang="5400000" scaled="0"/>
                </a:gradFill>
                <a:latin typeface="+mj-lt"/>
              </a:endParaRPr>
            </a:p>
          </p:txBody>
        </p:sp>
        <p:sp>
          <p:nvSpPr>
            <p:cNvPr id="65" name="Rectangle 64"/>
            <p:cNvSpPr/>
            <p:nvPr/>
          </p:nvSpPr>
          <p:spPr bwMode="auto">
            <a:xfrm>
              <a:off x="7856666" y="4740910"/>
              <a:ext cx="3297224"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chemeClr val="tx1"/>
                      </a:gs>
                      <a:gs pos="100000">
                        <a:schemeClr val="tx1"/>
                      </a:gs>
                    </a:gsLst>
                    <a:lin ang="5400000" scaled="0"/>
                  </a:gradFill>
                  <a:latin typeface="+mj-lt"/>
                </a:rPr>
                <a:t>SQL Server</a:t>
              </a:r>
            </a:p>
          </p:txBody>
        </p:sp>
        <p:sp>
          <p:nvSpPr>
            <p:cNvPr id="66" name="Rectangle 65"/>
            <p:cNvSpPr/>
            <p:nvPr/>
          </p:nvSpPr>
          <p:spPr bwMode="auto">
            <a:xfrm>
              <a:off x="7856666" y="5173460"/>
              <a:ext cx="3297224"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chemeClr val="tx1"/>
                      </a:gs>
                      <a:gs pos="100000">
                        <a:schemeClr val="tx1"/>
                      </a:gs>
                    </a:gsLst>
                    <a:lin ang="5400000" scaled="0"/>
                  </a:gradFill>
                  <a:latin typeface="+mj-lt"/>
                </a:rPr>
                <a:t>SQL Database Fabric</a:t>
              </a:r>
            </a:p>
          </p:txBody>
        </p:sp>
        <p:sp>
          <p:nvSpPr>
            <p:cNvPr id="67" name="Rectangle 66"/>
            <p:cNvSpPr/>
            <p:nvPr/>
          </p:nvSpPr>
          <p:spPr bwMode="auto">
            <a:xfrm>
              <a:off x="7856666" y="5602951"/>
              <a:ext cx="3297224"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chemeClr val="tx1"/>
                      </a:gs>
                      <a:gs pos="100000">
                        <a:schemeClr val="tx1"/>
                      </a:gs>
                    </a:gsLst>
                    <a:lin ang="5400000" scaled="0"/>
                  </a:gradFill>
                  <a:latin typeface="+mj-lt"/>
                </a:rPr>
                <a:t>Management Services</a:t>
              </a:r>
            </a:p>
          </p:txBody>
        </p:sp>
      </p:grpSp>
      <p:sp>
        <p:nvSpPr>
          <p:cNvPr id="81"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How It </a:t>
            </a:r>
            <a:r>
              <a:rPr lang="en-US" dirty="0" smtClean="0"/>
              <a:t>Works – Architecture of the Service</a:t>
            </a:r>
            <a:endParaRPr lang="en-US" dirty="0"/>
          </a:p>
        </p:txBody>
      </p:sp>
      <p:sp>
        <p:nvSpPr>
          <p:cNvPr id="2" name="Left Brace 1"/>
          <p:cNvSpPr/>
          <p:nvPr/>
        </p:nvSpPr>
        <p:spPr>
          <a:xfrm>
            <a:off x="6531427" y="2179466"/>
            <a:ext cx="667658" cy="4269820"/>
          </a:xfrm>
          <a:prstGeom prst="leftBrace">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80" name="Content Placeholder 2"/>
          <p:cNvSpPr txBox="1">
            <a:spLocks/>
          </p:cNvSpPr>
          <p:nvPr/>
        </p:nvSpPr>
        <p:spPr>
          <a:xfrm>
            <a:off x="1175657" y="3562787"/>
            <a:ext cx="5355769" cy="1503179"/>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lvl="1" indent="0" defTabSz="914325">
              <a:spcBef>
                <a:spcPts val="600"/>
              </a:spcBef>
              <a:buNone/>
            </a:pPr>
            <a:r>
              <a:rPr lang="en-US" sz="5400" spc="-51" dirty="0" smtClean="0">
                <a:solidFill>
                  <a:schemeClr val="bg2"/>
                </a:solidFill>
                <a:latin typeface="+mj-lt"/>
              </a:rPr>
              <a:t>Microsoft Azure</a:t>
            </a:r>
            <a:br>
              <a:rPr lang="en-US" sz="5400" spc="-51" dirty="0" smtClean="0">
                <a:solidFill>
                  <a:schemeClr val="bg2"/>
                </a:solidFill>
                <a:latin typeface="+mj-lt"/>
              </a:rPr>
            </a:br>
            <a:r>
              <a:rPr lang="en-US" sz="5400" spc="-51" dirty="0" smtClean="0">
                <a:solidFill>
                  <a:schemeClr val="bg2"/>
                </a:solidFill>
                <a:latin typeface="+mj-lt"/>
              </a:rPr>
              <a:t>SQL Database</a:t>
            </a:r>
          </a:p>
          <a:p>
            <a:pPr marL="3175" lvl="1" indent="0" defTabSz="914325">
              <a:spcBef>
                <a:spcPts val="600"/>
              </a:spcBef>
              <a:buNone/>
            </a:pPr>
            <a:r>
              <a:rPr lang="en-US" sz="5400" spc="-51" dirty="0" smtClean="0">
                <a:solidFill>
                  <a:schemeClr val="bg2"/>
                </a:solidFill>
                <a:latin typeface="+mj-lt"/>
              </a:rPr>
              <a:t>PaaS</a:t>
            </a:r>
            <a:endParaRPr lang="en-US" sz="5400" dirty="0">
              <a:latin typeface="+mj-lt"/>
            </a:endParaRPr>
          </a:p>
        </p:txBody>
      </p:sp>
    </p:spTree>
    <p:extLst>
      <p:ext uri="{BB962C8B-B14F-4D97-AF65-F5344CB8AC3E}">
        <p14:creationId xmlns:p14="http://schemas.microsoft.com/office/powerpoint/2010/main" val="1153983218"/>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SQL Database Server</a:t>
            </a:r>
            <a:endParaRPr lang="en-US" dirty="0"/>
          </a:p>
        </p:txBody>
      </p:sp>
      <p:sp>
        <p:nvSpPr>
          <p:cNvPr id="3" name="Content Placeholder 2"/>
          <p:cNvSpPr>
            <a:spLocks noGrp="1"/>
          </p:cNvSpPr>
          <p:nvPr>
            <p:ph sz="quarter" idx="10"/>
          </p:nvPr>
        </p:nvSpPr>
        <p:spPr/>
        <p:txBody>
          <a:bodyPr/>
          <a:lstStyle/>
          <a:p>
            <a:pPr marL="252000" indent="0" defTabSz="914325">
              <a:spcBef>
                <a:spcPts val="1200"/>
              </a:spcBef>
              <a:buNone/>
            </a:pPr>
            <a:r>
              <a:rPr lang="en-US" sz="4000" dirty="0"/>
              <a:t>The Service head contains databases</a:t>
            </a:r>
          </a:p>
          <a:p>
            <a:pPr marL="252000" lvl="1" indent="0" defTabSz="914325">
              <a:spcBef>
                <a:spcPts val="1200"/>
              </a:spcBef>
              <a:buNone/>
            </a:pPr>
            <a:r>
              <a:rPr lang="en-US" sz="4000" dirty="0">
                <a:latin typeface="+mj-lt"/>
              </a:rPr>
              <a:t>Connect via automatically generated FQDN: {name}.database.windows.net</a:t>
            </a:r>
          </a:p>
          <a:p>
            <a:pPr marL="252000" lvl="1" indent="0" defTabSz="914325">
              <a:spcBef>
                <a:spcPts val="1200"/>
              </a:spcBef>
              <a:buNone/>
            </a:pPr>
            <a:r>
              <a:rPr lang="en-US" sz="4000" dirty="0">
                <a:latin typeface="+mj-lt"/>
              </a:rPr>
              <a:t>Initially contains only a master database</a:t>
            </a:r>
          </a:p>
          <a:p>
            <a:endParaRPr lang="en-US" sz="4000" dirty="0"/>
          </a:p>
        </p:txBody>
      </p:sp>
    </p:spTree>
    <p:extLst>
      <p:ext uri="{BB962C8B-B14F-4D97-AF65-F5344CB8AC3E}">
        <p14:creationId xmlns:p14="http://schemas.microsoft.com/office/powerpoint/2010/main" val="41591099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8" name="Straight Connector 27"/>
          <p:cNvCxnSpPr/>
          <p:nvPr/>
        </p:nvCxnSpPr>
        <p:spPr>
          <a:xfrm>
            <a:off x="-777242" y="1729896"/>
            <a:ext cx="8942613" cy="5789484"/>
          </a:xfrm>
          <a:prstGeom prst="line">
            <a:avLst/>
          </a:prstGeom>
          <a:ln w="19050">
            <a:solidFill>
              <a:srgbClr val="87878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3554222" y="-305875"/>
            <a:ext cx="8942613" cy="5789484"/>
          </a:xfrm>
          <a:prstGeom prst="line">
            <a:avLst/>
          </a:prstGeom>
          <a:ln w="19050">
            <a:solidFill>
              <a:srgbClr val="878787"/>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5" name="Group 14"/>
          <p:cNvGrpSpPr/>
          <p:nvPr/>
        </p:nvGrpSpPr>
        <p:grpSpPr>
          <a:xfrm>
            <a:off x="12393990" y="4826614"/>
            <a:ext cx="351753" cy="221818"/>
            <a:chOff x="6890257" y="1429952"/>
            <a:chExt cx="2957912" cy="1898016"/>
          </a:xfrm>
        </p:grpSpPr>
        <p:pic>
          <p:nvPicPr>
            <p:cNvPr id="10" name="Picture 9"/>
            <p:cNvPicPr>
              <a:picLocks noChangeAspect="1"/>
            </p:cNvPicPr>
            <p:nvPr/>
          </p:nvPicPr>
          <p:blipFill>
            <a:blip r:embed="rId3"/>
            <a:stretch>
              <a:fillRect/>
            </a:stretch>
          </p:blipFill>
          <p:spPr>
            <a:xfrm>
              <a:off x="6890257" y="1429952"/>
              <a:ext cx="1442041" cy="928181"/>
            </a:xfrm>
            <a:prstGeom prst="rect">
              <a:avLst/>
            </a:prstGeom>
          </p:spPr>
        </p:pic>
        <p:pic>
          <p:nvPicPr>
            <p:cNvPr id="59" name="Picture 58"/>
            <p:cNvPicPr>
              <a:picLocks noChangeAspect="1"/>
            </p:cNvPicPr>
            <p:nvPr/>
          </p:nvPicPr>
          <p:blipFill>
            <a:blip r:embed="rId3"/>
            <a:stretch>
              <a:fillRect/>
            </a:stretch>
          </p:blipFill>
          <p:spPr>
            <a:xfrm>
              <a:off x="7106810" y="1568500"/>
              <a:ext cx="1442041" cy="928181"/>
            </a:xfrm>
            <a:prstGeom prst="rect">
              <a:avLst/>
            </a:prstGeom>
          </p:spPr>
        </p:pic>
        <p:pic>
          <p:nvPicPr>
            <p:cNvPr id="60" name="Picture 59"/>
            <p:cNvPicPr>
              <a:picLocks noChangeAspect="1"/>
            </p:cNvPicPr>
            <p:nvPr/>
          </p:nvPicPr>
          <p:blipFill>
            <a:blip r:embed="rId3"/>
            <a:stretch>
              <a:fillRect/>
            </a:stretch>
          </p:blipFill>
          <p:spPr>
            <a:xfrm>
              <a:off x="7323363" y="1707048"/>
              <a:ext cx="1442041" cy="928181"/>
            </a:xfrm>
            <a:prstGeom prst="rect">
              <a:avLst/>
            </a:prstGeom>
          </p:spPr>
        </p:pic>
        <p:pic>
          <p:nvPicPr>
            <p:cNvPr id="61" name="Picture 60"/>
            <p:cNvPicPr>
              <a:picLocks noChangeAspect="1"/>
            </p:cNvPicPr>
            <p:nvPr/>
          </p:nvPicPr>
          <p:blipFill>
            <a:blip r:embed="rId3"/>
            <a:stretch>
              <a:fillRect/>
            </a:stretch>
          </p:blipFill>
          <p:spPr>
            <a:xfrm>
              <a:off x="7539916" y="1845596"/>
              <a:ext cx="1442041" cy="928181"/>
            </a:xfrm>
            <a:prstGeom prst="rect">
              <a:avLst/>
            </a:prstGeom>
          </p:spPr>
        </p:pic>
        <p:pic>
          <p:nvPicPr>
            <p:cNvPr id="62" name="Picture 61"/>
            <p:cNvPicPr>
              <a:picLocks noChangeAspect="1"/>
            </p:cNvPicPr>
            <p:nvPr/>
          </p:nvPicPr>
          <p:blipFill>
            <a:blip r:embed="rId3"/>
            <a:stretch>
              <a:fillRect/>
            </a:stretch>
          </p:blipFill>
          <p:spPr>
            <a:xfrm>
              <a:off x="7756469" y="1984144"/>
              <a:ext cx="1442041" cy="928181"/>
            </a:xfrm>
            <a:prstGeom prst="rect">
              <a:avLst/>
            </a:prstGeom>
          </p:spPr>
        </p:pic>
        <p:pic>
          <p:nvPicPr>
            <p:cNvPr id="63" name="Picture 62"/>
            <p:cNvPicPr>
              <a:picLocks noChangeAspect="1"/>
            </p:cNvPicPr>
            <p:nvPr/>
          </p:nvPicPr>
          <p:blipFill>
            <a:blip r:embed="rId3"/>
            <a:stretch>
              <a:fillRect/>
            </a:stretch>
          </p:blipFill>
          <p:spPr>
            <a:xfrm>
              <a:off x="7973022" y="2122692"/>
              <a:ext cx="1442041" cy="928181"/>
            </a:xfrm>
            <a:prstGeom prst="rect">
              <a:avLst/>
            </a:prstGeom>
          </p:spPr>
        </p:pic>
        <p:pic>
          <p:nvPicPr>
            <p:cNvPr id="64" name="Picture 63"/>
            <p:cNvPicPr>
              <a:picLocks noChangeAspect="1"/>
            </p:cNvPicPr>
            <p:nvPr/>
          </p:nvPicPr>
          <p:blipFill>
            <a:blip r:embed="rId3"/>
            <a:stretch>
              <a:fillRect/>
            </a:stretch>
          </p:blipFill>
          <p:spPr>
            <a:xfrm>
              <a:off x="8189575" y="2261240"/>
              <a:ext cx="1442041" cy="928181"/>
            </a:xfrm>
            <a:prstGeom prst="rect">
              <a:avLst/>
            </a:prstGeom>
          </p:spPr>
        </p:pic>
        <p:pic>
          <p:nvPicPr>
            <p:cNvPr id="65" name="Picture 64"/>
            <p:cNvPicPr>
              <a:picLocks noChangeAspect="1"/>
            </p:cNvPicPr>
            <p:nvPr/>
          </p:nvPicPr>
          <p:blipFill>
            <a:blip r:embed="rId3"/>
            <a:stretch>
              <a:fillRect/>
            </a:stretch>
          </p:blipFill>
          <p:spPr>
            <a:xfrm>
              <a:off x="8406128" y="2399787"/>
              <a:ext cx="1442041" cy="928181"/>
            </a:xfrm>
            <a:prstGeom prst="rect">
              <a:avLst/>
            </a:prstGeom>
          </p:spPr>
        </p:pic>
      </p:grpSp>
      <p:sp>
        <p:nvSpPr>
          <p:cNvPr id="25" name="AutoShape 3"/>
          <p:cNvSpPr>
            <a:spLocks noChangeAspect="1" noChangeArrowheads="1" noTextEdit="1"/>
          </p:cNvSpPr>
          <p:nvPr/>
        </p:nvSpPr>
        <p:spPr bwMode="auto">
          <a:xfrm>
            <a:off x="5879201" y="1236213"/>
            <a:ext cx="515133" cy="378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grpSp>
        <p:nvGrpSpPr>
          <p:cNvPr id="50" name="Group 49"/>
          <p:cNvGrpSpPr/>
          <p:nvPr/>
        </p:nvGrpSpPr>
        <p:grpSpPr>
          <a:xfrm>
            <a:off x="12546390" y="4979014"/>
            <a:ext cx="351753" cy="221818"/>
            <a:chOff x="6890257" y="1429952"/>
            <a:chExt cx="2957912" cy="1898016"/>
          </a:xfrm>
        </p:grpSpPr>
        <p:pic>
          <p:nvPicPr>
            <p:cNvPr id="51" name="Picture 50"/>
            <p:cNvPicPr>
              <a:picLocks noChangeAspect="1"/>
            </p:cNvPicPr>
            <p:nvPr/>
          </p:nvPicPr>
          <p:blipFill>
            <a:blip r:embed="rId3"/>
            <a:stretch>
              <a:fillRect/>
            </a:stretch>
          </p:blipFill>
          <p:spPr>
            <a:xfrm>
              <a:off x="6890257" y="1429952"/>
              <a:ext cx="1442041" cy="928181"/>
            </a:xfrm>
            <a:prstGeom prst="rect">
              <a:avLst/>
            </a:prstGeom>
          </p:spPr>
        </p:pic>
        <p:pic>
          <p:nvPicPr>
            <p:cNvPr id="54" name="Picture 53"/>
            <p:cNvPicPr>
              <a:picLocks noChangeAspect="1"/>
            </p:cNvPicPr>
            <p:nvPr/>
          </p:nvPicPr>
          <p:blipFill>
            <a:blip r:embed="rId3"/>
            <a:stretch>
              <a:fillRect/>
            </a:stretch>
          </p:blipFill>
          <p:spPr>
            <a:xfrm>
              <a:off x="7106810" y="1568500"/>
              <a:ext cx="1442041" cy="928181"/>
            </a:xfrm>
            <a:prstGeom prst="rect">
              <a:avLst/>
            </a:prstGeom>
          </p:spPr>
        </p:pic>
        <p:pic>
          <p:nvPicPr>
            <p:cNvPr id="56" name="Picture 55"/>
            <p:cNvPicPr>
              <a:picLocks noChangeAspect="1"/>
            </p:cNvPicPr>
            <p:nvPr/>
          </p:nvPicPr>
          <p:blipFill>
            <a:blip r:embed="rId3"/>
            <a:stretch>
              <a:fillRect/>
            </a:stretch>
          </p:blipFill>
          <p:spPr>
            <a:xfrm>
              <a:off x="7323363" y="1707048"/>
              <a:ext cx="1442041" cy="928181"/>
            </a:xfrm>
            <a:prstGeom prst="rect">
              <a:avLst/>
            </a:prstGeom>
          </p:spPr>
        </p:pic>
        <p:pic>
          <p:nvPicPr>
            <p:cNvPr id="57" name="Picture 56"/>
            <p:cNvPicPr>
              <a:picLocks noChangeAspect="1"/>
            </p:cNvPicPr>
            <p:nvPr/>
          </p:nvPicPr>
          <p:blipFill>
            <a:blip r:embed="rId3"/>
            <a:stretch>
              <a:fillRect/>
            </a:stretch>
          </p:blipFill>
          <p:spPr>
            <a:xfrm>
              <a:off x="7539916" y="1845596"/>
              <a:ext cx="1442041" cy="928181"/>
            </a:xfrm>
            <a:prstGeom prst="rect">
              <a:avLst/>
            </a:prstGeom>
          </p:spPr>
        </p:pic>
        <p:pic>
          <p:nvPicPr>
            <p:cNvPr id="67" name="Picture 66"/>
            <p:cNvPicPr>
              <a:picLocks noChangeAspect="1"/>
            </p:cNvPicPr>
            <p:nvPr/>
          </p:nvPicPr>
          <p:blipFill>
            <a:blip r:embed="rId3"/>
            <a:stretch>
              <a:fillRect/>
            </a:stretch>
          </p:blipFill>
          <p:spPr>
            <a:xfrm>
              <a:off x="7756469" y="1984144"/>
              <a:ext cx="1442041" cy="928181"/>
            </a:xfrm>
            <a:prstGeom prst="rect">
              <a:avLst/>
            </a:prstGeom>
          </p:spPr>
        </p:pic>
        <p:pic>
          <p:nvPicPr>
            <p:cNvPr id="68" name="Picture 67"/>
            <p:cNvPicPr>
              <a:picLocks noChangeAspect="1"/>
            </p:cNvPicPr>
            <p:nvPr/>
          </p:nvPicPr>
          <p:blipFill>
            <a:blip r:embed="rId3"/>
            <a:stretch>
              <a:fillRect/>
            </a:stretch>
          </p:blipFill>
          <p:spPr>
            <a:xfrm>
              <a:off x="7973022" y="2122692"/>
              <a:ext cx="1442041" cy="928181"/>
            </a:xfrm>
            <a:prstGeom prst="rect">
              <a:avLst/>
            </a:prstGeom>
          </p:spPr>
        </p:pic>
        <p:pic>
          <p:nvPicPr>
            <p:cNvPr id="69" name="Picture 68"/>
            <p:cNvPicPr>
              <a:picLocks noChangeAspect="1"/>
            </p:cNvPicPr>
            <p:nvPr/>
          </p:nvPicPr>
          <p:blipFill>
            <a:blip r:embed="rId3"/>
            <a:stretch>
              <a:fillRect/>
            </a:stretch>
          </p:blipFill>
          <p:spPr>
            <a:xfrm>
              <a:off x="8189575" y="2261240"/>
              <a:ext cx="1442041" cy="928181"/>
            </a:xfrm>
            <a:prstGeom prst="rect">
              <a:avLst/>
            </a:prstGeom>
          </p:spPr>
        </p:pic>
        <p:pic>
          <p:nvPicPr>
            <p:cNvPr id="73" name="Picture 72"/>
            <p:cNvPicPr>
              <a:picLocks noChangeAspect="1"/>
            </p:cNvPicPr>
            <p:nvPr/>
          </p:nvPicPr>
          <p:blipFill>
            <a:blip r:embed="rId3"/>
            <a:stretch>
              <a:fillRect/>
            </a:stretch>
          </p:blipFill>
          <p:spPr>
            <a:xfrm>
              <a:off x="8406128" y="2399787"/>
              <a:ext cx="1442041" cy="928181"/>
            </a:xfrm>
            <a:prstGeom prst="rect">
              <a:avLst/>
            </a:prstGeom>
          </p:spPr>
        </p:pic>
      </p:grpSp>
      <p:grpSp>
        <p:nvGrpSpPr>
          <p:cNvPr id="75" name="Group 74"/>
          <p:cNvGrpSpPr/>
          <p:nvPr/>
        </p:nvGrpSpPr>
        <p:grpSpPr>
          <a:xfrm>
            <a:off x="12698790" y="5131414"/>
            <a:ext cx="351753" cy="221818"/>
            <a:chOff x="6890257" y="1429952"/>
            <a:chExt cx="2957912" cy="1898016"/>
          </a:xfrm>
        </p:grpSpPr>
        <p:pic>
          <p:nvPicPr>
            <p:cNvPr id="76" name="Picture 75"/>
            <p:cNvPicPr>
              <a:picLocks noChangeAspect="1"/>
            </p:cNvPicPr>
            <p:nvPr/>
          </p:nvPicPr>
          <p:blipFill>
            <a:blip r:embed="rId3"/>
            <a:stretch>
              <a:fillRect/>
            </a:stretch>
          </p:blipFill>
          <p:spPr>
            <a:xfrm>
              <a:off x="6890257" y="1429952"/>
              <a:ext cx="1442041" cy="928181"/>
            </a:xfrm>
            <a:prstGeom prst="rect">
              <a:avLst/>
            </a:prstGeom>
          </p:spPr>
        </p:pic>
        <p:pic>
          <p:nvPicPr>
            <p:cNvPr id="77" name="Picture 76"/>
            <p:cNvPicPr>
              <a:picLocks noChangeAspect="1"/>
            </p:cNvPicPr>
            <p:nvPr/>
          </p:nvPicPr>
          <p:blipFill>
            <a:blip r:embed="rId3"/>
            <a:stretch>
              <a:fillRect/>
            </a:stretch>
          </p:blipFill>
          <p:spPr>
            <a:xfrm>
              <a:off x="7106810" y="1568500"/>
              <a:ext cx="1442041" cy="928181"/>
            </a:xfrm>
            <a:prstGeom prst="rect">
              <a:avLst/>
            </a:prstGeom>
          </p:spPr>
        </p:pic>
        <p:pic>
          <p:nvPicPr>
            <p:cNvPr id="78" name="Picture 77"/>
            <p:cNvPicPr>
              <a:picLocks noChangeAspect="1"/>
            </p:cNvPicPr>
            <p:nvPr/>
          </p:nvPicPr>
          <p:blipFill>
            <a:blip r:embed="rId3"/>
            <a:stretch>
              <a:fillRect/>
            </a:stretch>
          </p:blipFill>
          <p:spPr>
            <a:xfrm>
              <a:off x="7323363" y="1707048"/>
              <a:ext cx="1442041" cy="928181"/>
            </a:xfrm>
            <a:prstGeom prst="rect">
              <a:avLst/>
            </a:prstGeom>
          </p:spPr>
        </p:pic>
        <p:pic>
          <p:nvPicPr>
            <p:cNvPr id="79" name="Picture 78"/>
            <p:cNvPicPr>
              <a:picLocks noChangeAspect="1"/>
            </p:cNvPicPr>
            <p:nvPr/>
          </p:nvPicPr>
          <p:blipFill>
            <a:blip r:embed="rId3"/>
            <a:stretch>
              <a:fillRect/>
            </a:stretch>
          </p:blipFill>
          <p:spPr>
            <a:xfrm>
              <a:off x="7539916" y="1845596"/>
              <a:ext cx="1442041" cy="928181"/>
            </a:xfrm>
            <a:prstGeom prst="rect">
              <a:avLst/>
            </a:prstGeom>
          </p:spPr>
        </p:pic>
        <p:pic>
          <p:nvPicPr>
            <p:cNvPr id="80" name="Picture 79"/>
            <p:cNvPicPr>
              <a:picLocks noChangeAspect="1"/>
            </p:cNvPicPr>
            <p:nvPr/>
          </p:nvPicPr>
          <p:blipFill>
            <a:blip r:embed="rId3"/>
            <a:stretch>
              <a:fillRect/>
            </a:stretch>
          </p:blipFill>
          <p:spPr>
            <a:xfrm>
              <a:off x="7756469" y="1984144"/>
              <a:ext cx="1442041" cy="928181"/>
            </a:xfrm>
            <a:prstGeom prst="rect">
              <a:avLst/>
            </a:prstGeom>
          </p:spPr>
        </p:pic>
        <p:pic>
          <p:nvPicPr>
            <p:cNvPr id="81" name="Picture 80"/>
            <p:cNvPicPr>
              <a:picLocks noChangeAspect="1"/>
            </p:cNvPicPr>
            <p:nvPr/>
          </p:nvPicPr>
          <p:blipFill>
            <a:blip r:embed="rId3"/>
            <a:stretch>
              <a:fillRect/>
            </a:stretch>
          </p:blipFill>
          <p:spPr>
            <a:xfrm>
              <a:off x="7973022" y="2122692"/>
              <a:ext cx="1442041" cy="928181"/>
            </a:xfrm>
            <a:prstGeom prst="rect">
              <a:avLst/>
            </a:prstGeom>
          </p:spPr>
        </p:pic>
        <p:pic>
          <p:nvPicPr>
            <p:cNvPr id="82" name="Picture 81"/>
            <p:cNvPicPr>
              <a:picLocks noChangeAspect="1"/>
            </p:cNvPicPr>
            <p:nvPr/>
          </p:nvPicPr>
          <p:blipFill>
            <a:blip r:embed="rId3"/>
            <a:stretch>
              <a:fillRect/>
            </a:stretch>
          </p:blipFill>
          <p:spPr>
            <a:xfrm>
              <a:off x="8189575" y="2261240"/>
              <a:ext cx="1442041" cy="928181"/>
            </a:xfrm>
            <a:prstGeom prst="rect">
              <a:avLst/>
            </a:prstGeom>
          </p:spPr>
        </p:pic>
        <p:pic>
          <p:nvPicPr>
            <p:cNvPr id="83" name="Picture 82"/>
            <p:cNvPicPr>
              <a:picLocks noChangeAspect="1"/>
            </p:cNvPicPr>
            <p:nvPr/>
          </p:nvPicPr>
          <p:blipFill>
            <a:blip r:embed="rId3"/>
            <a:stretch>
              <a:fillRect/>
            </a:stretch>
          </p:blipFill>
          <p:spPr>
            <a:xfrm>
              <a:off x="8406128" y="2399787"/>
              <a:ext cx="1442041" cy="928181"/>
            </a:xfrm>
            <a:prstGeom prst="rect">
              <a:avLst/>
            </a:prstGeom>
          </p:spPr>
        </p:pic>
      </p:grpSp>
      <p:sp>
        <p:nvSpPr>
          <p:cNvPr id="90" name="TextBox 89"/>
          <p:cNvSpPr txBox="1"/>
          <p:nvPr/>
        </p:nvSpPr>
        <p:spPr>
          <a:xfrm>
            <a:off x="3766770" y="3196174"/>
            <a:ext cx="4936211" cy="489365"/>
          </a:xfrm>
          <a:prstGeom prst="rect">
            <a:avLst/>
          </a:prstGeom>
          <a:noFill/>
          <a:scene3d>
            <a:camera prst="isometricBottomDown">
              <a:rot lat="1967866" lon="19192754" rev="18163941"/>
            </a:camera>
            <a:lightRig rig="threePt" dir="t"/>
          </a:scene3d>
        </p:spPr>
        <p:txBody>
          <a:bodyPr wrap="square" lIns="182880" tIns="146304" rIns="182880" bIns="146304" rtlCol="0">
            <a:spAutoFit/>
          </a:bodyPr>
          <a:lstStyle/>
          <a:p>
            <a:pPr>
              <a:lnSpc>
                <a:spcPct val="90000"/>
              </a:lnSpc>
              <a:spcAft>
                <a:spcPts val="600"/>
              </a:spcAft>
            </a:pPr>
            <a:r>
              <a:rPr lang="en-US" sz="1400" dirty="0" smtClean="0">
                <a:solidFill>
                  <a:schemeClr val="bg1"/>
                </a:solidFill>
              </a:rPr>
              <a:t>Full Access</a:t>
            </a:r>
          </a:p>
        </p:txBody>
      </p:sp>
      <p:sp>
        <p:nvSpPr>
          <p:cNvPr id="91" name="TextBox 90"/>
          <p:cNvSpPr txBox="1"/>
          <p:nvPr/>
        </p:nvSpPr>
        <p:spPr>
          <a:xfrm>
            <a:off x="3292932" y="3465098"/>
            <a:ext cx="4936211" cy="489365"/>
          </a:xfrm>
          <a:prstGeom prst="rect">
            <a:avLst/>
          </a:prstGeom>
          <a:noFill/>
          <a:scene3d>
            <a:camera prst="isometricBottomDown">
              <a:rot lat="1967866" lon="19192754" rev="18163941"/>
            </a:camera>
            <a:lightRig rig="threePt" dir="t"/>
          </a:scene3d>
        </p:spPr>
        <p:txBody>
          <a:bodyPr wrap="square" lIns="182880" tIns="146304" rIns="182880" bIns="146304" rtlCol="0">
            <a:spAutoFit/>
          </a:bodyPr>
          <a:lstStyle/>
          <a:p>
            <a:pPr>
              <a:lnSpc>
                <a:spcPct val="90000"/>
              </a:lnSpc>
              <a:spcAft>
                <a:spcPts val="600"/>
              </a:spcAft>
            </a:pPr>
            <a:r>
              <a:rPr lang="en-US" sz="1400" dirty="0" smtClean="0">
                <a:solidFill>
                  <a:schemeClr val="bg1"/>
                </a:solidFill>
              </a:rPr>
              <a:t>Selective Access</a:t>
            </a:r>
          </a:p>
        </p:txBody>
      </p:sp>
      <p:grpSp>
        <p:nvGrpSpPr>
          <p:cNvPr id="34" name="Group 33"/>
          <p:cNvGrpSpPr/>
          <p:nvPr/>
        </p:nvGrpSpPr>
        <p:grpSpPr>
          <a:xfrm>
            <a:off x="623839" y="462464"/>
            <a:ext cx="4936211" cy="2964424"/>
            <a:chOff x="1286907" y="-48102"/>
            <a:chExt cx="4936211" cy="2964424"/>
          </a:xfrm>
        </p:grpSpPr>
        <p:grpSp>
          <p:nvGrpSpPr>
            <p:cNvPr id="4" name="Group 3"/>
            <p:cNvGrpSpPr/>
            <p:nvPr/>
          </p:nvGrpSpPr>
          <p:grpSpPr>
            <a:xfrm>
              <a:off x="1286907" y="-48102"/>
              <a:ext cx="4936211" cy="2964424"/>
              <a:chOff x="2968134" y="738303"/>
              <a:chExt cx="4936211" cy="2964424"/>
            </a:xfrm>
          </p:grpSpPr>
          <p:pic>
            <p:nvPicPr>
              <p:cNvPr id="58" name="Picture 57"/>
              <p:cNvPicPr>
                <a:picLocks noChangeAspect="1"/>
              </p:cNvPicPr>
              <p:nvPr/>
            </p:nvPicPr>
            <p:blipFill>
              <a:blip r:embed="rId4"/>
              <a:stretch>
                <a:fillRect/>
              </a:stretch>
            </p:blipFill>
            <p:spPr>
              <a:xfrm>
                <a:off x="3976444" y="738303"/>
                <a:ext cx="3561040" cy="2295459"/>
              </a:xfrm>
              <a:prstGeom prst="rect">
                <a:avLst/>
              </a:prstGeom>
            </p:spPr>
          </p:pic>
          <p:pic>
            <p:nvPicPr>
              <p:cNvPr id="12" name="Picture 11"/>
              <p:cNvPicPr>
                <a:picLocks noChangeAspect="1"/>
              </p:cNvPicPr>
              <p:nvPr/>
            </p:nvPicPr>
            <p:blipFill>
              <a:blip r:embed="rId4"/>
              <a:stretch>
                <a:fillRect/>
              </a:stretch>
            </p:blipFill>
            <p:spPr>
              <a:xfrm>
                <a:off x="3084874" y="1303154"/>
                <a:ext cx="3561040" cy="2295459"/>
              </a:xfrm>
              <a:prstGeom prst="rect">
                <a:avLst/>
              </a:prstGeom>
            </p:spPr>
          </p:pic>
          <p:sp>
            <p:nvSpPr>
              <p:cNvPr id="3" name="TextBox 2"/>
              <p:cNvSpPr txBox="1"/>
              <p:nvPr/>
            </p:nvSpPr>
            <p:spPr>
              <a:xfrm>
                <a:off x="2968134" y="3213362"/>
                <a:ext cx="4936211" cy="489365"/>
              </a:xfrm>
              <a:prstGeom prst="rect">
                <a:avLst/>
              </a:prstGeom>
              <a:noFill/>
              <a:scene3d>
                <a:camera prst="isometricBottomDown">
                  <a:rot lat="1967866" lon="19192754" rev="18163941"/>
                </a:camera>
                <a:lightRig rig="threePt" dir="t"/>
              </a:scene3d>
            </p:spPr>
            <p:txBody>
              <a:bodyPr wrap="square" lIns="182880" tIns="146304" rIns="182880" bIns="146304" rtlCol="0">
                <a:spAutoFit/>
              </a:bodyPr>
              <a:lstStyle/>
              <a:p>
                <a:pPr>
                  <a:lnSpc>
                    <a:spcPct val="90000"/>
                  </a:lnSpc>
                  <a:spcAft>
                    <a:spcPts val="600"/>
                  </a:spcAft>
                </a:pPr>
                <a:r>
                  <a:rPr lang="en-US" sz="1400" dirty="0" smtClean="0">
                    <a:solidFill>
                      <a:schemeClr val="bg1"/>
                    </a:solidFill>
                  </a:rPr>
                  <a:t>SQL Database Server</a:t>
                </a:r>
              </a:p>
            </p:txBody>
          </p:sp>
        </p:grpSp>
        <p:pic>
          <p:nvPicPr>
            <p:cNvPr id="101" name="Picture 2" descr="C:\Users\Nazik\AppData\Local\Temp\SNAGHTMLe923f1d.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498102" y="938329"/>
              <a:ext cx="604476" cy="604476"/>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102" name="Picture 2" descr="C:\Users\Nazik\AppData\Local\Temp\SNAGHTMLe923f1d.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103299" y="567326"/>
              <a:ext cx="604476" cy="604476"/>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103" name="Picture 2" descr="C:\Users\Nazik\AppData\Local\Temp\SNAGHTMLe923f1d.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880208" y="1336738"/>
              <a:ext cx="604476" cy="604476"/>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104" name="Picture 2" descr="C:\Users\Nazik\AppData\Local\Temp\SNAGHTMLe923f1d.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922194" y="559185"/>
              <a:ext cx="604476" cy="604476"/>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105" name="Picture 2" descr="C:\Users\Nazik\AppData\Local\Temp\SNAGHTMLe923f1d.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527391" y="188182"/>
              <a:ext cx="604476" cy="604476"/>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106" name="Picture 2" descr="C:\Users\Nazik\AppData\Local\Temp\SNAGHTMLe923f1d.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304300" y="957594"/>
              <a:ext cx="604476" cy="604476"/>
            </a:xfrm>
            <a:prstGeom prst="rect">
              <a:avLst/>
            </a:prstGeom>
            <a:noFill/>
            <a:effectLst/>
            <a:extLst>
              <a:ext uri="{909E8E84-426E-40DD-AFC4-6F175D3DCCD1}">
                <a14:hiddenFill xmlns:a14="http://schemas.microsoft.com/office/drawing/2010/main">
                  <a:solidFill>
                    <a:srgbClr val="FFFFFF"/>
                  </a:solidFill>
                </a14:hiddenFill>
              </a:ext>
            </a:extLst>
          </p:spPr>
        </p:pic>
      </p:grpSp>
      <p:sp>
        <p:nvSpPr>
          <p:cNvPr id="121" name="TextBox 120"/>
          <p:cNvSpPr txBox="1"/>
          <p:nvPr/>
        </p:nvSpPr>
        <p:spPr>
          <a:xfrm>
            <a:off x="4151006" y="3006789"/>
            <a:ext cx="4936211" cy="489365"/>
          </a:xfrm>
          <a:prstGeom prst="rect">
            <a:avLst/>
          </a:prstGeom>
          <a:noFill/>
          <a:scene3d>
            <a:camera prst="isometricBottomDown">
              <a:rot lat="1967866" lon="19192754" rev="18163941"/>
            </a:camera>
            <a:lightRig rig="threePt" dir="t"/>
          </a:scene3d>
        </p:spPr>
        <p:txBody>
          <a:bodyPr wrap="square" lIns="182880" tIns="146304" rIns="182880" bIns="146304" rtlCol="0">
            <a:spAutoFit/>
          </a:bodyPr>
          <a:lstStyle/>
          <a:p>
            <a:pPr>
              <a:lnSpc>
                <a:spcPct val="90000"/>
              </a:lnSpc>
              <a:spcAft>
                <a:spcPts val="600"/>
              </a:spcAft>
            </a:pPr>
            <a:r>
              <a:rPr lang="en-US" sz="1400" dirty="0" smtClean="0">
                <a:solidFill>
                  <a:schemeClr val="bg1"/>
                </a:solidFill>
              </a:rPr>
              <a:t>Allow Azure Services</a:t>
            </a:r>
          </a:p>
        </p:txBody>
      </p:sp>
      <p:cxnSp>
        <p:nvCxnSpPr>
          <p:cNvPr id="6" name="Straight Arrow Connector 5"/>
          <p:cNvCxnSpPr>
            <a:cxnSpLocks noChangeAspect="1"/>
          </p:cNvCxnSpPr>
          <p:nvPr/>
        </p:nvCxnSpPr>
        <p:spPr>
          <a:xfrm flipH="1" flipV="1">
            <a:off x="3403035" y="2079430"/>
            <a:ext cx="2678366" cy="1699595"/>
          </a:xfrm>
          <a:prstGeom prst="straightConnector1">
            <a:avLst/>
          </a:prstGeom>
          <a:ln w="3175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p:cNvCxnSpPr>
            <a:cxnSpLocks noChangeAspect="1"/>
          </p:cNvCxnSpPr>
          <p:nvPr/>
        </p:nvCxnSpPr>
        <p:spPr>
          <a:xfrm flipH="1" flipV="1">
            <a:off x="4418359" y="2377361"/>
            <a:ext cx="2010073" cy="1325287"/>
          </a:xfrm>
          <a:prstGeom prst="straightConnector1">
            <a:avLst/>
          </a:prstGeom>
          <a:ln w="31750">
            <a:solidFill>
              <a:schemeClr val="accent4">
                <a:lumMod val="40000"/>
                <a:lumOff val="6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p:cNvCxnSpPr>
            <a:cxnSpLocks noChangeAspect="1"/>
          </p:cNvCxnSpPr>
          <p:nvPr/>
        </p:nvCxnSpPr>
        <p:spPr>
          <a:xfrm flipH="1" flipV="1">
            <a:off x="4753358" y="2191617"/>
            <a:ext cx="3096836" cy="2041817"/>
          </a:xfrm>
          <a:prstGeom prst="straightConnector1">
            <a:avLst/>
          </a:prstGeom>
          <a:ln w="31750">
            <a:solidFill>
              <a:schemeClr val="accent3"/>
            </a:solidFill>
            <a:headEnd type="oval"/>
            <a:tailEnd type="triangle"/>
          </a:ln>
        </p:spPr>
        <p:style>
          <a:lnRef idx="1">
            <a:schemeClr val="accent1"/>
          </a:lnRef>
          <a:fillRef idx="0">
            <a:schemeClr val="accent1"/>
          </a:fillRef>
          <a:effectRef idx="0">
            <a:schemeClr val="accent1"/>
          </a:effectRef>
          <a:fontRef idx="minor">
            <a:schemeClr val="tx1"/>
          </a:fontRef>
        </p:style>
      </p:cxnSp>
      <p:pic>
        <p:nvPicPr>
          <p:cNvPr id="5" name="Picture 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771311" y="2742545"/>
            <a:ext cx="1000966" cy="1000966"/>
          </a:xfrm>
          <a:prstGeom prst="rect">
            <a:avLst/>
          </a:prstGeom>
          <a:noFill/>
          <a:scene3d>
            <a:camera prst="isometricRightUp">
              <a:rot lat="2400000" lon="18899995" rev="0"/>
            </a:camera>
            <a:lightRig rig="threePt" dir="t"/>
          </a:scene3d>
        </p:spPr>
      </p:pic>
      <p:cxnSp>
        <p:nvCxnSpPr>
          <p:cNvPr id="88" name="Straight Arrow Connector 87"/>
          <p:cNvCxnSpPr>
            <a:cxnSpLocks/>
          </p:cNvCxnSpPr>
          <p:nvPr/>
        </p:nvCxnSpPr>
        <p:spPr>
          <a:xfrm flipV="1">
            <a:off x="3775581" y="3765668"/>
            <a:ext cx="2300640" cy="1571372"/>
          </a:xfrm>
          <a:prstGeom prst="straightConnector1">
            <a:avLst/>
          </a:prstGeom>
          <a:ln w="31750">
            <a:solidFill>
              <a:schemeClr val="accent5"/>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100" name="Straight Arrow Connector 99"/>
          <p:cNvCxnSpPr>
            <a:cxnSpLocks/>
          </p:cNvCxnSpPr>
          <p:nvPr/>
        </p:nvCxnSpPr>
        <p:spPr>
          <a:xfrm flipV="1">
            <a:off x="4057609" y="3691381"/>
            <a:ext cx="2367983" cy="1645813"/>
          </a:xfrm>
          <a:prstGeom prst="straightConnector1">
            <a:avLst/>
          </a:prstGeom>
          <a:ln w="31750">
            <a:solidFill>
              <a:schemeClr val="accent4">
                <a:lumMod val="40000"/>
                <a:lumOff val="60000"/>
              </a:schemeClr>
            </a:solidFill>
            <a:headEnd type="oval"/>
            <a:tailEnd type="none"/>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p:nvPicPr>
        <p:blipFill>
          <a:blip r:embed="rId7"/>
          <a:stretch>
            <a:fillRect/>
          </a:stretch>
        </p:blipFill>
        <p:spPr>
          <a:xfrm>
            <a:off x="635967" y="2300174"/>
            <a:ext cx="1843189" cy="1221641"/>
          </a:xfrm>
          <a:prstGeom prst="rect">
            <a:avLst/>
          </a:prstGeom>
        </p:spPr>
      </p:pic>
      <p:grpSp>
        <p:nvGrpSpPr>
          <p:cNvPr id="23" name="Group 22"/>
          <p:cNvGrpSpPr/>
          <p:nvPr/>
        </p:nvGrpSpPr>
        <p:grpSpPr>
          <a:xfrm>
            <a:off x="6370980" y="4179112"/>
            <a:ext cx="3577173" cy="2171661"/>
            <a:chOff x="6606168" y="3966592"/>
            <a:chExt cx="3577173" cy="2171661"/>
          </a:xfrm>
        </p:grpSpPr>
        <p:grpSp>
          <p:nvGrpSpPr>
            <p:cNvPr id="45" name="Group 44"/>
            <p:cNvGrpSpPr/>
            <p:nvPr/>
          </p:nvGrpSpPr>
          <p:grpSpPr>
            <a:xfrm>
              <a:off x="6606168" y="3966592"/>
              <a:ext cx="3577173" cy="2171661"/>
              <a:chOff x="2968134" y="738303"/>
              <a:chExt cx="4936211" cy="2964424"/>
            </a:xfrm>
          </p:grpSpPr>
          <p:pic>
            <p:nvPicPr>
              <p:cNvPr id="46" name="Picture 45"/>
              <p:cNvPicPr>
                <a:picLocks noChangeAspect="1"/>
              </p:cNvPicPr>
              <p:nvPr/>
            </p:nvPicPr>
            <p:blipFill>
              <a:blip r:embed="rId4"/>
              <a:stretch>
                <a:fillRect/>
              </a:stretch>
            </p:blipFill>
            <p:spPr>
              <a:xfrm>
                <a:off x="3976444" y="738303"/>
                <a:ext cx="3561040" cy="2295458"/>
              </a:xfrm>
              <a:prstGeom prst="rect">
                <a:avLst/>
              </a:prstGeom>
            </p:spPr>
          </p:pic>
          <p:pic>
            <p:nvPicPr>
              <p:cNvPr id="47" name="Picture 46"/>
              <p:cNvPicPr>
                <a:picLocks noChangeAspect="1"/>
              </p:cNvPicPr>
              <p:nvPr/>
            </p:nvPicPr>
            <p:blipFill>
              <a:blip r:embed="rId4"/>
              <a:stretch>
                <a:fillRect/>
              </a:stretch>
            </p:blipFill>
            <p:spPr>
              <a:xfrm>
                <a:off x="3084874" y="1303154"/>
                <a:ext cx="3561040" cy="2295459"/>
              </a:xfrm>
              <a:prstGeom prst="rect">
                <a:avLst/>
              </a:prstGeom>
            </p:spPr>
          </p:pic>
          <p:sp>
            <p:nvSpPr>
              <p:cNvPr id="48" name="TextBox 47"/>
              <p:cNvSpPr txBox="1"/>
              <p:nvPr/>
            </p:nvSpPr>
            <p:spPr>
              <a:xfrm>
                <a:off x="2968134" y="3213362"/>
                <a:ext cx="4936211" cy="489365"/>
              </a:xfrm>
              <a:prstGeom prst="rect">
                <a:avLst/>
              </a:prstGeom>
              <a:noFill/>
              <a:scene3d>
                <a:camera prst="isometricBottomDown">
                  <a:rot lat="1967866" lon="19192754" rev="18163941"/>
                </a:camera>
                <a:lightRig rig="threePt" dir="t"/>
              </a:scene3d>
            </p:spPr>
            <p:txBody>
              <a:bodyPr wrap="square" lIns="182880" tIns="146304" rIns="182880" bIns="146304" rtlCol="0">
                <a:spAutoFit/>
              </a:bodyPr>
              <a:lstStyle/>
              <a:p>
                <a:pPr>
                  <a:lnSpc>
                    <a:spcPct val="90000"/>
                  </a:lnSpc>
                  <a:spcAft>
                    <a:spcPts val="600"/>
                  </a:spcAft>
                </a:pPr>
                <a:r>
                  <a:rPr lang="en-US" sz="1400" dirty="0" smtClean="0">
                    <a:solidFill>
                      <a:schemeClr val="bg1"/>
                    </a:solidFill>
                  </a:rPr>
                  <a:t>Azure Services</a:t>
                </a:r>
              </a:p>
            </p:txBody>
          </p:sp>
        </p:grpSp>
        <p:pic>
          <p:nvPicPr>
            <p:cNvPr id="4098" name="Picture 2" descr="C:\Users\Nazik\AppData\Local\Temp\SNAGHTMLfb1c64b.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150843" y="4367762"/>
              <a:ext cx="646076" cy="646077"/>
            </a:xfrm>
            <a:prstGeom prst="rect">
              <a:avLst/>
            </a:prstGeom>
            <a:noFill/>
            <a:scene3d>
              <a:camera prst="isometricRightUp">
                <a:rot lat="2090849" lon="18534220" rev="21390462"/>
              </a:camera>
              <a:lightRig rig="threePt" dir="t"/>
            </a:scene3d>
            <a:extLst>
              <a:ext uri="{909E8E84-426E-40DD-AFC4-6F175D3DCCD1}">
                <a14:hiddenFill xmlns:a14="http://schemas.microsoft.com/office/drawing/2010/main">
                  <a:solidFill>
                    <a:srgbClr val="FFFFFF"/>
                  </a:solidFill>
                </a14:hiddenFill>
              </a:ext>
            </a:extLst>
          </p:spPr>
        </p:pic>
        <p:pic>
          <p:nvPicPr>
            <p:cNvPr id="4100" name="Picture 4" descr="C:\Users\Nazik\AppData\Local\Temp\SNAGHTMLfbbab5f.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678338" y="4676606"/>
              <a:ext cx="649224" cy="649224"/>
            </a:xfrm>
            <a:prstGeom prst="rect">
              <a:avLst/>
            </a:prstGeom>
            <a:noFill/>
            <a:scene3d>
              <a:camera prst="isometricRightUp"/>
              <a:lightRig rig="threePt" dir="t"/>
            </a:scene3d>
            <a:extLst>
              <a:ext uri="{909E8E84-426E-40DD-AFC4-6F175D3DCCD1}">
                <a14:hiddenFill xmlns:a14="http://schemas.microsoft.com/office/drawing/2010/main">
                  <a:solidFill>
                    <a:srgbClr val="FFFFFF"/>
                  </a:solidFill>
                </a14:hiddenFill>
              </a:ext>
            </a:extLst>
          </p:spPr>
        </p:pic>
        <p:pic>
          <p:nvPicPr>
            <p:cNvPr id="4102" name="Picture 6" descr="C:\Users\Nazik\AppData\Local\Temp\SNAGHTMLfc293ce.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250407" y="5023155"/>
              <a:ext cx="649224" cy="649224"/>
            </a:xfrm>
            <a:prstGeom prst="rect">
              <a:avLst/>
            </a:prstGeom>
            <a:noFill/>
            <a:scene3d>
              <a:camera prst="isometricRightUp">
                <a:rot lat="2090849" lon="18534220" rev="21390462"/>
              </a:camera>
              <a:lightRig rig="threePt" dir="t"/>
            </a:scene3d>
            <a:extLst>
              <a:ext uri="{909E8E84-426E-40DD-AFC4-6F175D3DCCD1}">
                <a14:hiddenFill xmlns:a14="http://schemas.microsoft.com/office/drawing/2010/main">
                  <a:solidFill>
                    <a:srgbClr val="FFFFFF"/>
                  </a:solidFill>
                </a14:hiddenFill>
              </a:ext>
            </a:extLst>
          </p:spPr>
        </p:pic>
      </p:grpSp>
      <p:sp>
        <p:nvSpPr>
          <p:cNvPr id="20" name="TextBox 19"/>
          <p:cNvSpPr txBox="1"/>
          <p:nvPr/>
        </p:nvSpPr>
        <p:spPr>
          <a:xfrm>
            <a:off x="6482231" y="2714713"/>
            <a:ext cx="1768754" cy="677108"/>
          </a:xfrm>
          <a:prstGeom prst="rect">
            <a:avLst/>
          </a:prstGeom>
          <a:noFill/>
        </p:spPr>
        <p:txBody>
          <a:bodyPr wrap="none" lIns="182880" tIns="146304" rIns="182880" bIns="146304" rtlCol="0">
            <a:spAutoFit/>
          </a:bodyPr>
          <a:lstStyle/>
          <a:p>
            <a:pPr>
              <a:lnSpc>
                <a:spcPct val="90000"/>
              </a:lnSpc>
              <a:spcAft>
                <a:spcPts val="600"/>
              </a:spcAft>
            </a:pPr>
            <a:r>
              <a:rPr lang="en-US" sz="1100" dirty="0">
                <a:solidFill>
                  <a:schemeClr val="bg1"/>
                </a:solidFill>
              </a:rPr>
              <a:t>IP Based Firewall Rules</a:t>
            </a:r>
          </a:p>
          <a:p>
            <a:pPr>
              <a:lnSpc>
                <a:spcPct val="90000"/>
              </a:lnSpc>
              <a:spcAft>
                <a:spcPts val="600"/>
              </a:spcAft>
            </a:pPr>
            <a:endParaRPr lang="en-US" sz="1100" dirty="0" err="1" smtClean="0">
              <a:gradFill>
                <a:gsLst>
                  <a:gs pos="2917">
                    <a:schemeClr val="tx1"/>
                  </a:gs>
                  <a:gs pos="30000">
                    <a:schemeClr val="tx1"/>
                  </a:gs>
                </a:gsLst>
                <a:lin ang="5400000" scaled="0"/>
              </a:gradFill>
            </a:endParaRPr>
          </a:p>
        </p:txBody>
      </p:sp>
      <p:pic>
        <p:nvPicPr>
          <p:cNvPr id="4104" name="Picture 8" descr="C:\Users\Nazik\AppData\Local\Temp\SNAGHTMLfd92797.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3336076" y="5196182"/>
            <a:ext cx="1152109" cy="115210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7443150" y="597694"/>
            <a:ext cx="4299639" cy="794064"/>
          </a:xfrm>
          <a:prstGeom prst="rect">
            <a:avLst/>
          </a:prstGeom>
          <a:noFill/>
        </p:spPr>
        <p:txBody>
          <a:bodyPr wrap="none" lIns="182880" tIns="146304" rIns="182880" bIns="146304" rtlCol="0">
            <a:spAutoFit/>
          </a:bodyPr>
          <a:lstStyle/>
          <a:p>
            <a:pPr>
              <a:lnSpc>
                <a:spcPct val="90000"/>
              </a:lnSpc>
              <a:spcAft>
                <a:spcPts val="600"/>
              </a:spcAft>
            </a:pPr>
            <a:r>
              <a:rPr lang="en-US" sz="3600" dirty="0" smtClean="0">
                <a:solidFill>
                  <a:schemeClr val="bg1"/>
                </a:solidFill>
              </a:rPr>
              <a:t>Server Connectivity</a:t>
            </a:r>
          </a:p>
        </p:txBody>
      </p:sp>
    </p:spTree>
    <p:extLst>
      <p:ext uri="{BB962C8B-B14F-4D97-AF65-F5344CB8AC3E}">
        <p14:creationId xmlns:p14="http://schemas.microsoft.com/office/powerpoint/2010/main" val="1697062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500"/>
                                        <p:tgtEl>
                                          <p:spTgt spid="15"/>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50"/>
                                        </p:tgtEl>
                                        <p:attrNameLst>
                                          <p:attrName>style.visibility</p:attrName>
                                        </p:attrNameLst>
                                      </p:cBhvr>
                                      <p:to>
                                        <p:strVal val="visible"/>
                                      </p:to>
                                    </p:set>
                                    <p:animEffect transition="in" filter="wipe(left)">
                                      <p:cBhvr>
                                        <p:cTn id="11" dur="500"/>
                                        <p:tgtEl>
                                          <p:spTgt spid="50"/>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75"/>
                                        </p:tgtEl>
                                        <p:attrNameLst>
                                          <p:attrName>style.visibility</p:attrName>
                                        </p:attrNameLst>
                                      </p:cBhvr>
                                      <p:to>
                                        <p:strVal val="visible"/>
                                      </p:to>
                                    </p:set>
                                    <p:animEffect transition="in" filter="wipe(left)">
                                      <p:cBhvr>
                                        <p:cTn id="15" dur="5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74956" y="664397"/>
            <a:ext cx="5209041" cy="3673807"/>
          </a:xfrm>
          <a:prstGeom prst="rect">
            <a:avLst/>
          </a:prstGeom>
        </p:spPr>
      </p:pic>
      <p:sp>
        <p:nvSpPr>
          <p:cNvPr id="6" name="Pentagon 5"/>
          <p:cNvSpPr/>
          <p:nvPr/>
        </p:nvSpPr>
        <p:spPr bwMode="auto">
          <a:xfrm>
            <a:off x="2940754" y="5396540"/>
            <a:ext cx="2894013" cy="604922"/>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r>
              <a:rPr lang="en-US" sz="4000" dirty="0" smtClean="0">
                <a:solidFill>
                  <a:srgbClr val="FFFFFF"/>
                </a:solidFill>
                <a:latin typeface="Segoe UI Light (Headings)"/>
              </a:rPr>
              <a:t>Limit Exposure of Sensitive </a:t>
            </a:r>
            <a:r>
              <a:rPr lang="en-US" sz="4000" dirty="0">
                <a:solidFill>
                  <a:srgbClr val="FFFFFF"/>
                </a:solidFill>
                <a:latin typeface="Segoe UI Light (Headings)"/>
              </a:rPr>
              <a:t>D</a:t>
            </a:r>
            <a:r>
              <a:rPr lang="en-US" sz="4000" dirty="0" smtClean="0">
                <a:solidFill>
                  <a:srgbClr val="FFFFFF"/>
                </a:solidFill>
                <a:latin typeface="Segoe UI Light (Headings)"/>
              </a:rPr>
              <a:t>ata</a:t>
            </a:r>
            <a:endParaRPr lang="en-US" sz="4000" dirty="0">
              <a:solidFill>
                <a:srgbClr val="FFFFFF"/>
              </a:solidFill>
              <a:latin typeface="Segoe UI Light (Headings)"/>
            </a:endParaRPr>
          </a:p>
        </p:txBody>
      </p:sp>
      <p:sp>
        <p:nvSpPr>
          <p:cNvPr id="5" name="Pentagon 4"/>
          <p:cNvSpPr/>
          <p:nvPr/>
        </p:nvSpPr>
        <p:spPr bwMode="auto">
          <a:xfrm>
            <a:off x="5065871" y="4439277"/>
            <a:ext cx="2894013" cy="604922"/>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5908" fontAlgn="base">
              <a:lnSpc>
                <a:spcPct val="90000"/>
              </a:lnSpc>
              <a:spcBef>
                <a:spcPct val="0"/>
              </a:spcBef>
              <a:spcAft>
                <a:spcPct val="0"/>
              </a:spcAft>
              <a:defRPr/>
            </a:pPr>
            <a:r>
              <a:rPr lang="en-US" sz="2000" kern="0" dirty="0" smtClean="0">
                <a:solidFill>
                  <a:srgbClr val="343434"/>
                </a:solidFill>
                <a:latin typeface="Segoe UI Light" pitchFamily="34" charset="0"/>
              </a:rPr>
              <a:t>Protect Sensitive Data</a:t>
            </a:r>
            <a:endParaRPr lang="en-US" sz="2000" kern="0" dirty="0">
              <a:solidFill>
                <a:srgbClr val="343434"/>
              </a:solidFill>
              <a:latin typeface="Segoe UI Light" pitchFamily="34" charset="0"/>
            </a:endParaRPr>
          </a:p>
        </p:txBody>
      </p:sp>
      <p:sp>
        <p:nvSpPr>
          <p:cNvPr id="7" name="Content Placeholder 2"/>
          <p:cNvSpPr>
            <a:spLocks noGrp="1"/>
          </p:cNvSpPr>
          <p:nvPr>
            <p:ph sz="quarter" idx="10"/>
          </p:nvPr>
        </p:nvSpPr>
        <p:spPr>
          <a:xfrm>
            <a:off x="6207760" y="959037"/>
            <a:ext cx="5771516" cy="2190563"/>
          </a:xfrm>
        </p:spPr>
        <p:txBody>
          <a:bodyPr/>
          <a:lstStyle/>
          <a:p>
            <a:r>
              <a:rPr lang="en-US" sz="2400" dirty="0" smtClean="0"/>
              <a:t>Limits </a:t>
            </a:r>
            <a:r>
              <a:rPr lang="en-US" sz="2400" dirty="0"/>
              <a:t>sensitive data </a:t>
            </a:r>
            <a:r>
              <a:rPr lang="en-US" sz="2400" dirty="0" smtClean="0"/>
              <a:t>exposure </a:t>
            </a:r>
          </a:p>
          <a:p>
            <a:r>
              <a:rPr lang="en-US" sz="2400" dirty="0" smtClean="0"/>
              <a:t>Prevents </a:t>
            </a:r>
            <a:r>
              <a:rPr lang="en-US" sz="2400" dirty="0"/>
              <a:t>unauthorized access </a:t>
            </a:r>
            <a:r>
              <a:rPr lang="en-US" sz="2400" dirty="0" smtClean="0"/>
              <a:t>to data</a:t>
            </a:r>
          </a:p>
          <a:p>
            <a:r>
              <a:rPr lang="en-US" sz="2400" dirty="0"/>
              <a:t>P</a:t>
            </a:r>
            <a:r>
              <a:rPr lang="en-US" sz="2400" dirty="0" smtClean="0"/>
              <a:t>olicy-based security – no changes </a:t>
            </a:r>
            <a:r>
              <a:rPr lang="en-US" sz="2400" dirty="0"/>
              <a:t>to </a:t>
            </a:r>
            <a:r>
              <a:rPr lang="en-US" sz="2400" dirty="0" smtClean="0"/>
              <a:t>data or application</a:t>
            </a:r>
          </a:p>
          <a:p>
            <a:r>
              <a:rPr lang="en-US" sz="2400" dirty="0"/>
              <a:t>Meet </a:t>
            </a:r>
            <a:r>
              <a:rPr lang="en-US" sz="2400" dirty="0" smtClean="0"/>
              <a:t>regulatory compliance</a:t>
            </a:r>
          </a:p>
          <a:p>
            <a:r>
              <a:rPr lang="en-US" sz="2400" dirty="0"/>
              <a:t>Dev/Test production data without </a:t>
            </a:r>
            <a:r>
              <a:rPr lang="en-US" sz="2400" dirty="0" smtClean="0"/>
              <a:t>compromising data</a:t>
            </a:r>
          </a:p>
          <a:p>
            <a:endParaRPr lang="en-US" sz="2400" dirty="0" smtClean="0"/>
          </a:p>
          <a:p>
            <a:endParaRPr lang="en-US" sz="2400" dirty="0" smtClean="0"/>
          </a:p>
          <a:p>
            <a:endParaRPr lang="en-US" sz="2400" dirty="0" smtClean="0"/>
          </a:p>
          <a:p>
            <a:endParaRPr lang="en-US" sz="2400" dirty="0" smtClean="0"/>
          </a:p>
          <a:p>
            <a:endParaRPr lang="en-US" sz="2400" dirty="0" smtClean="0"/>
          </a:p>
          <a:p>
            <a:pPr marL="0" indent="0">
              <a:buNone/>
            </a:pPr>
            <a:endParaRPr lang="en-US" sz="2400" dirty="0" smtClean="0"/>
          </a:p>
          <a:p>
            <a:endParaRPr lang="en-US" sz="2400" dirty="0"/>
          </a:p>
        </p:txBody>
      </p:sp>
      <p:sp>
        <p:nvSpPr>
          <p:cNvPr id="8"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spc="-51" dirty="0" smtClean="0">
                <a:solidFill>
                  <a:srgbClr val="0072C6"/>
                </a:solidFill>
              </a:rPr>
              <a:t>Dynamic Data Masking</a:t>
            </a:r>
            <a:endParaRPr lang="en-US" dirty="0">
              <a:solidFill>
                <a:srgbClr val="0072C6"/>
              </a:solidFill>
            </a:endParaRPr>
          </a:p>
        </p:txBody>
      </p:sp>
    </p:spTree>
    <p:extLst>
      <p:ext uri="{BB962C8B-B14F-4D97-AF65-F5344CB8AC3E}">
        <p14:creationId xmlns:p14="http://schemas.microsoft.com/office/powerpoint/2010/main" val="1942348920"/>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entagon 5"/>
          <p:cNvSpPr/>
          <p:nvPr/>
        </p:nvSpPr>
        <p:spPr bwMode="auto">
          <a:xfrm>
            <a:off x="3399631" y="5663682"/>
            <a:ext cx="2894013" cy="604922"/>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r>
              <a:rPr lang="en-US" sz="4000" dirty="0" smtClean="0">
                <a:solidFill>
                  <a:srgbClr val="FFFFFF"/>
                </a:solidFill>
                <a:latin typeface="Segoe UI Light (Headings)"/>
              </a:rPr>
              <a:t>Encrypt and Protect Database</a:t>
            </a:r>
            <a:endParaRPr lang="en-US" sz="4000" dirty="0">
              <a:solidFill>
                <a:srgbClr val="FFFFFF"/>
              </a:solidFill>
              <a:latin typeface="Segoe UI Light (Headings)"/>
            </a:endParaRPr>
          </a:p>
        </p:txBody>
      </p:sp>
      <p:sp>
        <p:nvSpPr>
          <p:cNvPr id="7" name="Content Placeholder 2"/>
          <p:cNvSpPr>
            <a:spLocks noGrp="1"/>
          </p:cNvSpPr>
          <p:nvPr>
            <p:ph sz="quarter" idx="10"/>
          </p:nvPr>
        </p:nvSpPr>
        <p:spPr>
          <a:xfrm>
            <a:off x="3932238" y="1180783"/>
            <a:ext cx="6075998" cy="3498980"/>
          </a:xfrm>
        </p:spPr>
        <p:txBody>
          <a:bodyPr/>
          <a:lstStyle/>
          <a:p>
            <a:r>
              <a:rPr lang="en-US" sz="2400" dirty="0" smtClean="0"/>
              <a:t>Encrypted database, backups</a:t>
            </a:r>
            <a:r>
              <a:rPr lang="en-US" sz="2400" dirty="0"/>
              <a:t>, and transaction </a:t>
            </a:r>
            <a:r>
              <a:rPr lang="en-US" sz="2400" dirty="0" smtClean="0"/>
              <a:t>log at rest</a:t>
            </a:r>
            <a:endParaRPr lang="en-US" sz="2400" dirty="0"/>
          </a:p>
          <a:p>
            <a:r>
              <a:rPr lang="en-US" sz="2400" dirty="0" smtClean="0"/>
              <a:t>2-click </a:t>
            </a:r>
            <a:r>
              <a:rPr lang="en-US" sz="2400" dirty="0"/>
              <a:t>provisioning </a:t>
            </a:r>
            <a:endParaRPr lang="en-US" sz="2400" dirty="0" smtClean="0"/>
          </a:p>
          <a:p>
            <a:r>
              <a:rPr lang="en-US" sz="2400" dirty="0" smtClean="0"/>
              <a:t>Reduced attack surface area</a:t>
            </a:r>
            <a:endParaRPr lang="en-US" sz="2400" dirty="0"/>
          </a:p>
          <a:p>
            <a:r>
              <a:rPr lang="en-US" sz="2400" dirty="0"/>
              <a:t>No code changes to existing </a:t>
            </a:r>
            <a:r>
              <a:rPr lang="en-US" sz="2400" dirty="0" smtClean="0"/>
              <a:t>applications</a:t>
            </a:r>
          </a:p>
          <a:p>
            <a:r>
              <a:rPr lang="en-US" sz="2400" dirty="0"/>
              <a:t>D</a:t>
            </a:r>
            <a:r>
              <a:rPr lang="en-US" sz="2400" dirty="0" smtClean="0"/>
              <a:t>atabase </a:t>
            </a:r>
            <a:r>
              <a:rPr lang="en-US" sz="2400" dirty="0"/>
              <a:t>encryption key</a:t>
            </a:r>
            <a:r>
              <a:rPr lang="en-US" sz="2400" dirty="0"/>
              <a:t> - AES-256 </a:t>
            </a:r>
            <a:endParaRPr lang="en-US" sz="2400" dirty="0" smtClean="0"/>
          </a:p>
          <a:p>
            <a:r>
              <a:rPr lang="en-US" sz="2400" dirty="0" smtClean="0"/>
              <a:t>Meet regulatory compliance</a:t>
            </a:r>
          </a:p>
          <a:p>
            <a:r>
              <a:rPr lang="en-US" sz="2400" dirty="0" smtClean="0"/>
              <a:t>Accelerated hardware encryption</a:t>
            </a:r>
          </a:p>
          <a:p>
            <a:endParaRPr lang="en-US" sz="2400" dirty="0" smtClean="0"/>
          </a:p>
          <a:p>
            <a:pPr marL="0" indent="0">
              <a:buNone/>
            </a:pPr>
            <a:endParaRPr lang="en-US" sz="2400" dirty="0" smtClean="0"/>
          </a:p>
          <a:p>
            <a:endParaRPr lang="en-US" sz="2400" dirty="0"/>
          </a:p>
        </p:txBody>
      </p:sp>
      <p:sp>
        <p:nvSpPr>
          <p:cNvPr id="8"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solidFill>
                  <a:srgbClr val="0072C6"/>
                </a:solidFill>
              </a:rPr>
              <a:t>Transparent Data </a:t>
            </a:r>
            <a:r>
              <a:rPr lang="en-US" dirty="0" smtClean="0">
                <a:solidFill>
                  <a:srgbClr val="0072C6"/>
                </a:solidFill>
              </a:rPr>
              <a:t>Encryption (TDE)</a:t>
            </a:r>
            <a:endParaRPr lang="en-US" dirty="0">
              <a:solidFill>
                <a:srgbClr val="0072C6"/>
              </a:solidFill>
            </a:endParaRPr>
          </a:p>
        </p:txBody>
      </p:sp>
      <p:pic>
        <p:nvPicPr>
          <p:cNvPr id="2" name="Picture 1"/>
          <p:cNvPicPr>
            <a:picLocks noChangeAspect="1"/>
          </p:cNvPicPr>
          <p:nvPr/>
        </p:nvPicPr>
        <p:blipFill>
          <a:blip r:embed="rId3"/>
          <a:stretch>
            <a:fillRect/>
          </a:stretch>
        </p:blipFill>
        <p:spPr>
          <a:xfrm>
            <a:off x="1375652" y="882203"/>
            <a:ext cx="2119388" cy="3910026"/>
          </a:xfrm>
          <a:prstGeom prst="rect">
            <a:avLst/>
          </a:prstGeom>
        </p:spPr>
      </p:pic>
    </p:spTree>
    <p:extLst>
      <p:ext uri="{BB962C8B-B14F-4D97-AF65-F5344CB8AC3E}">
        <p14:creationId xmlns:p14="http://schemas.microsoft.com/office/powerpoint/2010/main" val="3443784378"/>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entagon 5"/>
          <p:cNvSpPr/>
          <p:nvPr/>
        </p:nvSpPr>
        <p:spPr bwMode="auto">
          <a:xfrm>
            <a:off x="2668111" y="5783263"/>
            <a:ext cx="2894013" cy="604922"/>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r>
              <a:rPr lang="en-US" sz="4000" dirty="0">
                <a:solidFill>
                  <a:srgbClr val="FFFFFF"/>
                </a:solidFill>
              </a:rPr>
              <a:t>F</a:t>
            </a:r>
            <a:r>
              <a:rPr lang="en-US" sz="4000" dirty="0" smtClean="0">
                <a:solidFill>
                  <a:srgbClr val="FFFFFF"/>
                </a:solidFill>
              </a:rPr>
              <a:t>ine-grained </a:t>
            </a:r>
            <a:r>
              <a:rPr lang="en-US" sz="4000" dirty="0">
                <a:solidFill>
                  <a:srgbClr val="FFFFFF"/>
                </a:solidFill>
              </a:rPr>
              <a:t>A</a:t>
            </a:r>
            <a:r>
              <a:rPr lang="en-US" sz="4000" dirty="0" smtClean="0">
                <a:solidFill>
                  <a:srgbClr val="FFFFFF"/>
                </a:solidFill>
              </a:rPr>
              <a:t>ccess </a:t>
            </a:r>
            <a:r>
              <a:rPr lang="en-US" sz="4000" dirty="0">
                <a:solidFill>
                  <a:srgbClr val="FFFFFF"/>
                </a:solidFill>
              </a:rPr>
              <a:t>O</a:t>
            </a:r>
            <a:r>
              <a:rPr lang="en-US" sz="4000" dirty="0" smtClean="0">
                <a:solidFill>
                  <a:srgbClr val="FFFFFF"/>
                </a:solidFill>
              </a:rPr>
              <a:t>ver </a:t>
            </a:r>
            <a:r>
              <a:rPr lang="en-US" sz="4000" dirty="0">
                <a:solidFill>
                  <a:srgbClr val="FFFFFF"/>
                </a:solidFill>
              </a:rPr>
              <a:t>R</a:t>
            </a:r>
            <a:r>
              <a:rPr lang="en-US" sz="4000" dirty="0" smtClean="0">
                <a:solidFill>
                  <a:srgbClr val="FFFFFF"/>
                </a:solidFill>
              </a:rPr>
              <a:t>ows</a:t>
            </a:r>
            <a:r>
              <a:rPr lang="en-US" sz="4000" dirty="0">
                <a:solidFill>
                  <a:srgbClr val="FFFFFF"/>
                </a:solidFill>
              </a:rPr>
              <a:t> </a:t>
            </a:r>
          </a:p>
        </p:txBody>
      </p:sp>
      <p:sp>
        <p:nvSpPr>
          <p:cNvPr id="7" name="Content Placeholder 2"/>
          <p:cNvSpPr>
            <a:spLocks noGrp="1"/>
          </p:cNvSpPr>
          <p:nvPr>
            <p:ph sz="quarter" idx="10"/>
          </p:nvPr>
        </p:nvSpPr>
        <p:spPr>
          <a:xfrm>
            <a:off x="2093198" y="1066800"/>
            <a:ext cx="8005603" cy="3498980"/>
          </a:xfrm>
        </p:spPr>
        <p:txBody>
          <a:bodyPr/>
          <a:lstStyle/>
          <a:p>
            <a:r>
              <a:rPr lang="en-US" sz="3200" dirty="0"/>
              <a:t>F</a:t>
            </a:r>
            <a:r>
              <a:rPr lang="en-US" sz="3200" dirty="0" smtClean="0"/>
              <a:t>ine-grained </a:t>
            </a:r>
            <a:r>
              <a:rPr lang="en-US" sz="3200" dirty="0"/>
              <a:t>access over rows </a:t>
            </a:r>
            <a:endParaRPr lang="en-US" sz="3200" dirty="0" smtClean="0"/>
          </a:p>
          <a:p>
            <a:r>
              <a:rPr lang="en-US" sz="3200" dirty="0"/>
              <a:t>Access </a:t>
            </a:r>
            <a:r>
              <a:rPr lang="en-US" sz="3200" dirty="0" smtClean="0"/>
              <a:t>restrictions logic contained in database</a:t>
            </a:r>
          </a:p>
          <a:p>
            <a:r>
              <a:rPr lang="en-US" sz="3200" dirty="0" smtClean="0"/>
              <a:t>Simplified design </a:t>
            </a:r>
            <a:r>
              <a:rPr lang="en-US" sz="3200" dirty="0"/>
              <a:t>and coding of </a:t>
            </a:r>
            <a:r>
              <a:rPr lang="en-US" sz="3200" dirty="0" smtClean="0"/>
              <a:t>security</a:t>
            </a:r>
            <a:endParaRPr lang="en-US" sz="3200" dirty="0"/>
          </a:p>
          <a:p>
            <a:r>
              <a:rPr lang="en-US" sz="3200" dirty="0"/>
              <a:t>M</a:t>
            </a:r>
            <a:r>
              <a:rPr lang="en-US" sz="3200" dirty="0" smtClean="0"/>
              <a:t>eet regulatory compliance</a:t>
            </a:r>
            <a:endParaRPr lang="en-US" sz="3200" dirty="0"/>
          </a:p>
          <a:p>
            <a:r>
              <a:rPr lang="en-US" sz="3200" dirty="0" smtClean="0"/>
              <a:t>Reduced </a:t>
            </a:r>
            <a:r>
              <a:rPr lang="en-US" sz="3200" dirty="0"/>
              <a:t>surface area of your security </a:t>
            </a:r>
            <a:r>
              <a:rPr lang="en-US" sz="3200" dirty="0" smtClean="0"/>
              <a:t/>
            </a:r>
            <a:br>
              <a:rPr lang="en-US" sz="3200" dirty="0" smtClean="0"/>
            </a:br>
            <a:r>
              <a:rPr lang="en-US" sz="3200" dirty="0" smtClean="0"/>
              <a:t>system</a:t>
            </a:r>
            <a:endParaRPr lang="en-US" sz="3200" dirty="0"/>
          </a:p>
          <a:p>
            <a:pPr marL="0" indent="0">
              <a:buNone/>
            </a:pPr>
            <a:endParaRPr lang="en-US" sz="3200" dirty="0" smtClean="0"/>
          </a:p>
        </p:txBody>
      </p:sp>
      <p:sp>
        <p:nvSpPr>
          <p:cNvPr id="8"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solidFill>
                  <a:srgbClr val="0072C6"/>
                </a:solidFill>
              </a:rPr>
              <a:t>Row-Level </a:t>
            </a:r>
            <a:r>
              <a:rPr lang="en-US" dirty="0" smtClean="0">
                <a:solidFill>
                  <a:srgbClr val="0072C6"/>
                </a:solidFill>
              </a:rPr>
              <a:t>Security (</a:t>
            </a:r>
            <a:r>
              <a:rPr lang="en-US" dirty="0">
                <a:solidFill>
                  <a:srgbClr val="0072C6"/>
                </a:solidFill>
              </a:rPr>
              <a:t>RLS) </a:t>
            </a:r>
          </a:p>
        </p:txBody>
      </p:sp>
    </p:spTree>
    <p:extLst>
      <p:ext uri="{BB962C8B-B14F-4D97-AF65-F5344CB8AC3E}">
        <p14:creationId xmlns:p14="http://schemas.microsoft.com/office/powerpoint/2010/main" val="4239256721"/>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2609671" y="2462431"/>
            <a:ext cx="6972658" cy="3454578"/>
          </a:xfrm>
          <a:prstGeom prst="rect">
            <a:avLst/>
          </a:prstGeom>
        </p:spPr>
      </p:pic>
      <p:sp>
        <p:nvSpPr>
          <p:cNvPr id="2" name="Title 1"/>
          <p:cNvSpPr>
            <a:spLocks noGrp="1"/>
          </p:cNvSpPr>
          <p:nvPr>
            <p:ph type="title"/>
          </p:nvPr>
        </p:nvSpPr>
        <p:spPr/>
        <p:txBody>
          <a:bodyPr/>
          <a:lstStyle/>
          <a:p>
            <a:r>
              <a:rPr lang="en-US" dirty="0" smtClean="0"/>
              <a:t>Provision </a:t>
            </a:r>
            <a:r>
              <a:rPr lang="en-US" dirty="0"/>
              <a:t>Servers Interactively</a:t>
            </a:r>
            <a:br>
              <a:rPr lang="en-US" dirty="0"/>
            </a:br>
            <a:endParaRPr lang="en-US" dirty="0"/>
          </a:p>
        </p:txBody>
      </p:sp>
      <p:sp>
        <p:nvSpPr>
          <p:cNvPr id="4" name="Content Placeholder 3"/>
          <p:cNvSpPr>
            <a:spLocks noGrp="1"/>
          </p:cNvSpPr>
          <p:nvPr>
            <p:ph sz="quarter" idx="10"/>
          </p:nvPr>
        </p:nvSpPr>
        <p:spPr/>
        <p:txBody>
          <a:bodyPr/>
          <a:lstStyle/>
          <a:p>
            <a:pPr marL="0" lvl="1" indent="0">
              <a:buNone/>
            </a:pPr>
            <a:r>
              <a:rPr lang="sv-SE" sz="2800" dirty="0"/>
              <a:t>In the Preview Management </a:t>
            </a:r>
            <a:r>
              <a:rPr lang="sv-SE" sz="2800" dirty="0" smtClean="0"/>
              <a:t>Portal</a:t>
            </a:r>
            <a:r>
              <a:rPr lang="en-US" sz="2800" dirty="0"/>
              <a:t> </a:t>
            </a:r>
            <a:r>
              <a:rPr lang="en-US" sz="2800" dirty="0" smtClean="0"/>
              <a:t>create </a:t>
            </a:r>
            <a:r>
              <a:rPr lang="en-US" sz="2800" dirty="0"/>
              <a:t>a SQL Database server</a:t>
            </a:r>
          </a:p>
          <a:p>
            <a:endParaRPr lang="en-US" sz="2800" dirty="0"/>
          </a:p>
        </p:txBody>
      </p:sp>
    </p:spTree>
    <p:extLst>
      <p:ext uri="{BB962C8B-B14F-4D97-AF65-F5344CB8AC3E}">
        <p14:creationId xmlns:p14="http://schemas.microsoft.com/office/powerpoint/2010/main" val="26400039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idx="4294967295"/>
          </p:nvPr>
        </p:nvSpPr>
        <p:spPr>
          <a:xfrm>
            <a:off x="1157288" y="134938"/>
            <a:ext cx="11034712" cy="1876425"/>
          </a:xfrm>
          <a:prstGeom prst="rect">
            <a:avLst/>
          </a:prstGeom>
        </p:spPr>
        <p:txBody>
          <a:bodyPr>
            <a:normAutofit/>
          </a:bodyPr>
          <a:lstStyle/>
          <a:p>
            <a:r>
              <a:rPr lang="en-US" sz="6600" dirty="0" smtClean="0">
                <a:solidFill>
                  <a:schemeClr val="bg2"/>
                </a:solidFill>
              </a:rPr>
              <a:t>Agenda</a:t>
            </a:r>
            <a:endParaRPr lang="en-US" sz="6600" dirty="0">
              <a:solidFill>
                <a:schemeClr val="bg2"/>
              </a:solidFill>
            </a:endParaRPr>
          </a:p>
        </p:txBody>
      </p:sp>
      <p:sp>
        <p:nvSpPr>
          <p:cNvPr id="6" name="Subtitle 5"/>
          <p:cNvSpPr>
            <a:spLocks noGrp="1"/>
          </p:cNvSpPr>
          <p:nvPr>
            <p:ph type="subTitle" idx="4294967295"/>
          </p:nvPr>
        </p:nvSpPr>
        <p:spPr>
          <a:xfrm>
            <a:off x="1004888" y="2155825"/>
            <a:ext cx="11187112" cy="4416425"/>
          </a:xfrm>
          <a:prstGeom prst="rect">
            <a:avLst/>
          </a:prstGeom>
        </p:spPr>
        <p:txBody>
          <a:bodyPr numCol="2">
            <a:noAutofit/>
          </a:bodyPr>
          <a:lstStyle/>
          <a:p>
            <a:pPr marL="571500" indent="-571500">
              <a:buClr>
                <a:srgbClr val="92D050"/>
              </a:buClr>
              <a:buFont typeface="Wingdings" panose="05000000000000000000" pitchFamily="2" charset="2"/>
              <a:buChar char="à"/>
            </a:pPr>
            <a:r>
              <a:rPr lang="en-US" sz="4000" dirty="0" smtClean="0">
                <a:sym typeface="Wingdings" panose="05000000000000000000" pitchFamily="2" charset="2"/>
              </a:rPr>
              <a:t>SQL Database</a:t>
            </a:r>
          </a:p>
          <a:p>
            <a:pPr marL="571500" indent="-571500">
              <a:buClr>
                <a:srgbClr val="92D050"/>
              </a:buClr>
              <a:buFont typeface="Wingdings" panose="05000000000000000000" pitchFamily="2" charset="2"/>
              <a:buChar char="à"/>
            </a:pPr>
            <a:r>
              <a:rPr lang="en-US" sz="4000" dirty="0" smtClean="0">
                <a:solidFill>
                  <a:schemeClr val="bg1"/>
                </a:solidFill>
                <a:latin typeface="+mj-lt"/>
                <a:sym typeface="Wingdings" panose="05000000000000000000" pitchFamily="2" charset="2"/>
              </a:rPr>
              <a:t>SQL Server VM</a:t>
            </a:r>
          </a:p>
          <a:p>
            <a:pPr marL="571500" indent="-571500">
              <a:buClr>
                <a:srgbClr val="92D050"/>
              </a:buClr>
              <a:buFont typeface="Wingdings" panose="05000000000000000000" pitchFamily="2" charset="2"/>
              <a:buChar char="à"/>
            </a:pPr>
            <a:r>
              <a:rPr lang="en-US" sz="4000" dirty="0" err="1" smtClean="0">
                <a:sym typeface="Wingdings" panose="05000000000000000000" pitchFamily="2" charset="2"/>
              </a:rPr>
              <a:t>DocumentDB</a:t>
            </a:r>
            <a:endParaRPr lang="en-US" sz="4000" dirty="0" smtClean="0">
              <a:sym typeface="Wingdings" panose="05000000000000000000" pitchFamily="2" charset="2"/>
            </a:endParaRPr>
          </a:p>
          <a:p>
            <a:pPr marL="571500" indent="-571500">
              <a:buClr>
                <a:srgbClr val="92D050"/>
              </a:buClr>
              <a:buFont typeface="Wingdings" panose="05000000000000000000" pitchFamily="2" charset="2"/>
              <a:buChar char="à"/>
            </a:pPr>
            <a:endParaRPr lang="en-US" sz="4000" dirty="0">
              <a:sym typeface="Wingdings" panose="05000000000000000000" pitchFamily="2" charset="2"/>
            </a:endParaRPr>
          </a:p>
          <a:p>
            <a:pPr marL="571500" indent="-571500">
              <a:buClr>
                <a:srgbClr val="92D050"/>
              </a:buClr>
              <a:buFont typeface="Wingdings" panose="05000000000000000000" pitchFamily="2" charset="2"/>
              <a:buChar char="à"/>
            </a:pPr>
            <a:endParaRPr lang="en-US" sz="4000" dirty="0" smtClean="0">
              <a:sym typeface="Wingdings" panose="05000000000000000000" pitchFamily="2" charset="2"/>
            </a:endParaRPr>
          </a:p>
          <a:p>
            <a:pPr marL="571500" indent="-571500">
              <a:buClr>
                <a:srgbClr val="92D050"/>
              </a:buClr>
              <a:buFont typeface="Wingdings" panose="05000000000000000000" pitchFamily="2" charset="2"/>
              <a:buChar char="à"/>
            </a:pPr>
            <a:endParaRPr lang="en-US" sz="4000" dirty="0" smtClean="0">
              <a:sym typeface="Wingdings" panose="05000000000000000000" pitchFamily="2" charset="2"/>
            </a:endParaRPr>
          </a:p>
          <a:p>
            <a:pPr marL="571500" indent="-571500">
              <a:buClr>
                <a:srgbClr val="92D050"/>
              </a:buClr>
              <a:buFont typeface="Wingdings" panose="05000000000000000000" pitchFamily="2" charset="2"/>
              <a:buChar char="à"/>
            </a:pPr>
            <a:r>
              <a:rPr lang="en-US" sz="4000" dirty="0" smtClean="0">
                <a:solidFill>
                  <a:schemeClr val="bg1"/>
                </a:solidFill>
                <a:latin typeface="+mj-lt"/>
                <a:sym typeface="Wingdings" panose="05000000000000000000" pitchFamily="2" charset="2"/>
              </a:rPr>
              <a:t>Search</a:t>
            </a:r>
          </a:p>
          <a:p>
            <a:pPr marL="571500" indent="-571500">
              <a:buClr>
                <a:srgbClr val="92D050"/>
              </a:buClr>
              <a:buFont typeface="Wingdings" panose="05000000000000000000" pitchFamily="2" charset="2"/>
              <a:buChar char="à"/>
            </a:pPr>
            <a:r>
              <a:rPr lang="en-US" sz="4000" dirty="0" err="1" smtClean="0">
                <a:sym typeface="Wingdings" panose="05000000000000000000" pitchFamily="2" charset="2"/>
              </a:rPr>
              <a:t>HDInsight</a:t>
            </a:r>
            <a:endParaRPr lang="en-US" sz="4000" dirty="0" smtClean="0">
              <a:sym typeface="Wingdings" panose="05000000000000000000" pitchFamily="2" charset="2"/>
            </a:endParaRPr>
          </a:p>
          <a:p>
            <a:pPr marL="571500" indent="-571500">
              <a:buClr>
                <a:srgbClr val="92D050"/>
              </a:buClr>
              <a:buFont typeface="Wingdings" panose="05000000000000000000" pitchFamily="2" charset="2"/>
              <a:buChar char="à"/>
            </a:pPr>
            <a:r>
              <a:rPr lang="en-US" sz="4000" dirty="0" smtClean="0">
                <a:solidFill>
                  <a:schemeClr val="bg1"/>
                </a:solidFill>
                <a:latin typeface="+mj-lt"/>
                <a:sym typeface="Wingdings" panose="05000000000000000000" pitchFamily="2" charset="2"/>
              </a:rPr>
              <a:t>Additional Databases</a:t>
            </a:r>
            <a:endParaRPr lang="en-US" sz="4000" dirty="0" smtClean="0">
              <a:solidFill>
                <a:schemeClr val="bg1"/>
              </a:solidFill>
              <a:latin typeface="+mj-lt"/>
            </a:endParaRPr>
          </a:p>
        </p:txBody>
      </p:sp>
    </p:spTree>
    <p:extLst>
      <p:ext uri="{BB962C8B-B14F-4D97-AF65-F5344CB8AC3E}">
        <p14:creationId xmlns:p14="http://schemas.microsoft.com/office/powerpoint/2010/main" val="1467015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6" end="6"/>
                                            </p:txEl>
                                          </p:spTgt>
                                        </p:tgtEl>
                                        <p:attrNameLst>
                                          <p:attrName>style.visibility</p:attrName>
                                        </p:attrNameLst>
                                      </p:cBhvr>
                                      <p:to>
                                        <p:strVal val="visible"/>
                                      </p:to>
                                    </p:set>
                                    <p:animEffect transition="in" filter="fade">
                                      <p:cBhvr>
                                        <p:cTn id="22" dur="500"/>
                                        <p:tgtEl>
                                          <p:spTgt spid="6">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7" end="7"/>
                                            </p:txEl>
                                          </p:spTgt>
                                        </p:tgtEl>
                                        <p:attrNameLst>
                                          <p:attrName>style.visibility</p:attrName>
                                        </p:attrNameLst>
                                      </p:cBhvr>
                                      <p:to>
                                        <p:strVal val="visible"/>
                                      </p:to>
                                    </p:set>
                                    <p:animEffect transition="in" filter="fade">
                                      <p:cBhvr>
                                        <p:cTn id="27" dur="500"/>
                                        <p:tgtEl>
                                          <p:spTgt spid="6">
                                            <p:txEl>
                                              <p:pRg st="7" end="7"/>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
                                            <p:txEl>
                                              <p:pRg st="8" end="8"/>
                                            </p:txEl>
                                          </p:spTgt>
                                        </p:tgtEl>
                                        <p:attrNameLst>
                                          <p:attrName>style.visibility</p:attrName>
                                        </p:attrNameLst>
                                      </p:cBhvr>
                                      <p:to>
                                        <p:strVal val="visible"/>
                                      </p:to>
                                    </p:set>
                                    <p:animEffect transition="in" filter="fade">
                                      <p:cBhvr>
                                        <p:cTn id="32" dur="500"/>
                                        <p:tgtEl>
                                          <p:spTgt spid="6">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6" name="Picture 4" descr="C:\Users\Magnus\AppData\Local\Temp\SNAGHTML244ed39.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50021" y="2211422"/>
            <a:ext cx="8291959" cy="43243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Provision Servers </a:t>
            </a:r>
            <a:r>
              <a:rPr lang="en-US" dirty="0" smtClean="0"/>
              <a:t>Interactively</a:t>
            </a:r>
            <a:endParaRPr lang="en-US" dirty="0"/>
          </a:p>
        </p:txBody>
      </p:sp>
      <p:sp>
        <p:nvSpPr>
          <p:cNvPr id="3" name="Content Placeholder 2"/>
          <p:cNvSpPr>
            <a:spLocks noGrp="1"/>
          </p:cNvSpPr>
          <p:nvPr>
            <p:ph sz="quarter" idx="10"/>
          </p:nvPr>
        </p:nvSpPr>
        <p:spPr/>
        <p:txBody>
          <a:bodyPr/>
          <a:lstStyle/>
          <a:p>
            <a:pPr marL="0" lvl="1" indent="0">
              <a:buNone/>
            </a:pPr>
            <a:r>
              <a:rPr lang="en-US" sz="2800" dirty="0"/>
              <a:t>In the Management </a:t>
            </a:r>
            <a:r>
              <a:rPr lang="en-US" sz="2800" dirty="0" smtClean="0"/>
              <a:t>Portal add </a:t>
            </a:r>
            <a:r>
              <a:rPr lang="en-US" sz="2800" dirty="0"/>
              <a:t>firewall rules</a:t>
            </a:r>
          </a:p>
        </p:txBody>
      </p:sp>
    </p:spTree>
    <p:extLst>
      <p:ext uri="{BB962C8B-B14F-4D97-AF65-F5344CB8AC3E}">
        <p14:creationId xmlns:p14="http://schemas.microsoft.com/office/powerpoint/2010/main" val="40158737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509" t="1182"/>
          <a:stretch/>
        </p:blipFill>
        <p:spPr>
          <a:xfrm>
            <a:off x="2893498" y="2667253"/>
            <a:ext cx="6405002" cy="2686547"/>
          </a:xfrm>
          <a:prstGeom prst="rect">
            <a:avLst/>
          </a:prstGeom>
          <a:noFill/>
          <a:ln w="9525">
            <a:noFill/>
            <a:miter lim="800000"/>
            <a:headEnd/>
            <a:tailEnd/>
          </a:ln>
          <a:effectLst>
            <a:outerShdw blurRad="50800" dist="25400" dir="2700000" algn="tl" rotWithShape="0">
              <a:prstClr val="black">
                <a:alpha val="20000"/>
              </a:prstClr>
            </a:outerShdw>
          </a:effectLst>
        </p:spPr>
      </p:pic>
      <p:sp>
        <p:nvSpPr>
          <p:cNvPr id="8" name="Rectangle 7"/>
          <p:cNvSpPr/>
          <p:nvPr/>
        </p:nvSpPr>
        <p:spPr>
          <a:xfrm>
            <a:off x="3893540" y="6098370"/>
            <a:ext cx="4404924" cy="523220"/>
          </a:xfrm>
          <a:prstGeom prst="rect">
            <a:avLst/>
          </a:prstGeom>
        </p:spPr>
        <p:txBody>
          <a:bodyPr wrap="none">
            <a:spAutoFit/>
          </a:bodyPr>
          <a:lstStyle/>
          <a:p>
            <a:pPr algn="ctr"/>
            <a:r>
              <a:rPr lang="en-US" sz="2800" dirty="0" smtClean="0">
                <a:solidFill>
                  <a:schemeClr val="bg1"/>
                </a:solidFill>
                <a:latin typeface="+mj-lt"/>
              </a:rPr>
              <a:t>http</a:t>
            </a:r>
            <a:r>
              <a:rPr lang="en-US" sz="2800" dirty="0">
                <a:solidFill>
                  <a:schemeClr val="bg1"/>
                </a:solidFill>
                <a:latin typeface="+mj-lt"/>
              </a:rPr>
              <a:t>://bit.ly/azurepowershell</a:t>
            </a:r>
          </a:p>
        </p:txBody>
      </p:sp>
      <p:sp>
        <p:nvSpPr>
          <p:cNvPr id="3" name="Title 2"/>
          <p:cNvSpPr>
            <a:spLocks noGrp="1"/>
          </p:cNvSpPr>
          <p:nvPr>
            <p:ph type="title"/>
          </p:nvPr>
        </p:nvSpPr>
        <p:spPr/>
        <p:txBody>
          <a:bodyPr/>
          <a:lstStyle/>
          <a:p>
            <a:r>
              <a:rPr lang="en-US" dirty="0" smtClean="0"/>
              <a:t>Automate Server Provisioning</a:t>
            </a:r>
            <a:endParaRPr lang="en-US" dirty="0"/>
          </a:p>
        </p:txBody>
      </p:sp>
      <p:sp>
        <p:nvSpPr>
          <p:cNvPr id="4" name="Content Placeholder 3"/>
          <p:cNvSpPr>
            <a:spLocks noGrp="1"/>
          </p:cNvSpPr>
          <p:nvPr>
            <p:ph sz="quarter" idx="10"/>
          </p:nvPr>
        </p:nvSpPr>
        <p:spPr/>
        <p:txBody>
          <a:bodyPr/>
          <a:lstStyle/>
          <a:p>
            <a:pPr marL="0" lvl="1" indent="0">
              <a:buNone/>
            </a:pPr>
            <a:r>
              <a:rPr lang="en-US" sz="3600" dirty="0"/>
              <a:t>Microsoft Azure Platform PowerShell </a:t>
            </a:r>
            <a:r>
              <a:rPr lang="en-US" sz="3600" dirty="0" err="1"/>
              <a:t>cmdlets</a:t>
            </a:r>
            <a:endParaRPr lang="en-US" sz="3600" dirty="0"/>
          </a:p>
          <a:p>
            <a:endParaRPr lang="en-US" sz="3600" dirty="0"/>
          </a:p>
        </p:txBody>
      </p:sp>
    </p:spTree>
    <p:extLst>
      <p:ext uri="{BB962C8B-B14F-4D97-AF65-F5344CB8AC3E}">
        <p14:creationId xmlns:p14="http://schemas.microsoft.com/office/powerpoint/2010/main" val="272776782"/>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358655" y="2276926"/>
            <a:ext cx="9474687" cy="3810196"/>
          </a:xfrm>
          <a:prstGeom prst="rect">
            <a:avLst/>
          </a:prstGeom>
        </p:spPr>
      </p:pic>
      <p:sp>
        <p:nvSpPr>
          <p:cNvPr id="2" name="Rectangle 1"/>
          <p:cNvSpPr/>
          <p:nvPr/>
        </p:nvSpPr>
        <p:spPr>
          <a:xfrm>
            <a:off x="4190250" y="6098370"/>
            <a:ext cx="3811492" cy="523220"/>
          </a:xfrm>
          <a:prstGeom prst="rect">
            <a:avLst/>
          </a:prstGeom>
        </p:spPr>
        <p:txBody>
          <a:bodyPr wrap="none">
            <a:spAutoFit/>
          </a:bodyPr>
          <a:lstStyle/>
          <a:p>
            <a:pPr algn="ctr"/>
            <a:r>
              <a:rPr lang="en-US" sz="2800" dirty="0" smtClean="0">
                <a:solidFill>
                  <a:schemeClr val="bg1"/>
                </a:solidFill>
                <a:latin typeface="+mj-lt"/>
              </a:rPr>
              <a:t>http://bit.ly/azurexplatcli</a:t>
            </a:r>
            <a:endParaRPr lang="en-US" sz="2800" dirty="0">
              <a:solidFill>
                <a:schemeClr val="bg1"/>
              </a:solidFill>
              <a:latin typeface="+mj-lt"/>
            </a:endParaRPr>
          </a:p>
        </p:txBody>
      </p:sp>
      <p:sp>
        <p:nvSpPr>
          <p:cNvPr id="3" name="Title 2"/>
          <p:cNvSpPr>
            <a:spLocks noGrp="1"/>
          </p:cNvSpPr>
          <p:nvPr>
            <p:ph type="title"/>
          </p:nvPr>
        </p:nvSpPr>
        <p:spPr/>
        <p:txBody>
          <a:bodyPr/>
          <a:lstStyle/>
          <a:p>
            <a:r>
              <a:rPr lang="en-US" dirty="0"/>
              <a:t>Automate Server Provisioning</a:t>
            </a:r>
          </a:p>
        </p:txBody>
      </p:sp>
      <p:sp>
        <p:nvSpPr>
          <p:cNvPr id="5" name="Content Placeholder 4"/>
          <p:cNvSpPr>
            <a:spLocks noGrp="1"/>
          </p:cNvSpPr>
          <p:nvPr>
            <p:ph sz="quarter" idx="10"/>
          </p:nvPr>
        </p:nvSpPr>
        <p:spPr/>
        <p:txBody>
          <a:bodyPr/>
          <a:lstStyle/>
          <a:p>
            <a:pPr marL="0" indent="0">
              <a:buNone/>
            </a:pPr>
            <a:r>
              <a:rPr lang="en-US" sz="3600" dirty="0">
                <a:latin typeface="+mn-lt"/>
              </a:rPr>
              <a:t>Azure Cross-Platform Command-Line Interface (</a:t>
            </a:r>
            <a:r>
              <a:rPr lang="en-US" sz="3600" dirty="0" err="1">
                <a:latin typeface="+mn-lt"/>
              </a:rPr>
              <a:t>xplat</a:t>
            </a:r>
            <a:r>
              <a:rPr lang="en-US" sz="3600" dirty="0">
                <a:latin typeface="+mn-lt"/>
              </a:rPr>
              <a:t>-cli)</a:t>
            </a:r>
          </a:p>
          <a:p>
            <a:pPr marL="0" indent="0">
              <a:buNone/>
            </a:pPr>
            <a:endParaRPr lang="en-US" sz="3600" dirty="0">
              <a:latin typeface="+mn-lt"/>
            </a:endParaRPr>
          </a:p>
        </p:txBody>
      </p:sp>
    </p:spTree>
    <p:extLst>
      <p:ext uri="{BB962C8B-B14F-4D97-AF65-F5344CB8AC3E}">
        <p14:creationId xmlns:p14="http://schemas.microsoft.com/office/powerpoint/2010/main" val="2799623372"/>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a:t>
            </a:r>
            <a:r>
              <a:rPr lang="en-US" dirty="0"/>
              <a:t>Creating A SQL Database Server</a:t>
            </a:r>
            <a:br>
              <a:rPr lang="en-US" dirty="0"/>
            </a:br>
            <a:r>
              <a:rPr lang="en-US" dirty="0"/>
              <a:t>and a SQL </a:t>
            </a:r>
            <a:r>
              <a:rPr lang="en-US" dirty="0" smtClean="0"/>
              <a:t>Database</a:t>
            </a:r>
            <a:endParaRPr lang="en-US" dirty="0"/>
          </a:p>
        </p:txBody>
      </p:sp>
      <p:pic>
        <p:nvPicPr>
          <p:cNvPr id="5" name="Picture 4"/>
          <p:cNvPicPr>
            <a:picLocks noChangeAspect="1"/>
          </p:cNvPicPr>
          <p:nvPr/>
        </p:nvPicPr>
        <p:blipFill>
          <a:blip r:embed="rId3">
            <a:biLevel thresh="25000"/>
          </a:blip>
          <a:stretch>
            <a:fillRect/>
          </a:stretch>
        </p:blipFill>
        <p:spPr>
          <a:xfrm>
            <a:off x="11287913" y="72570"/>
            <a:ext cx="817002" cy="859814"/>
          </a:xfrm>
          <a:prstGeom prst="rect">
            <a:avLst/>
          </a:prstGeom>
        </p:spPr>
      </p:pic>
    </p:spTree>
    <p:extLst>
      <p:ext uri="{BB962C8B-B14F-4D97-AF65-F5344CB8AC3E}">
        <p14:creationId xmlns:p14="http://schemas.microsoft.com/office/powerpoint/2010/main" val="13708064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2248235283"/>
              </p:ext>
            </p:extLst>
          </p:nvPr>
        </p:nvGraphicFramePr>
        <p:xfrm>
          <a:off x="340517" y="1487468"/>
          <a:ext cx="11510966" cy="3936536"/>
        </p:xfrm>
        <a:graphic>
          <a:graphicData uri="http://schemas.openxmlformats.org/drawingml/2006/table">
            <a:tbl>
              <a:tblPr firstRow="1" bandRow="1">
                <a:tableStyleId>{21E4AEA4-8DFA-4A89-87EB-49C32662AFE0}</a:tableStyleId>
              </a:tblPr>
              <a:tblGrid>
                <a:gridCol w="1198567">
                  <a:extLst>
                    <a:ext uri="{9D8B030D-6E8A-4147-A177-3AD203B41FA5}">
                      <a16:colId xmlns:a16="http://schemas.microsoft.com/office/drawing/2014/main" xmlns="" val="20000"/>
                    </a:ext>
                  </a:extLst>
                </a:gridCol>
                <a:gridCol w="1674812">
                  <a:extLst>
                    <a:ext uri="{9D8B030D-6E8A-4147-A177-3AD203B41FA5}">
                      <a16:colId xmlns:a16="http://schemas.microsoft.com/office/drawing/2014/main" xmlns="" val="20001"/>
                    </a:ext>
                  </a:extLst>
                </a:gridCol>
                <a:gridCol w="2071688">
                  <a:extLst>
                    <a:ext uri="{9D8B030D-6E8A-4147-A177-3AD203B41FA5}">
                      <a16:colId xmlns:a16="http://schemas.microsoft.com/office/drawing/2014/main" xmlns="" val="20002"/>
                    </a:ext>
                  </a:extLst>
                </a:gridCol>
                <a:gridCol w="1016000">
                  <a:extLst>
                    <a:ext uri="{9D8B030D-6E8A-4147-A177-3AD203B41FA5}">
                      <a16:colId xmlns:a16="http://schemas.microsoft.com/office/drawing/2014/main" xmlns="" val="20003"/>
                    </a:ext>
                  </a:extLst>
                </a:gridCol>
                <a:gridCol w="1841500">
                  <a:extLst>
                    <a:ext uri="{9D8B030D-6E8A-4147-A177-3AD203B41FA5}">
                      <a16:colId xmlns:a16="http://schemas.microsoft.com/office/drawing/2014/main" xmlns="" val="20004"/>
                    </a:ext>
                  </a:extLst>
                </a:gridCol>
                <a:gridCol w="830658">
                  <a:extLst>
                    <a:ext uri="{9D8B030D-6E8A-4147-A177-3AD203B41FA5}">
                      <a16:colId xmlns:a16="http://schemas.microsoft.com/office/drawing/2014/main" xmlns="" val="20005"/>
                    </a:ext>
                  </a:extLst>
                </a:gridCol>
                <a:gridCol w="960042">
                  <a:extLst>
                    <a:ext uri="{9D8B030D-6E8A-4147-A177-3AD203B41FA5}">
                      <a16:colId xmlns:a16="http://schemas.microsoft.com/office/drawing/2014/main" xmlns="" val="20006"/>
                    </a:ext>
                  </a:extLst>
                </a:gridCol>
                <a:gridCol w="1917699">
                  <a:extLst>
                    <a:ext uri="{9D8B030D-6E8A-4147-A177-3AD203B41FA5}">
                      <a16:colId xmlns:a16="http://schemas.microsoft.com/office/drawing/2014/main" xmlns="" val="20007"/>
                    </a:ext>
                  </a:extLst>
                </a:gridCol>
              </a:tblGrid>
              <a:tr h="566310">
                <a:tc rowSpan="2">
                  <a:txBody>
                    <a:bodyPr/>
                    <a:lstStyle/>
                    <a:p>
                      <a:r>
                        <a:rPr lang="en-US" dirty="0" smtClean="0"/>
                        <a:t>Service</a:t>
                      </a:r>
                      <a:r>
                        <a:rPr lang="en-US" baseline="0" dirty="0" smtClean="0"/>
                        <a:t> Tier</a:t>
                      </a:r>
                      <a:endParaRPr lang="en-US" b="0" dirty="0">
                        <a:latin typeface="+mj-lt"/>
                      </a:endParaRPr>
                    </a:p>
                  </a:txBody>
                  <a:tcPr/>
                </a:tc>
                <a:tc rowSpan="2">
                  <a:txBody>
                    <a:bodyPr/>
                    <a:lstStyle/>
                    <a:p>
                      <a:pPr marL="0" algn="l" defTabSz="914400" rtl="0" eaLnBrk="1" latinLnBrk="0" hangingPunct="1"/>
                      <a:r>
                        <a:rPr lang="en-US" sz="1800" kern="1200" dirty="0" smtClean="0"/>
                        <a:t>Performance Level</a:t>
                      </a:r>
                      <a:endParaRPr lang="en-US" sz="1800" b="0" kern="1200" dirty="0">
                        <a:solidFill>
                          <a:schemeClr val="lt1"/>
                        </a:solidFill>
                        <a:latin typeface="+mj-lt"/>
                        <a:ea typeface="+mn-ea"/>
                        <a:cs typeface="+mn-cs"/>
                      </a:endParaRPr>
                    </a:p>
                  </a:txBody>
                  <a:tcPr/>
                </a:tc>
                <a:tc rowSpan="2">
                  <a:txBody>
                    <a:bodyPr/>
                    <a:lstStyle/>
                    <a:p>
                      <a:pPr marL="0" algn="l" defTabSz="914400" rtl="0" eaLnBrk="1" latinLnBrk="0" hangingPunct="1"/>
                      <a:r>
                        <a:rPr lang="en-US" sz="1800" kern="1200" dirty="0" smtClean="0"/>
                        <a:t>Common App Pattern</a:t>
                      </a:r>
                      <a:endParaRPr lang="en-US" sz="1800" b="0" kern="1200" dirty="0">
                        <a:solidFill>
                          <a:schemeClr val="lt1"/>
                        </a:solidFill>
                        <a:latin typeface="+mj-lt"/>
                        <a:ea typeface="+mn-ea"/>
                        <a:cs typeface="+mn-cs"/>
                      </a:endParaRPr>
                    </a:p>
                  </a:txBody>
                  <a:tcPr/>
                </a:tc>
                <a:tc gridSpan="3">
                  <a:txBody>
                    <a:bodyPr/>
                    <a:lstStyle/>
                    <a:p>
                      <a:pPr marL="0" algn="l" defTabSz="914400" rtl="0" eaLnBrk="1" latinLnBrk="0" hangingPunct="1"/>
                      <a:r>
                        <a:rPr lang="en-US" sz="1800" kern="1200" dirty="0" smtClean="0"/>
                        <a:t>Performance</a:t>
                      </a:r>
                      <a:endParaRPr lang="en-US" sz="1800" b="0" kern="1200" dirty="0">
                        <a:solidFill>
                          <a:schemeClr val="lt1"/>
                        </a:solidFill>
                        <a:latin typeface="+mj-lt"/>
                        <a:ea typeface="+mn-ea"/>
                        <a:cs typeface="+mn-cs"/>
                      </a:endParaRPr>
                    </a:p>
                  </a:txBody>
                  <a:tcPr/>
                </a:tc>
                <a:tc hMerge="1">
                  <a:txBody>
                    <a:bodyPr/>
                    <a:lstStyle/>
                    <a:p>
                      <a:endParaRPr lang="en-US" dirty="0"/>
                    </a:p>
                  </a:txBody>
                  <a:tcPr/>
                </a:tc>
                <a:tc hMerge="1">
                  <a:txBody>
                    <a:bodyPr/>
                    <a:lstStyle/>
                    <a:p>
                      <a:endParaRPr lang="en-US" dirty="0"/>
                    </a:p>
                  </a:txBody>
                  <a:tcPr/>
                </a:tc>
                <a:tc gridSpan="2">
                  <a:txBody>
                    <a:bodyPr/>
                    <a:lstStyle/>
                    <a:p>
                      <a:pPr marL="0" algn="l" defTabSz="914400" rtl="0" eaLnBrk="1" latinLnBrk="0" hangingPunct="1"/>
                      <a:r>
                        <a:rPr lang="en-US" sz="1800" kern="1200" dirty="0" smtClean="0"/>
                        <a:t>Business Continuity </a:t>
                      </a:r>
                      <a:endParaRPr lang="en-US" sz="1800" b="0" kern="1200" dirty="0">
                        <a:solidFill>
                          <a:schemeClr val="lt1"/>
                        </a:solidFill>
                        <a:latin typeface="+mj-lt"/>
                        <a:ea typeface="+mn-ea"/>
                        <a:cs typeface="+mn-cs"/>
                      </a:endParaRPr>
                    </a:p>
                  </a:txBody>
                  <a:tcPr/>
                </a:tc>
                <a:tc hMerge="1">
                  <a:txBody>
                    <a:bodyPr/>
                    <a:lstStyle/>
                    <a:p>
                      <a:endParaRPr lang="en-US" dirty="0"/>
                    </a:p>
                  </a:txBody>
                  <a:tcPr/>
                </a:tc>
                <a:extLst>
                  <a:ext uri="{0D108BD9-81ED-4DB2-BD59-A6C34878D82A}">
                    <a16:rowId xmlns:a16="http://schemas.microsoft.com/office/drawing/2014/main" xmlns="" val="10000"/>
                  </a:ext>
                </a:extLst>
              </a:tr>
              <a:tr h="718636">
                <a:tc vMerge="1">
                  <a:txBody>
                    <a:bodyPr/>
                    <a:lstStyle/>
                    <a:p>
                      <a:endParaRPr lang="en-US" dirty="0"/>
                    </a:p>
                  </a:txBody>
                  <a:tcPr/>
                </a:tc>
                <a:tc vMerge="1">
                  <a:txBody>
                    <a:bodyPr/>
                    <a:lstStyle/>
                    <a:p>
                      <a:endParaRPr lang="en-US" dirty="0"/>
                    </a:p>
                  </a:txBody>
                  <a:tcPr/>
                </a:tc>
                <a:tc vMerge="1">
                  <a:txBody>
                    <a:bodyPr/>
                    <a:lstStyle/>
                    <a:p>
                      <a:endParaRPr lang="en-US" dirty="0"/>
                    </a:p>
                  </a:txBody>
                  <a:tcPr/>
                </a:tc>
                <a:tc>
                  <a:txBody>
                    <a:bodyPr/>
                    <a:lstStyle/>
                    <a:p>
                      <a:r>
                        <a:rPr lang="en-US" b="1" dirty="0" smtClean="0"/>
                        <a:t>Max DB Size</a:t>
                      </a:r>
                      <a:endParaRPr lang="en-US" b="1" dirty="0">
                        <a:solidFill>
                          <a:srgbClr val="005D7E"/>
                        </a:solidFill>
                        <a:latin typeface="+mj-lt"/>
                      </a:endParaRPr>
                    </a:p>
                  </a:txBody>
                  <a:tcPr>
                    <a:solidFill>
                      <a:schemeClr val="accent2">
                        <a:lumMod val="40000"/>
                        <a:lumOff val="60000"/>
                      </a:schemeClr>
                    </a:solidFill>
                  </a:tcPr>
                </a:tc>
                <a:tc>
                  <a:txBody>
                    <a:bodyPr/>
                    <a:lstStyle/>
                    <a:p>
                      <a:r>
                        <a:rPr lang="en-US" b="1" dirty="0" smtClean="0"/>
                        <a:t>Transaction </a:t>
                      </a:r>
                      <a:r>
                        <a:rPr lang="en-US" b="1" dirty="0" err="1" smtClean="0"/>
                        <a:t>Perf</a:t>
                      </a:r>
                      <a:r>
                        <a:rPr lang="en-US" b="1" dirty="0" smtClean="0"/>
                        <a:t>. Objective</a:t>
                      </a:r>
                      <a:endParaRPr lang="en-US" b="1" dirty="0">
                        <a:solidFill>
                          <a:srgbClr val="005D7E"/>
                        </a:solidFill>
                        <a:latin typeface="+mj-lt"/>
                      </a:endParaRPr>
                    </a:p>
                  </a:txBody>
                  <a:tcPr>
                    <a:solidFill>
                      <a:schemeClr val="accent2">
                        <a:lumMod val="40000"/>
                        <a:lumOff val="60000"/>
                      </a:schemeClr>
                    </a:solidFill>
                  </a:tcPr>
                </a:tc>
                <a:tc>
                  <a:txBody>
                    <a:bodyPr/>
                    <a:lstStyle/>
                    <a:p>
                      <a:r>
                        <a:rPr lang="en-US" b="1" dirty="0" smtClean="0"/>
                        <a:t>DTU</a:t>
                      </a:r>
                      <a:endParaRPr lang="en-US" b="1" dirty="0">
                        <a:solidFill>
                          <a:srgbClr val="005D7E"/>
                        </a:solidFill>
                        <a:latin typeface="+mj-lt"/>
                      </a:endParaRPr>
                    </a:p>
                  </a:txBody>
                  <a:tcPr>
                    <a:solidFill>
                      <a:schemeClr val="accent2">
                        <a:lumMod val="40000"/>
                        <a:lumOff val="60000"/>
                      </a:schemeClr>
                    </a:solidFill>
                  </a:tcPr>
                </a:tc>
                <a:tc>
                  <a:txBody>
                    <a:bodyPr/>
                    <a:lstStyle/>
                    <a:p>
                      <a:r>
                        <a:rPr lang="en-US" b="1" dirty="0" smtClean="0"/>
                        <a:t>PITR</a:t>
                      </a:r>
                      <a:endParaRPr lang="en-US" b="1" dirty="0">
                        <a:solidFill>
                          <a:srgbClr val="005D7E"/>
                        </a:solidFill>
                        <a:latin typeface="+mj-lt"/>
                      </a:endParaRPr>
                    </a:p>
                  </a:txBody>
                  <a:tcPr>
                    <a:solidFill>
                      <a:schemeClr val="accent2">
                        <a:lumMod val="40000"/>
                        <a:lumOff val="60000"/>
                      </a:schemeClr>
                    </a:solidFill>
                  </a:tcPr>
                </a:tc>
                <a:tc>
                  <a:txBody>
                    <a:bodyPr/>
                    <a:lstStyle/>
                    <a:p>
                      <a:r>
                        <a:rPr lang="en-US" b="1" dirty="0" smtClean="0"/>
                        <a:t>DR / GEO-Rep</a:t>
                      </a:r>
                      <a:endParaRPr lang="en-US" b="1" dirty="0">
                        <a:solidFill>
                          <a:srgbClr val="005D7E"/>
                        </a:solidFill>
                        <a:latin typeface="+mj-lt"/>
                      </a:endParaRPr>
                    </a:p>
                  </a:txBody>
                  <a:tcPr>
                    <a:solidFill>
                      <a:schemeClr val="accent2">
                        <a:lumMod val="40000"/>
                        <a:lumOff val="60000"/>
                      </a:schemeClr>
                    </a:solidFill>
                  </a:tcPr>
                </a:tc>
                <a:extLst>
                  <a:ext uri="{0D108BD9-81ED-4DB2-BD59-A6C34878D82A}">
                    <a16:rowId xmlns:a16="http://schemas.microsoft.com/office/drawing/2014/main" xmlns="" val="10001"/>
                  </a:ext>
                </a:extLst>
              </a:tr>
              <a:tr h="854541">
                <a:tc>
                  <a:txBody>
                    <a:bodyPr/>
                    <a:lstStyle/>
                    <a:p>
                      <a:r>
                        <a:rPr lang="en-US" dirty="0" smtClean="0"/>
                        <a:t>Basic</a:t>
                      </a:r>
                      <a:endParaRPr lang="en-US" dirty="0">
                        <a:solidFill>
                          <a:srgbClr val="005D7E"/>
                        </a:solidFill>
                        <a:latin typeface="+mj-lt"/>
                      </a:endParaRPr>
                    </a:p>
                  </a:txBody>
                  <a:tcPr/>
                </a:tc>
                <a:tc>
                  <a:txBody>
                    <a:bodyPr/>
                    <a:lstStyle/>
                    <a:p>
                      <a:r>
                        <a:rPr lang="en-US" dirty="0" smtClean="0"/>
                        <a:t>Basic</a:t>
                      </a:r>
                      <a:endParaRPr lang="en-US" dirty="0">
                        <a:solidFill>
                          <a:srgbClr val="005D7E"/>
                        </a:solidFill>
                        <a:latin typeface="+mj-lt"/>
                      </a:endParaRPr>
                    </a:p>
                  </a:txBody>
                  <a:tcPr/>
                </a:tc>
                <a:tc>
                  <a:txBody>
                    <a:bodyPr/>
                    <a:lstStyle/>
                    <a:p>
                      <a:r>
                        <a:rPr lang="en-US" sz="1600" dirty="0" smtClean="0"/>
                        <a:t>Small</a:t>
                      </a:r>
                      <a:r>
                        <a:rPr lang="en-US" sz="1600" baseline="0" dirty="0" smtClean="0"/>
                        <a:t> DB, SQL </a:t>
                      </a:r>
                      <a:r>
                        <a:rPr lang="en-US" sz="1600" baseline="0" dirty="0" err="1" smtClean="0"/>
                        <a:t>opp</a:t>
                      </a:r>
                      <a:endParaRPr lang="en-US" dirty="0">
                        <a:solidFill>
                          <a:srgbClr val="005D7E"/>
                        </a:solidFill>
                        <a:latin typeface="+mj-lt"/>
                      </a:endParaRPr>
                    </a:p>
                  </a:txBody>
                  <a:tcPr/>
                </a:tc>
                <a:tc>
                  <a:txBody>
                    <a:bodyPr/>
                    <a:lstStyle/>
                    <a:p>
                      <a:r>
                        <a:rPr lang="en-US" dirty="0" smtClean="0"/>
                        <a:t>2 GB</a:t>
                      </a:r>
                      <a:endParaRPr lang="en-US" dirty="0">
                        <a:solidFill>
                          <a:srgbClr val="005D7E"/>
                        </a:solidFill>
                        <a:latin typeface="+mj-lt"/>
                      </a:endParaRPr>
                    </a:p>
                  </a:txBody>
                  <a:tcPr/>
                </a:tc>
                <a:tc>
                  <a:txBody>
                    <a:bodyPr/>
                    <a:lstStyle/>
                    <a:p>
                      <a:r>
                        <a:rPr lang="en-US" dirty="0" smtClean="0"/>
                        <a:t>Reliability</a:t>
                      </a:r>
                      <a:r>
                        <a:rPr lang="en-US" baseline="0" dirty="0" smtClean="0"/>
                        <a:t> / Hr.</a:t>
                      </a:r>
                      <a:endParaRPr lang="en-US" dirty="0">
                        <a:solidFill>
                          <a:srgbClr val="005D7E"/>
                        </a:solidFill>
                        <a:latin typeface="+mj-lt"/>
                      </a:endParaRPr>
                    </a:p>
                  </a:txBody>
                  <a:tcPr/>
                </a:tc>
                <a:tc>
                  <a:txBody>
                    <a:bodyPr/>
                    <a:lstStyle/>
                    <a:p>
                      <a:r>
                        <a:rPr lang="en-US" dirty="0" smtClean="0"/>
                        <a:t>5</a:t>
                      </a:r>
                      <a:endParaRPr lang="en-US" dirty="0">
                        <a:solidFill>
                          <a:srgbClr val="005D7E"/>
                        </a:solidFill>
                        <a:latin typeface="+mj-lt"/>
                      </a:endParaRPr>
                    </a:p>
                  </a:txBody>
                  <a:tcPr/>
                </a:tc>
                <a:tc>
                  <a:txBody>
                    <a:bodyPr/>
                    <a:lstStyle/>
                    <a:p>
                      <a:r>
                        <a:rPr lang="en-US" dirty="0" smtClean="0"/>
                        <a:t>7 Days</a:t>
                      </a:r>
                      <a:endParaRPr lang="en-US" dirty="0">
                        <a:solidFill>
                          <a:srgbClr val="005D7E"/>
                        </a:solidFill>
                        <a:latin typeface="+mj-lt"/>
                      </a:endParaRPr>
                    </a:p>
                  </a:txBody>
                  <a:tcPr/>
                </a:tc>
                <a:tc>
                  <a:txBody>
                    <a:bodyPr/>
                    <a:lstStyle/>
                    <a:p>
                      <a:r>
                        <a:rPr lang="en-US" dirty="0" smtClean="0"/>
                        <a:t>DB Copy + Manual Export</a:t>
                      </a:r>
                      <a:endParaRPr lang="en-US" dirty="0">
                        <a:solidFill>
                          <a:srgbClr val="005D7E"/>
                        </a:solidFill>
                        <a:latin typeface="+mj-lt"/>
                      </a:endParaRPr>
                    </a:p>
                  </a:txBody>
                  <a:tcPr/>
                </a:tc>
                <a:extLst>
                  <a:ext uri="{0D108BD9-81ED-4DB2-BD59-A6C34878D82A}">
                    <a16:rowId xmlns:a16="http://schemas.microsoft.com/office/drawing/2014/main" xmlns="" val="10002"/>
                  </a:ext>
                </a:extLst>
              </a:tr>
              <a:tr h="829178">
                <a:tc>
                  <a:txBody>
                    <a:bodyPr/>
                    <a:lstStyle/>
                    <a:p>
                      <a:r>
                        <a:rPr lang="en-US" dirty="0" smtClean="0"/>
                        <a:t>Standard</a:t>
                      </a:r>
                      <a:endParaRPr lang="en-US" dirty="0">
                        <a:solidFill>
                          <a:srgbClr val="005D7E"/>
                        </a:solidFill>
                        <a:latin typeface="+mj-lt"/>
                      </a:endParaRPr>
                    </a:p>
                  </a:txBody>
                  <a:tcPr/>
                </a:tc>
                <a:tc>
                  <a:txBody>
                    <a:bodyPr/>
                    <a:lstStyle/>
                    <a:p>
                      <a:r>
                        <a:rPr lang="en-US" dirty="0" smtClean="0"/>
                        <a:t>S0</a:t>
                      </a:r>
                      <a:br>
                        <a:rPr lang="en-US" dirty="0" smtClean="0"/>
                      </a:br>
                      <a:r>
                        <a:rPr lang="en-US" dirty="0" smtClean="0"/>
                        <a:t>S1</a:t>
                      </a:r>
                      <a:br>
                        <a:rPr lang="en-US" dirty="0" smtClean="0"/>
                      </a:br>
                      <a:r>
                        <a:rPr lang="en-US" dirty="0" smtClean="0"/>
                        <a:t>S2</a:t>
                      </a:r>
                      <a:endParaRPr lang="en-US" dirty="0">
                        <a:solidFill>
                          <a:srgbClr val="005D7E"/>
                        </a:solidFill>
                        <a:latin typeface="+mj-lt"/>
                      </a:endParaRPr>
                    </a:p>
                  </a:txBody>
                  <a:tcPr/>
                </a:tc>
                <a:tc>
                  <a:txBody>
                    <a:bodyPr/>
                    <a:lstStyle/>
                    <a:p>
                      <a:r>
                        <a:rPr lang="en-US" sz="1600" dirty="0" err="1" smtClean="0"/>
                        <a:t>Wrkgp</a:t>
                      </a:r>
                      <a:r>
                        <a:rPr lang="en-US" sz="1600" dirty="0" smtClean="0"/>
                        <a:t>/cloud</a:t>
                      </a:r>
                      <a:r>
                        <a:rPr lang="en-US" sz="1600" baseline="0" dirty="0" smtClean="0"/>
                        <a:t> app, multiple concurrent  operations</a:t>
                      </a:r>
                      <a:endParaRPr lang="en-US" sz="1600" dirty="0">
                        <a:solidFill>
                          <a:srgbClr val="005D7E"/>
                        </a:solidFill>
                        <a:latin typeface="+mj-lt"/>
                      </a:endParaRPr>
                    </a:p>
                  </a:txBody>
                  <a:tcPr/>
                </a:tc>
                <a:tc>
                  <a:txBody>
                    <a:bodyPr/>
                    <a:lstStyle/>
                    <a:p>
                      <a:r>
                        <a:rPr lang="en-US" dirty="0" smtClean="0"/>
                        <a:t>250 GB</a:t>
                      </a:r>
                      <a:endParaRPr lang="en-US" dirty="0">
                        <a:solidFill>
                          <a:srgbClr val="005D7E"/>
                        </a:solidFill>
                        <a:latin typeface="+mj-lt"/>
                      </a:endParaRPr>
                    </a:p>
                  </a:txBody>
                  <a:tcPr/>
                </a:tc>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dirty="0" smtClean="0"/>
                        <a:t>Reliability</a:t>
                      </a:r>
                      <a:r>
                        <a:rPr lang="en-US" baseline="0" dirty="0" smtClean="0"/>
                        <a:t> / Min.</a:t>
                      </a:r>
                      <a:endParaRPr lang="en-US" dirty="0" smtClean="0">
                        <a:solidFill>
                          <a:srgbClr val="005D7E"/>
                        </a:solidFill>
                        <a:latin typeface="+mj-lt"/>
                      </a:endParaRPr>
                    </a:p>
                  </a:txBody>
                  <a:tcPr/>
                </a:tc>
                <a:tc>
                  <a:txBody>
                    <a:bodyPr/>
                    <a:lstStyle/>
                    <a:p>
                      <a:r>
                        <a:rPr lang="en-US" dirty="0" smtClean="0"/>
                        <a:t>10</a:t>
                      </a:r>
                      <a:br>
                        <a:rPr lang="en-US" dirty="0" smtClean="0"/>
                      </a:br>
                      <a:r>
                        <a:rPr lang="en-US" dirty="0" smtClean="0"/>
                        <a:t>20</a:t>
                      </a:r>
                      <a:br>
                        <a:rPr lang="en-US" dirty="0" smtClean="0"/>
                      </a:br>
                      <a:r>
                        <a:rPr lang="en-US" dirty="0" smtClean="0"/>
                        <a:t>50</a:t>
                      </a:r>
                      <a:endParaRPr lang="en-US" dirty="0">
                        <a:solidFill>
                          <a:srgbClr val="005D7E"/>
                        </a:solidFill>
                        <a:latin typeface="+mj-lt"/>
                      </a:endParaRPr>
                    </a:p>
                  </a:txBody>
                  <a:tcPr/>
                </a:tc>
                <a:tc>
                  <a:txBody>
                    <a:bodyPr/>
                    <a:lstStyle/>
                    <a:p>
                      <a:r>
                        <a:rPr lang="en-US" dirty="0" smtClean="0"/>
                        <a:t>14 Days</a:t>
                      </a:r>
                      <a:endParaRPr lang="en-US" dirty="0">
                        <a:solidFill>
                          <a:srgbClr val="005D7E"/>
                        </a:solidFill>
                        <a:latin typeface="+mj-lt"/>
                      </a:endParaRPr>
                    </a:p>
                  </a:txBody>
                  <a:tcPr/>
                </a:tc>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dirty="0" smtClean="0"/>
                        <a:t>DB Copy + Manual Export</a:t>
                      </a:r>
                      <a:endParaRPr lang="en-US" dirty="0" smtClean="0">
                        <a:solidFill>
                          <a:srgbClr val="005D7E"/>
                        </a:solidFill>
                        <a:latin typeface="+mj-lt"/>
                      </a:endParaRPr>
                    </a:p>
                  </a:txBody>
                  <a:tcPr/>
                </a:tc>
                <a:extLst>
                  <a:ext uri="{0D108BD9-81ED-4DB2-BD59-A6C34878D82A}">
                    <a16:rowId xmlns:a16="http://schemas.microsoft.com/office/drawing/2014/main" xmlns="" val="10003"/>
                  </a:ext>
                </a:extLst>
              </a:tr>
              <a:tr h="899032">
                <a:tc>
                  <a:txBody>
                    <a:bodyPr/>
                    <a:lstStyle/>
                    <a:p>
                      <a:r>
                        <a:rPr lang="en-US" dirty="0" smtClean="0"/>
                        <a:t>Premium</a:t>
                      </a:r>
                      <a:endParaRPr lang="en-US" dirty="0">
                        <a:solidFill>
                          <a:srgbClr val="005D7E"/>
                        </a:solidFill>
                        <a:latin typeface="+mj-lt"/>
                      </a:endParaRPr>
                    </a:p>
                  </a:txBody>
                  <a:tcPr/>
                </a:tc>
                <a:tc>
                  <a:txBody>
                    <a:bodyPr/>
                    <a:lstStyle/>
                    <a:p>
                      <a:r>
                        <a:rPr lang="en-US" dirty="0" smtClean="0"/>
                        <a:t>P1</a:t>
                      </a:r>
                      <a:r>
                        <a:rPr lang="en-US" baseline="0" dirty="0" smtClean="0"/>
                        <a:t/>
                      </a:r>
                      <a:br>
                        <a:rPr lang="en-US" baseline="0" dirty="0" smtClean="0"/>
                      </a:br>
                      <a:r>
                        <a:rPr lang="en-US" baseline="0" dirty="0" smtClean="0"/>
                        <a:t>P2</a:t>
                      </a:r>
                      <a:br>
                        <a:rPr lang="en-US" baseline="0" dirty="0" smtClean="0"/>
                      </a:br>
                      <a:r>
                        <a:rPr lang="en-US" baseline="0" dirty="0" smtClean="0"/>
                        <a:t>P3</a:t>
                      </a:r>
                      <a:endParaRPr lang="en-US" dirty="0">
                        <a:solidFill>
                          <a:srgbClr val="005D7E"/>
                        </a:solidFill>
                        <a:latin typeface="+mj-lt"/>
                      </a:endParaRPr>
                    </a:p>
                  </a:txBody>
                  <a:tcPr/>
                </a:tc>
                <a:tc>
                  <a:txBody>
                    <a:bodyPr/>
                    <a:lstStyle/>
                    <a:p>
                      <a:r>
                        <a:rPr lang="en-US" sz="1600" dirty="0" smtClean="0"/>
                        <a:t>Mission</a:t>
                      </a:r>
                      <a:r>
                        <a:rPr lang="en-US" sz="1600" baseline="0" dirty="0" smtClean="0"/>
                        <a:t> Critical, High volume, Many concurrent Users</a:t>
                      </a:r>
                      <a:endParaRPr lang="en-US" sz="1600" dirty="0">
                        <a:solidFill>
                          <a:srgbClr val="005D7E"/>
                        </a:solidFill>
                        <a:latin typeface="+mj-lt"/>
                      </a:endParaRPr>
                    </a:p>
                  </a:txBody>
                  <a:tcPr/>
                </a:tc>
                <a:tc>
                  <a:txBody>
                    <a:bodyPr/>
                    <a:lstStyle/>
                    <a:p>
                      <a:r>
                        <a:rPr lang="en-US" dirty="0" smtClean="0"/>
                        <a:t>500 GB</a:t>
                      </a:r>
                      <a:endParaRPr lang="en-US" dirty="0">
                        <a:solidFill>
                          <a:srgbClr val="005D7E"/>
                        </a:solidFill>
                        <a:latin typeface="+mj-lt"/>
                      </a:endParaRPr>
                    </a:p>
                  </a:txBody>
                  <a:tcPr/>
                </a:tc>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dirty="0" smtClean="0"/>
                        <a:t>Reliability</a:t>
                      </a:r>
                      <a:r>
                        <a:rPr lang="en-US" baseline="0" dirty="0" smtClean="0"/>
                        <a:t> / sec.</a:t>
                      </a:r>
                      <a:endParaRPr lang="en-US" dirty="0" smtClean="0">
                        <a:solidFill>
                          <a:srgbClr val="005D7E"/>
                        </a:solidFill>
                        <a:latin typeface="+mj-lt"/>
                      </a:endParaRPr>
                    </a:p>
                  </a:txBody>
                  <a:tcPr/>
                </a:tc>
                <a:tc>
                  <a:txBody>
                    <a:bodyPr/>
                    <a:lstStyle/>
                    <a:p>
                      <a:r>
                        <a:rPr lang="en-US" dirty="0" smtClean="0"/>
                        <a:t>100</a:t>
                      </a:r>
                    </a:p>
                    <a:p>
                      <a:r>
                        <a:rPr lang="en-US" dirty="0" smtClean="0"/>
                        <a:t>200</a:t>
                      </a:r>
                    </a:p>
                    <a:p>
                      <a:r>
                        <a:rPr lang="en-US" dirty="0" smtClean="0"/>
                        <a:t>800</a:t>
                      </a:r>
                      <a:endParaRPr lang="en-US" dirty="0">
                        <a:solidFill>
                          <a:srgbClr val="005D7E"/>
                        </a:solidFill>
                        <a:latin typeface="+mj-lt"/>
                      </a:endParaRPr>
                    </a:p>
                  </a:txBody>
                  <a:tcPr/>
                </a:tc>
                <a:tc>
                  <a:txBody>
                    <a:bodyPr/>
                    <a:lstStyle/>
                    <a:p>
                      <a:r>
                        <a:rPr lang="en-US" dirty="0" smtClean="0"/>
                        <a:t>35 Days</a:t>
                      </a:r>
                      <a:endParaRPr lang="en-US" dirty="0">
                        <a:solidFill>
                          <a:srgbClr val="005D7E"/>
                        </a:solidFill>
                        <a:latin typeface="+mj-lt"/>
                      </a:endParaRPr>
                    </a:p>
                  </a:txBody>
                  <a:tcPr/>
                </a:tc>
                <a:tc>
                  <a:txBody>
                    <a:bodyPr/>
                    <a:lstStyle/>
                    <a:p>
                      <a:r>
                        <a:rPr lang="en-US" dirty="0" smtClean="0"/>
                        <a:t>Active Geo-replication</a:t>
                      </a:r>
                      <a:endParaRPr lang="en-US" dirty="0">
                        <a:solidFill>
                          <a:srgbClr val="005D7E"/>
                        </a:solidFill>
                        <a:latin typeface="+mj-lt"/>
                      </a:endParaRPr>
                    </a:p>
                  </a:txBody>
                  <a:tcPr/>
                </a:tc>
                <a:extLst>
                  <a:ext uri="{0D108BD9-81ED-4DB2-BD59-A6C34878D82A}">
                    <a16:rowId xmlns:a16="http://schemas.microsoft.com/office/drawing/2014/main" xmlns="" val="10004"/>
                  </a:ext>
                </a:extLst>
              </a:tr>
            </a:tbl>
          </a:graphicData>
        </a:graphic>
      </p:graphicFrame>
      <p:sp>
        <p:nvSpPr>
          <p:cNvPr id="4"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Selecting the right </a:t>
            </a:r>
            <a:r>
              <a:rPr lang="en-US" dirty="0" smtClean="0"/>
              <a:t>SQL Database edition</a:t>
            </a:r>
            <a:endParaRPr lang="en-US" dirty="0"/>
          </a:p>
        </p:txBody>
      </p:sp>
      <p:sp>
        <p:nvSpPr>
          <p:cNvPr id="5" name="Content Placeholder 2"/>
          <p:cNvSpPr txBox="1">
            <a:spLocks/>
          </p:cNvSpPr>
          <p:nvPr/>
        </p:nvSpPr>
        <p:spPr>
          <a:xfrm>
            <a:off x="0" y="6167717"/>
            <a:ext cx="12192000" cy="528918"/>
          </a:xfrm>
          <a:prstGeom prst="rect">
            <a:avLst/>
          </a:prstGeom>
        </p:spPr>
        <p:txBody>
          <a:bodyPr lIns="0" tIns="0" rIns="0" bIns="0" anchor="b"/>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ctr" defTabSz="914325">
              <a:spcBef>
                <a:spcPts val="2400"/>
              </a:spcBef>
              <a:buNone/>
            </a:pPr>
            <a:r>
              <a:rPr lang="en-US" spc="-51" dirty="0" smtClean="0">
                <a:solidFill>
                  <a:schemeClr val="bg2"/>
                </a:solidFill>
                <a:latin typeface="+mj-lt"/>
              </a:rPr>
              <a:t>This information is subject to change over time.</a:t>
            </a:r>
            <a:endParaRPr lang="en-US" spc="-51" dirty="0">
              <a:solidFill>
                <a:schemeClr val="bg2"/>
              </a:solidFill>
              <a:latin typeface="+mj-lt"/>
            </a:endParaRPr>
          </a:p>
        </p:txBody>
      </p:sp>
    </p:spTree>
    <p:extLst>
      <p:ext uri="{BB962C8B-B14F-4D97-AF65-F5344CB8AC3E}">
        <p14:creationId xmlns:p14="http://schemas.microsoft.com/office/powerpoint/2010/main" val="31615255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p:cNvSpPr txBox="1">
            <a:spLocks/>
          </p:cNvSpPr>
          <p:nvPr/>
        </p:nvSpPr>
        <p:spPr>
          <a:xfrm>
            <a:off x="0" y="0"/>
            <a:ext cx="12191999" cy="6858000"/>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52000" lvl="1" indent="0" defTabSz="914325">
              <a:spcBef>
                <a:spcPts val="1200"/>
              </a:spcBef>
              <a:buNone/>
            </a:pPr>
            <a:r>
              <a:rPr lang="en-US" sz="4000" spc="-51" dirty="0" smtClean="0">
                <a:solidFill>
                  <a:schemeClr val="bg2"/>
                </a:solidFill>
                <a:latin typeface="+mj-lt"/>
              </a:rPr>
              <a:t>Auto </a:t>
            </a:r>
            <a:r>
              <a:rPr lang="en-US" sz="4000" spc="-51" dirty="0">
                <a:solidFill>
                  <a:schemeClr val="bg2"/>
                </a:solidFill>
                <a:latin typeface="+mj-lt"/>
              </a:rPr>
              <a:t>backups, transactional logs every 5 min</a:t>
            </a:r>
          </a:p>
          <a:p>
            <a:pPr marL="252000" lvl="1" indent="0" defTabSz="914325">
              <a:spcBef>
                <a:spcPts val="1200"/>
              </a:spcBef>
              <a:buNone/>
            </a:pPr>
            <a:r>
              <a:rPr lang="en-US" sz="4000" spc="-51" dirty="0">
                <a:solidFill>
                  <a:schemeClr val="bg2"/>
                </a:solidFill>
                <a:latin typeface="+mj-lt"/>
              </a:rPr>
              <a:t>Backups in Azure Storage and geo-replicated </a:t>
            </a:r>
          </a:p>
          <a:p>
            <a:pPr marL="252000" lvl="1" indent="0" defTabSz="914325">
              <a:spcBef>
                <a:spcPts val="1200"/>
              </a:spcBef>
              <a:buNone/>
            </a:pPr>
            <a:r>
              <a:rPr lang="en-US" sz="4000" spc="-51" dirty="0">
                <a:solidFill>
                  <a:schemeClr val="bg2"/>
                </a:solidFill>
                <a:latin typeface="+mj-lt"/>
              </a:rPr>
              <a:t>Creates a side-by-side copy, non-disruptive</a:t>
            </a:r>
          </a:p>
          <a:p>
            <a:pPr marL="252000" lvl="1" indent="0" defTabSz="914325">
              <a:spcBef>
                <a:spcPts val="1200"/>
              </a:spcBef>
              <a:buNone/>
            </a:pPr>
            <a:r>
              <a:rPr lang="en-US" sz="4000" spc="-51" dirty="0" smtClean="0">
                <a:solidFill>
                  <a:schemeClr val="bg2"/>
                </a:solidFill>
                <a:latin typeface="+mj-lt"/>
              </a:rPr>
              <a:t>Backups </a:t>
            </a:r>
            <a:r>
              <a:rPr lang="en-US" sz="4000" spc="-51" dirty="0">
                <a:solidFill>
                  <a:schemeClr val="bg2"/>
                </a:solidFill>
                <a:latin typeface="+mj-lt"/>
              </a:rPr>
              <a:t>retention policy</a:t>
            </a:r>
            <a:r>
              <a:rPr lang="en-US" sz="4000" spc="-51" dirty="0" smtClean="0">
                <a:solidFill>
                  <a:schemeClr val="bg2"/>
                </a:solidFill>
                <a:latin typeface="+mj-lt"/>
              </a:rPr>
              <a:t>: 7, 14 or 35 days</a:t>
            </a:r>
            <a:endParaRPr lang="en-US" sz="4000" spc="-51" dirty="0">
              <a:solidFill>
                <a:schemeClr val="bg2"/>
              </a:solidFill>
              <a:latin typeface="+mj-lt"/>
            </a:endParaRPr>
          </a:p>
          <a:p>
            <a:pPr marL="252000" lvl="1" indent="0" defTabSz="914325">
              <a:spcBef>
                <a:spcPts val="1200"/>
              </a:spcBef>
              <a:buNone/>
            </a:pPr>
            <a:r>
              <a:rPr lang="en-US" sz="4000" spc="-51" dirty="0">
                <a:solidFill>
                  <a:schemeClr val="bg2"/>
                </a:solidFill>
                <a:latin typeface="+mj-lt"/>
              </a:rPr>
              <a:t>Automated export of logical backups for long-term backup </a:t>
            </a:r>
            <a:r>
              <a:rPr lang="en-US" sz="4000" spc="-51" dirty="0" smtClean="0">
                <a:solidFill>
                  <a:schemeClr val="bg2"/>
                </a:solidFill>
                <a:latin typeface="+mj-lt"/>
              </a:rPr>
              <a:t>protection</a:t>
            </a:r>
            <a:endParaRPr lang="en-US" sz="4000" spc="-51" dirty="0">
              <a:solidFill>
                <a:schemeClr val="bg2"/>
              </a:solidFill>
              <a:latin typeface="+mj-lt"/>
            </a:endParaRPr>
          </a:p>
        </p:txBody>
      </p:sp>
      <p:sp>
        <p:nvSpPr>
          <p:cNvPr id="6"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smtClean="0"/>
              <a:t>Point-in-time restore - </a:t>
            </a:r>
            <a:r>
              <a:rPr lang="en-US" spc="-51" dirty="0">
                <a:solidFill>
                  <a:schemeClr val="bg2"/>
                </a:solidFill>
              </a:rPr>
              <a:t>“oops recovery”</a:t>
            </a:r>
            <a:endParaRPr lang="en-US" dirty="0"/>
          </a:p>
        </p:txBody>
      </p:sp>
      <p:sp>
        <p:nvSpPr>
          <p:cNvPr id="2" name="Rectangle 1"/>
          <p:cNvSpPr/>
          <p:nvPr/>
        </p:nvSpPr>
        <p:spPr>
          <a:xfrm>
            <a:off x="0" y="1393801"/>
            <a:ext cx="12192000" cy="701336"/>
          </a:xfrm>
          <a:prstGeom prst="rect">
            <a:avLst/>
          </a:prstGeom>
          <a:solidFill>
            <a:srgbClr val="D08FE1">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0" y="2095137"/>
            <a:ext cx="12192000" cy="701336"/>
          </a:xfrm>
          <a:prstGeom prst="rect">
            <a:avLst/>
          </a:prstGeom>
          <a:solidFill>
            <a:srgbClr val="D08FE1">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0" y="2796473"/>
            <a:ext cx="12192000" cy="701336"/>
          </a:xfrm>
          <a:prstGeom prst="rect">
            <a:avLst/>
          </a:prstGeom>
          <a:solidFill>
            <a:srgbClr val="D08FE1">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0" y="3497809"/>
            <a:ext cx="12192000" cy="701336"/>
          </a:xfrm>
          <a:prstGeom prst="rect">
            <a:avLst/>
          </a:prstGeom>
          <a:solidFill>
            <a:srgbClr val="D08FE1">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0" y="4199144"/>
            <a:ext cx="12192000" cy="1278377"/>
          </a:xfrm>
          <a:prstGeom prst="rect">
            <a:avLst/>
          </a:prstGeom>
          <a:solidFill>
            <a:srgbClr val="D08FE1">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156493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xit" presetSubtype="0" fill="hold" grpId="0" nodeType="withEffect">
                                  <p:stCondLst>
                                    <p:cond delay="0"/>
                                  </p:stCondLst>
                                  <p:childTnLst>
                                    <p:animEffect transition="out" filter="fade">
                                      <p:cBhvr>
                                        <p:cTn id="9" dur="500"/>
                                        <p:tgtEl>
                                          <p:spTgt spid="10"/>
                                        </p:tgtEl>
                                      </p:cBhvr>
                                    </p:animEffect>
                                    <p:set>
                                      <p:cBhvr>
                                        <p:cTn id="10" dur="1" fill="hold">
                                          <p:stCondLst>
                                            <p:cond delay="499"/>
                                          </p:stCondLst>
                                        </p:cTn>
                                        <p:tgtEl>
                                          <p:spTgt spid="10"/>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1"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par>
                                <p:cTn id="16" presetID="10" presetClass="exit" presetSubtype="0" fill="hold" grpId="0" nodeType="withEffect">
                                  <p:stCondLst>
                                    <p:cond delay="0"/>
                                  </p:stCondLst>
                                  <p:childTnLst>
                                    <p:animEffect transition="out" filter="fade">
                                      <p:cBhvr>
                                        <p:cTn id="17" dur="500"/>
                                        <p:tgtEl>
                                          <p:spTgt spid="11"/>
                                        </p:tgtEl>
                                      </p:cBhvr>
                                    </p:animEffect>
                                    <p:set>
                                      <p:cBhvr>
                                        <p:cTn id="18" dur="1" fill="hold">
                                          <p:stCondLst>
                                            <p:cond delay="499"/>
                                          </p:stCondLst>
                                        </p:cTn>
                                        <p:tgtEl>
                                          <p:spTgt spid="11"/>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1"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par>
                                <p:cTn id="24" presetID="10" presetClass="exit" presetSubtype="0" fill="hold" grpId="0" nodeType="withEffect">
                                  <p:stCondLst>
                                    <p:cond delay="0"/>
                                  </p:stCondLst>
                                  <p:childTnLst>
                                    <p:animEffect transition="out" filter="fade">
                                      <p:cBhvr>
                                        <p:cTn id="25" dur="500"/>
                                        <p:tgtEl>
                                          <p:spTgt spid="12"/>
                                        </p:tgtEl>
                                      </p:cBhvr>
                                    </p:animEffect>
                                    <p:set>
                                      <p:cBhvr>
                                        <p:cTn id="26" dur="1" fill="hold">
                                          <p:stCondLst>
                                            <p:cond delay="499"/>
                                          </p:stCondLst>
                                        </p:cTn>
                                        <p:tgtEl>
                                          <p:spTgt spid="12"/>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1" nodeType="click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500"/>
                                        <p:tgtEl>
                                          <p:spTgt spid="12"/>
                                        </p:tgtEl>
                                      </p:cBhvr>
                                    </p:animEffect>
                                  </p:childTnLst>
                                </p:cTn>
                              </p:par>
                              <p:par>
                                <p:cTn id="32" presetID="10" presetClass="exit" presetSubtype="0" fill="hold" grpId="0" nodeType="withEffect">
                                  <p:stCondLst>
                                    <p:cond delay="0"/>
                                  </p:stCondLst>
                                  <p:childTnLst>
                                    <p:animEffect transition="out" filter="fade">
                                      <p:cBhvr>
                                        <p:cTn id="33" dur="500"/>
                                        <p:tgtEl>
                                          <p:spTgt spid="13"/>
                                        </p:tgtEl>
                                      </p:cBhvr>
                                    </p:animEffect>
                                    <p:set>
                                      <p:cBhvr>
                                        <p:cTn id="34" dur="1" fill="hold">
                                          <p:stCondLst>
                                            <p:cond delay="499"/>
                                          </p:stCondLst>
                                        </p:cTn>
                                        <p:tgtEl>
                                          <p:spTgt spid="13"/>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0" presetClass="exit" presetSubtype="0" fill="hold" grpId="1" nodeType="clickEffect">
                                  <p:stCondLst>
                                    <p:cond delay="0"/>
                                  </p:stCondLst>
                                  <p:childTnLst>
                                    <p:animEffect transition="out" filter="fade">
                                      <p:cBhvr>
                                        <p:cTn id="38" dur="500"/>
                                        <p:tgtEl>
                                          <p:spTgt spid="2"/>
                                        </p:tgtEl>
                                      </p:cBhvr>
                                    </p:animEffect>
                                    <p:set>
                                      <p:cBhvr>
                                        <p:cTn id="39" dur="1" fill="hold">
                                          <p:stCondLst>
                                            <p:cond delay="499"/>
                                          </p:stCondLst>
                                        </p:cTn>
                                        <p:tgtEl>
                                          <p:spTgt spid="2"/>
                                        </p:tgtEl>
                                        <p:attrNameLst>
                                          <p:attrName>style.visibility</p:attrName>
                                        </p:attrNameLst>
                                      </p:cBhvr>
                                      <p:to>
                                        <p:strVal val="hidden"/>
                                      </p:to>
                                    </p:set>
                                  </p:childTnLst>
                                </p:cTn>
                              </p:par>
                              <p:par>
                                <p:cTn id="40" presetID="10" presetClass="exit" presetSubtype="0" fill="hold" grpId="2" nodeType="withEffect">
                                  <p:stCondLst>
                                    <p:cond delay="0"/>
                                  </p:stCondLst>
                                  <p:childTnLst>
                                    <p:animEffect transition="out" filter="fade">
                                      <p:cBhvr>
                                        <p:cTn id="41" dur="500"/>
                                        <p:tgtEl>
                                          <p:spTgt spid="10"/>
                                        </p:tgtEl>
                                      </p:cBhvr>
                                    </p:animEffect>
                                    <p:set>
                                      <p:cBhvr>
                                        <p:cTn id="42" dur="1" fill="hold">
                                          <p:stCondLst>
                                            <p:cond delay="499"/>
                                          </p:stCondLst>
                                        </p:cTn>
                                        <p:tgtEl>
                                          <p:spTgt spid="10"/>
                                        </p:tgtEl>
                                        <p:attrNameLst>
                                          <p:attrName>style.visibility</p:attrName>
                                        </p:attrNameLst>
                                      </p:cBhvr>
                                      <p:to>
                                        <p:strVal val="hidden"/>
                                      </p:to>
                                    </p:set>
                                  </p:childTnLst>
                                </p:cTn>
                              </p:par>
                              <p:par>
                                <p:cTn id="43" presetID="10" presetClass="exit" presetSubtype="0" fill="hold" grpId="2" nodeType="withEffect">
                                  <p:stCondLst>
                                    <p:cond delay="0"/>
                                  </p:stCondLst>
                                  <p:childTnLst>
                                    <p:animEffect transition="out" filter="fade">
                                      <p:cBhvr>
                                        <p:cTn id="44" dur="500"/>
                                        <p:tgtEl>
                                          <p:spTgt spid="11"/>
                                        </p:tgtEl>
                                      </p:cBhvr>
                                    </p:animEffect>
                                    <p:set>
                                      <p:cBhvr>
                                        <p:cTn id="45" dur="1" fill="hold">
                                          <p:stCondLst>
                                            <p:cond delay="499"/>
                                          </p:stCondLst>
                                        </p:cTn>
                                        <p:tgtEl>
                                          <p:spTgt spid="11"/>
                                        </p:tgtEl>
                                        <p:attrNameLst>
                                          <p:attrName>style.visibility</p:attrName>
                                        </p:attrNameLst>
                                      </p:cBhvr>
                                      <p:to>
                                        <p:strVal val="hidden"/>
                                      </p:to>
                                    </p:set>
                                  </p:childTnLst>
                                </p:cTn>
                              </p:par>
                              <p:par>
                                <p:cTn id="46" presetID="10" presetClass="exit" presetSubtype="0" fill="hold" grpId="2" nodeType="withEffect">
                                  <p:stCondLst>
                                    <p:cond delay="0"/>
                                  </p:stCondLst>
                                  <p:childTnLst>
                                    <p:animEffect transition="out" filter="fade">
                                      <p:cBhvr>
                                        <p:cTn id="47" dur="500"/>
                                        <p:tgtEl>
                                          <p:spTgt spid="12"/>
                                        </p:tgtEl>
                                      </p:cBhvr>
                                    </p:animEffect>
                                    <p:set>
                                      <p:cBhvr>
                                        <p:cTn id="48" dur="1" fill="hold">
                                          <p:stCondLst>
                                            <p:cond delay="49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10" grpId="0" animBg="1"/>
      <p:bldP spid="10" grpId="1" animBg="1"/>
      <p:bldP spid="10" grpId="2" animBg="1"/>
      <p:bldP spid="11" grpId="0" animBg="1"/>
      <p:bldP spid="11" grpId="1" animBg="1"/>
      <p:bldP spid="11" grpId="2" animBg="1"/>
      <p:bldP spid="12" grpId="0" animBg="1"/>
      <p:bldP spid="12" grpId="1" animBg="1"/>
      <p:bldP spid="12" grpId="2" animBg="1"/>
      <p:bldP spid="13"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p:cNvSpPr txBox="1">
            <a:spLocks/>
          </p:cNvSpPr>
          <p:nvPr/>
        </p:nvSpPr>
        <p:spPr>
          <a:xfrm>
            <a:off x="0" y="0"/>
            <a:ext cx="12191999" cy="6858000"/>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52000" lvl="1" indent="0" defTabSz="914325">
              <a:spcBef>
                <a:spcPts val="1200"/>
              </a:spcBef>
              <a:buNone/>
            </a:pPr>
            <a:r>
              <a:rPr lang="en-US" sz="4000" spc="-51" dirty="0" smtClean="0">
                <a:solidFill>
                  <a:schemeClr val="bg2"/>
                </a:solidFill>
                <a:latin typeface="+mj-lt"/>
              </a:rPr>
              <a:t>Available </a:t>
            </a:r>
            <a:r>
              <a:rPr lang="en-US" sz="4000" spc="-51" dirty="0">
                <a:solidFill>
                  <a:schemeClr val="bg2"/>
                </a:solidFill>
                <a:latin typeface="+mj-lt"/>
              </a:rPr>
              <a:t>in </a:t>
            </a:r>
            <a:r>
              <a:rPr lang="en-US" sz="4000" spc="-51" dirty="0" smtClean="0">
                <a:solidFill>
                  <a:schemeClr val="bg2"/>
                </a:solidFill>
                <a:latin typeface="+mj-lt"/>
              </a:rPr>
              <a:t>all tiers: Basic</a:t>
            </a:r>
            <a:r>
              <a:rPr lang="en-US" sz="4000" spc="-51" dirty="0">
                <a:solidFill>
                  <a:schemeClr val="bg2"/>
                </a:solidFill>
                <a:latin typeface="+mj-lt"/>
              </a:rPr>
              <a:t>, </a:t>
            </a:r>
            <a:r>
              <a:rPr lang="en-US" sz="4000" spc="-51" dirty="0" smtClean="0">
                <a:solidFill>
                  <a:schemeClr val="bg2"/>
                </a:solidFill>
                <a:latin typeface="+mj-lt"/>
              </a:rPr>
              <a:t>Standard </a:t>
            </a:r>
            <a:r>
              <a:rPr lang="en-US" sz="4000" spc="-51" dirty="0">
                <a:solidFill>
                  <a:schemeClr val="bg2"/>
                </a:solidFill>
                <a:latin typeface="+mj-lt"/>
              </a:rPr>
              <a:t>and Premium</a:t>
            </a:r>
          </a:p>
          <a:p>
            <a:pPr marL="252000" lvl="1" indent="0" defTabSz="914325">
              <a:spcBef>
                <a:spcPts val="1200"/>
              </a:spcBef>
              <a:buNone/>
            </a:pPr>
            <a:r>
              <a:rPr lang="en-US" sz="4000" spc="-51" dirty="0">
                <a:solidFill>
                  <a:schemeClr val="bg2"/>
                </a:solidFill>
                <a:latin typeface="+mj-lt"/>
              </a:rPr>
              <a:t>Built on geo-redundant Azure Storage</a:t>
            </a:r>
          </a:p>
          <a:p>
            <a:pPr marL="252000" lvl="1" indent="0" defTabSz="914325">
              <a:spcBef>
                <a:spcPts val="1200"/>
              </a:spcBef>
              <a:buNone/>
            </a:pPr>
            <a:r>
              <a:rPr lang="en-US" sz="4000" spc="-51" dirty="0">
                <a:solidFill>
                  <a:schemeClr val="bg2"/>
                </a:solidFill>
                <a:latin typeface="+mj-lt"/>
              </a:rPr>
              <a:t>Recover to any Azure </a:t>
            </a:r>
            <a:r>
              <a:rPr lang="en-US" sz="4000" spc="-51" dirty="0" smtClean="0">
                <a:solidFill>
                  <a:schemeClr val="bg2"/>
                </a:solidFill>
                <a:latin typeface="+mj-lt"/>
              </a:rPr>
              <a:t>region</a:t>
            </a:r>
            <a:endParaRPr lang="en-US" sz="4000" spc="-51" dirty="0">
              <a:solidFill>
                <a:schemeClr val="bg2"/>
              </a:solidFill>
              <a:latin typeface="+mj-lt"/>
            </a:endParaRPr>
          </a:p>
        </p:txBody>
      </p:sp>
      <p:sp>
        <p:nvSpPr>
          <p:cNvPr id="6"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smtClean="0"/>
              <a:t>Geo-restore – </a:t>
            </a:r>
            <a:r>
              <a:rPr lang="en-US" spc="-51" dirty="0">
                <a:solidFill>
                  <a:schemeClr val="bg2"/>
                </a:solidFill>
              </a:rPr>
              <a:t>Emergency data recovery when you need it most</a:t>
            </a:r>
            <a:endParaRPr lang="en-US" dirty="0"/>
          </a:p>
        </p:txBody>
      </p:sp>
      <p:sp>
        <p:nvSpPr>
          <p:cNvPr id="5" name="Rectangle 4"/>
          <p:cNvSpPr/>
          <p:nvPr/>
        </p:nvSpPr>
        <p:spPr>
          <a:xfrm>
            <a:off x="0" y="2290451"/>
            <a:ext cx="12192000" cy="701336"/>
          </a:xfrm>
          <a:prstGeom prst="rect">
            <a:avLst/>
          </a:prstGeom>
          <a:solidFill>
            <a:srgbClr val="D08FE1">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0" y="2991786"/>
            <a:ext cx="12192000" cy="861133"/>
          </a:xfrm>
          <a:prstGeom prst="rect">
            <a:avLst/>
          </a:prstGeom>
          <a:solidFill>
            <a:srgbClr val="D08FE1">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0" y="3852920"/>
            <a:ext cx="12192000" cy="701336"/>
          </a:xfrm>
          <a:prstGeom prst="rect">
            <a:avLst/>
          </a:prstGeom>
          <a:solidFill>
            <a:srgbClr val="D08FE1">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254642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xit" presetSubtype="0" fill="hold" grpId="0" nodeType="withEffect">
                                  <p:stCondLst>
                                    <p:cond delay="0"/>
                                  </p:stCondLst>
                                  <p:childTnLst>
                                    <p:animEffect transition="out" filter="fade">
                                      <p:cBhvr>
                                        <p:cTn id="9" dur="500"/>
                                        <p:tgtEl>
                                          <p:spTgt spid="8"/>
                                        </p:tgtEl>
                                      </p:cBhvr>
                                    </p:animEffect>
                                    <p:set>
                                      <p:cBhvr>
                                        <p:cTn id="10" dur="1" fill="hold">
                                          <p:stCondLst>
                                            <p:cond delay="499"/>
                                          </p:stCondLst>
                                        </p:cTn>
                                        <p:tgtEl>
                                          <p:spTgt spid="8"/>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1"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xit" presetSubtype="0" fill="hold" grpId="0" nodeType="withEffect">
                                  <p:stCondLst>
                                    <p:cond delay="0"/>
                                  </p:stCondLst>
                                  <p:childTnLst>
                                    <p:animEffect transition="out" filter="fade">
                                      <p:cBhvr>
                                        <p:cTn id="17" dur="500"/>
                                        <p:tgtEl>
                                          <p:spTgt spid="10"/>
                                        </p:tgtEl>
                                      </p:cBhvr>
                                    </p:animEffect>
                                    <p:set>
                                      <p:cBhvr>
                                        <p:cTn id="18" dur="1" fill="hold">
                                          <p:stCondLst>
                                            <p:cond delay="499"/>
                                          </p:stCondLst>
                                        </p:cTn>
                                        <p:tgtEl>
                                          <p:spTgt spid="10"/>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1" nodeType="click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par>
                                <p:cTn id="24" presetID="10" presetClass="entr" presetSubtype="0" fill="hold" grpId="2" nodeType="with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8" grpId="0" animBg="1"/>
      <p:bldP spid="8" grpId="1" animBg="1"/>
      <p:bldP spid="8" grpId="2" animBg="1"/>
      <p:bldP spid="10"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p:cNvSpPr txBox="1">
            <a:spLocks/>
          </p:cNvSpPr>
          <p:nvPr/>
        </p:nvSpPr>
        <p:spPr>
          <a:xfrm>
            <a:off x="0" y="0"/>
            <a:ext cx="12191999" cy="6858000"/>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52000" lvl="1" indent="0" defTabSz="914325">
              <a:spcBef>
                <a:spcPts val="1200"/>
              </a:spcBef>
              <a:buNone/>
            </a:pPr>
            <a:r>
              <a:rPr lang="en-US" sz="4000" spc="-51" dirty="0" smtClean="0">
                <a:solidFill>
                  <a:schemeClr val="bg2"/>
                </a:solidFill>
                <a:latin typeface="+mj-lt"/>
              </a:rPr>
              <a:t>Opt-in for Standard &amp; Premium databases</a:t>
            </a:r>
          </a:p>
          <a:p>
            <a:pPr marL="252000" lvl="1" indent="0" defTabSz="914325">
              <a:spcBef>
                <a:spcPts val="1200"/>
              </a:spcBef>
              <a:buNone/>
            </a:pPr>
            <a:r>
              <a:rPr lang="en-US" sz="4000" spc="-51" dirty="0" smtClean="0">
                <a:solidFill>
                  <a:schemeClr val="bg2"/>
                </a:solidFill>
                <a:latin typeface="+mj-lt"/>
              </a:rPr>
              <a:t>Creates </a:t>
            </a:r>
            <a:r>
              <a:rPr lang="en-US" sz="4000" spc="-51" dirty="0">
                <a:solidFill>
                  <a:schemeClr val="bg2"/>
                </a:solidFill>
                <a:latin typeface="+mj-lt"/>
              </a:rPr>
              <a:t>a stand-by secondary</a:t>
            </a:r>
          </a:p>
          <a:p>
            <a:pPr marL="252000" lvl="1" indent="0" defTabSz="914325">
              <a:spcBef>
                <a:spcPts val="1200"/>
              </a:spcBef>
              <a:buNone/>
            </a:pPr>
            <a:r>
              <a:rPr lang="en-US" sz="4000" spc="-51" dirty="0">
                <a:solidFill>
                  <a:schemeClr val="bg2"/>
                </a:solidFill>
                <a:latin typeface="+mj-lt"/>
              </a:rPr>
              <a:t>Replicate to pre-paired Azure region</a:t>
            </a:r>
          </a:p>
          <a:p>
            <a:pPr marL="252000" lvl="1" indent="0" defTabSz="914325">
              <a:spcBef>
                <a:spcPts val="1200"/>
              </a:spcBef>
              <a:buNone/>
            </a:pPr>
            <a:r>
              <a:rPr lang="en-US" sz="4000" spc="-51" dirty="0">
                <a:solidFill>
                  <a:schemeClr val="bg2"/>
                </a:solidFill>
                <a:latin typeface="+mj-lt"/>
              </a:rPr>
              <a:t>Automatic data replication, asynchronous</a:t>
            </a:r>
          </a:p>
          <a:p>
            <a:pPr marL="252000" lvl="1" indent="0" defTabSz="914325">
              <a:spcBef>
                <a:spcPts val="1200"/>
              </a:spcBef>
              <a:buNone/>
            </a:pPr>
            <a:r>
              <a:rPr lang="en-US" sz="4000" spc="-51" dirty="0">
                <a:solidFill>
                  <a:schemeClr val="bg2"/>
                </a:solidFill>
                <a:latin typeface="+mj-lt"/>
              </a:rPr>
              <a:t>Opt-in via REST API, PowerShell or Azure Portal </a:t>
            </a:r>
          </a:p>
          <a:p>
            <a:pPr marL="252000" lvl="1" indent="0" defTabSz="914325">
              <a:spcBef>
                <a:spcPts val="1200"/>
              </a:spcBef>
              <a:buNone/>
            </a:pPr>
            <a:r>
              <a:rPr lang="en-US" sz="4000" spc="-51" dirty="0">
                <a:solidFill>
                  <a:schemeClr val="bg2"/>
                </a:solidFill>
                <a:latin typeface="+mj-lt"/>
              </a:rPr>
              <a:t>Microsoft-managed, RTO&lt;24h, RPO&lt;1 </a:t>
            </a:r>
            <a:r>
              <a:rPr lang="en-US" sz="4000" spc="-51" dirty="0" err="1">
                <a:solidFill>
                  <a:schemeClr val="bg2"/>
                </a:solidFill>
                <a:latin typeface="+mj-lt"/>
              </a:rPr>
              <a:t>hr</a:t>
            </a:r>
            <a:endParaRPr lang="en-US" sz="4000" spc="-51" dirty="0">
              <a:solidFill>
                <a:schemeClr val="bg2"/>
              </a:solidFill>
              <a:latin typeface="+mj-lt"/>
            </a:endParaRPr>
          </a:p>
        </p:txBody>
      </p:sp>
      <p:sp>
        <p:nvSpPr>
          <p:cNvPr id="6" name="Title 3"/>
          <p:cNvSpPr txBox="1">
            <a:spLocks/>
          </p:cNvSpPr>
          <p:nvPr/>
        </p:nvSpPr>
        <p:spPr>
          <a:xfrm>
            <a:off x="0" y="0"/>
            <a:ext cx="12192000" cy="812800"/>
          </a:xfrm>
          <a:prstGeom prst="rect">
            <a:avLst/>
          </a:prstGeom>
          <a:noFill/>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Standard geo-replication</a:t>
            </a:r>
          </a:p>
        </p:txBody>
      </p:sp>
      <p:sp>
        <p:nvSpPr>
          <p:cNvPr id="5" name="Rectangle 4"/>
          <p:cNvSpPr/>
          <p:nvPr/>
        </p:nvSpPr>
        <p:spPr>
          <a:xfrm>
            <a:off x="0" y="1393801"/>
            <a:ext cx="12192000" cy="701336"/>
          </a:xfrm>
          <a:prstGeom prst="rect">
            <a:avLst/>
          </a:prstGeom>
          <a:solidFill>
            <a:srgbClr val="D08FE1">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0" y="2095137"/>
            <a:ext cx="12192000" cy="701336"/>
          </a:xfrm>
          <a:prstGeom prst="rect">
            <a:avLst/>
          </a:prstGeom>
          <a:solidFill>
            <a:srgbClr val="D08FE1">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0" y="2796473"/>
            <a:ext cx="12192000" cy="701336"/>
          </a:xfrm>
          <a:prstGeom prst="rect">
            <a:avLst/>
          </a:prstGeom>
          <a:solidFill>
            <a:srgbClr val="D08FE1">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0" y="3497809"/>
            <a:ext cx="12192000" cy="701336"/>
          </a:xfrm>
          <a:prstGeom prst="rect">
            <a:avLst/>
          </a:prstGeom>
          <a:solidFill>
            <a:srgbClr val="D08FE1">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0" y="4199145"/>
            <a:ext cx="12192000" cy="594798"/>
          </a:xfrm>
          <a:prstGeom prst="rect">
            <a:avLst/>
          </a:prstGeom>
          <a:solidFill>
            <a:srgbClr val="D08FE1">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0" y="4793943"/>
            <a:ext cx="12192000" cy="701336"/>
          </a:xfrm>
          <a:prstGeom prst="rect">
            <a:avLst/>
          </a:prstGeom>
          <a:solidFill>
            <a:srgbClr val="D08FE1">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297035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xit" presetSubtype="0" fill="hold" grpId="0" nodeType="withEffect">
                                  <p:stCondLst>
                                    <p:cond delay="0"/>
                                  </p:stCondLst>
                                  <p:childTnLst>
                                    <p:animEffect transition="out" filter="fade">
                                      <p:cBhvr>
                                        <p:cTn id="9" dur="500"/>
                                        <p:tgtEl>
                                          <p:spTgt spid="8"/>
                                        </p:tgtEl>
                                      </p:cBhvr>
                                    </p:animEffect>
                                    <p:set>
                                      <p:cBhvr>
                                        <p:cTn id="10" dur="1" fill="hold">
                                          <p:stCondLst>
                                            <p:cond delay="499"/>
                                          </p:stCondLst>
                                        </p:cTn>
                                        <p:tgtEl>
                                          <p:spTgt spid="8"/>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1"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xit" presetSubtype="0" fill="hold" grpId="0" nodeType="withEffect">
                                  <p:stCondLst>
                                    <p:cond delay="0"/>
                                  </p:stCondLst>
                                  <p:childTnLst>
                                    <p:animEffect transition="out" filter="fade">
                                      <p:cBhvr>
                                        <p:cTn id="17" dur="500"/>
                                        <p:tgtEl>
                                          <p:spTgt spid="10"/>
                                        </p:tgtEl>
                                      </p:cBhvr>
                                    </p:animEffect>
                                    <p:set>
                                      <p:cBhvr>
                                        <p:cTn id="18" dur="1" fill="hold">
                                          <p:stCondLst>
                                            <p:cond delay="499"/>
                                          </p:stCondLst>
                                        </p:cTn>
                                        <p:tgtEl>
                                          <p:spTgt spid="10"/>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1"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par>
                                <p:cTn id="24" presetID="10" presetClass="exit" presetSubtype="0" fill="hold" grpId="0" nodeType="withEffect">
                                  <p:stCondLst>
                                    <p:cond delay="0"/>
                                  </p:stCondLst>
                                  <p:childTnLst>
                                    <p:animEffect transition="out" filter="fade">
                                      <p:cBhvr>
                                        <p:cTn id="25" dur="500"/>
                                        <p:tgtEl>
                                          <p:spTgt spid="11"/>
                                        </p:tgtEl>
                                      </p:cBhvr>
                                    </p:animEffect>
                                    <p:set>
                                      <p:cBhvr>
                                        <p:cTn id="26" dur="1" fill="hold">
                                          <p:stCondLst>
                                            <p:cond delay="499"/>
                                          </p:stCondLst>
                                        </p:cTn>
                                        <p:tgtEl>
                                          <p:spTgt spid="11"/>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1" nodeType="click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par>
                                <p:cTn id="32" presetID="10" presetClass="exit" presetSubtype="0" fill="hold" grpId="0" nodeType="withEffect">
                                  <p:stCondLst>
                                    <p:cond delay="0"/>
                                  </p:stCondLst>
                                  <p:childTnLst>
                                    <p:animEffect transition="out" filter="fade">
                                      <p:cBhvr>
                                        <p:cTn id="33" dur="500"/>
                                        <p:tgtEl>
                                          <p:spTgt spid="12"/>
                                        </p:tgtEl>
                                      </p:cBhvr>
                                    </p:animEffect>
                                    <p:set>
                                      <p:cBhvr>
                                        <p:cTn id="34" dur="1" fill="hold">
                                          <p:stCondLst>
                                            <p:cond delay="499"/>
                                          </p:stCondLst>
                                        </p:cTn>
                                        <p:tgtEl>
                                          <p:spTgt spid="12"/>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1" nodeType="click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fade">
                                      <p:cBhvr>
                                        <p:cTn id="39" dur="500"/>
                                        <p:tgtEl>
                                          <p:spTgt spid="12"/>
                                        </p:tgtEl>
                                      </p:cBhvr>
                                    </p:animEffect>
                                  </p:childTnLst>
                                </p:cTn>
                              </p:par>
                              <p:par>
                                <p:cTn id="40" presetID="10" presetClass="exit" presetSubtype="0" fill="hold" grpId="0" nodeType="withEffect">
                                  <p:stCondLst>
                                    <p:cond delay="0"/>
                                  </p:stCondLst>
                                  <p:childTnLst>
                                    <p:animEffect transition="out" filter="fade">
                                      <p:cBhvr>
                                        <p:cTn id="41" dur="500"/>
                                        <p:tgtEl>
                                          <p:spTgt spid="13"/>
                                        </p:tgtEl>
                                      </p:cBhvr>
                                    </p:animEffect>
                                    <p:set>
                                      <p:cBhvr>
                                        <p:cTn id="42" dur="1" fill="hold">
                                          <p:stCondLst>
                                            <p:cond delay="499"/>
                                          </p:stCondLst>
                                        </p:cTn>
                                        <p:tgtEl>
                                          <p:spTgt spid="13"/>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0" presetClass="exit" presetSubtype="0" fill="hold" grpId="1" nodeType="clickEffect">
                                  <p:stCondLst>
                                    <p:cond delay="0"/>
                                  </p:stCondLst>
                                  <p:childTnLst>
                                    <p:animEffect transition="out" filter="fade">
                                      <p:cBhvr>
                                        <p:cTn id="46" dur="500"/>
                                        <p:tgtEl>
                                          <p:spTgt spid="5"/>
                                        </p:tgtEl>
                                      </p:cBhvr>
                                    </p:animEffect>
                                    <p:set>
                                      <p:cBhvr>
                                        <p:cTn id="47" dur="1" fill="hold">
                                          <p:stCondLst>
                                            <p:cond delay="499"/>
                                          </p:stCondLst>
                                        </p:cTn>
                                        <p:tgtEl>
                                          <p:spTgt spid="5"/>
                                        </p:tgtEl>
                                        <p:attrNameLst>
                                          <p:attrName>style.visibility</p:attrName>
                                        </p:attrNameLst>
                                      </p:cBhvr>
                                      <p:to>
                                        <p:strVal val="hidden"/>
                                      </p:to>
                                    </p:set>
                                  </p:childTnLst>
                                </p:cTn>
                              </p:par>
                              <p:par>
                                <p:cTn id="48" presetID="10" presetClass="exit" presetSubtype="0" fill="hold" grpId="2" nodeType="withEffect">
                                  <p:stCondLst>
                                    <p:cond delay="0"/>
                                  </p:stCondLst>
                                  <p:childTnLst>
                                    <p:animEffect transition="out" filter="fade">
                                      <p:cBhvr>
                                        <p:cTn id="49" dur="500"/>
                                        <p:tgtEl>
                                          <p:spTgt spid="8"/>
                                        </p:tgtEl>
                                      </p:cBhvr>
                                    </p:animEffect>
                                    <p:set>
                                      <p:cBhvr>
                                        <p:cTn id="50" dur="1" fill="hold">
                                          <p:stCondLst>
                                            <p:cond delay="499"/>
                                          </p:stCondLst>
                                        </p:cTn>
                                        <p:tgtEl>
                                          <p:spTgt spid="8"/>
                                        </p:tgtEl>
                                        <p:attrNameLst>
                                          <p:attrName>style.visibility</p:attrName>
                                        </p:attrNameLst>
                                      </p:cBhvr>
                                      <p:to>
                                        <p:strVal val="hidden"/>
                                      </p:to>
                                    </p:set>
                                  </p:childTnLst>
                                </p:cTn>
                              </p:par>
                              <p:par>
                                <p:cTn id="51" presetID="10" presetClass="exit" presetSubtype="0" fill="hold" grpId="2" nodeType="withEffect">
                                  <p:stCondLst>
                                    <p:cond delay="0"/>
                                  </p:stCondLst>
                                  <p:childTnLst>
                                    <p:animEffect transition="out" filter="fade">
                                      <p:cBhvr>
                                        <p:cTn id="52" dur="500"/>
                                        <p:tgtEl>
                                          <p:spTgt spid="10"/>
                                        </p:tgtEl>
                                      </p:cBhvr>
                                    </p:animEffect>
                                    <p:set>
                                      <p:cBhvr>
                                        <p:cTn id="53" dur="1" fill="hold">
                                          <p:stCondLst>
                                            <p:cond delay="499"/>
                                          </p:stCondLst>
                                        </p:cTn>
                                        <p:tgtEl>
                                          <p:spTgt spid="10"/>
                                        </p:tgtEl>
                                        <p:attrNameLst>
                                          <p:attrName>style.visibility</p:attrName>
                                        </p:attrNameLst>
                                      </p:cBhvr>
                                      <p:to>
                                        <p:strVal val="hidden"/>
                                      </p:to>
                                    </p:set>
                                  </p:childTnLst>
                                </p:cTn>
                              </p:par>
                              <p:par>
                                <p:cTn id="54" presetID="10" presetClass="exit" presetSubtype="0" fill="hold" grpId="2" nodeType="withEffect">
                                  <p:stCondLst>
                                    <p:cond delay="0"/>
                                  </p:stCondLst>
                                  <p:childTnLst>
                                    <p:animEffect transition="out" filter="fade">
                                      <p:cBhvr>
                                        <p:cTn id="55" dur="500"/>
                                        <p:tgtEl>
                                          <p:spTgt spid="11"/>
                                        </p:tgtEl>
                                      </p:cBhvr>
                                    </p:animEffect>
                                    <p:set>
                                      <p:cBhvr>
                                        <p:cTn id="56" dur="1" fill="hold">
                                          <p:stCondLst>
                                            <p:cond delay="499"/>
                                          </p:stCondLst>
                                        </p:cTn>
                                        <p:tgtEl>
                                          <p:spTgt spid="11"/>
                                        </p:tgtEl>
                                        <p:attrNameLst>
                                          <p:attrName>style.visibility</p:attrName>
                                        </p:attrNameLst>
                                      </p:cBhvr>
                                      <p:to>
                                        <p:strVal val="hidden"/>
                                      </p:to>
                                    </p:set>
                                  </p:childTnLst>
                                </p:cTn>
                              </p:par>
                              <p:par>
                                <p:cTn id="57" presetID="10" presetClass="exit" presetSubtype="0" fill="hold" grpId="2" nodeType="withEffect">
                                  <p:stCondLst>
                                    <p:cond delay="0"/>
                                  </p:stCondLst>
                                  <p:childTnLst>
                                    <p:animEffect transition="out" filter="fade">
                                      <p:cBhvr>
                                        <p:cTn id="58" dur="500"/>
                                        <p:tgtEl>
                                          <p:spTgt spid="12"/>
                                        </p:tgtEl>
                                      </p:cBhvr>
                                    </p:animEffect>
                                    <p:set>
                                      <p:cBhvr>
                                        <p:cTn id="59" dur="1" fill="hold">
                                          <p:stCondLst>
                                            <p:cond delay="49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8" grpId="0" animBg="1"/>
      <p:bldP spid="8" grpId="1" animBg="1"/>
      <p:bldP spid="8" grpId="2" animBg="1"/>
      <p:bldP spid="10" grpId="0" animBg="1"/>
      <p:bldP spid="10" grpId="1" animBg="1"/>
      <p:bldP spid="10" grpId="2" animBg="1"/>
      <p:bldP spid="11" grpId="0" animBg="1"/>
      <p:bldP spid="11" grpId="1" animBg="1"/>
      <p:bldP spid="11" grpId="2" animBg="1"/>
      <p:bldP spid="12" grpId="0" animBg="1"/>
      <p:bldP spid="12" grpId="1" animBg="1"/>
      <p:bldP spid="12" grpId="2" animBg="1"/>
      <p:bldP spid="13"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p:cNvSpPr txBox="1">
            <a:spLocks/>
          </p:cNvSpPr>
          <p:nvPr/>
        </p:nvSpPr>
        <p:spPr>
          <a:xfrm>
            <a:off x="0" y="0"/>
            <a:ext cx="12191999" cy="6858000"/>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52000" lvl="1" indent="0" defTabSz="914325">
              <a:spcBef>
                <a:spcPts val="1200"/>
              </a:spcBef>
              <a:buNone/>
            </a:pPr>
            <a:r>
              <a:rPr lang="en-US" sz="4000" spc="-51" dirty="0">
                <a:solidFill>
                  <a:schemeClr val="bg2"/>
                </a:solidFill>
                <a:latin typeface="+mj-lt"/>
              </a:rPr>
              <a:t>Self-service activation in Premium </a:t>
            </a:r>
          </a:p>
          <a:p>
            <a:pPr marL="252000" lvl="1" indent="0" defTabSz="914325">
              <a:spcBef>
                <a:spcPts val="1200"/>
              </a:spcBef>
              <a:buNone/>
            </a:pPr>
            <a:r>
              <a:rPr lang="en-US" sz="4000" spc="-51" dirty="0">
                <a:solidFill>
                  <a:schemeClr val="bg2"/>
                </a:solidFill>
                <a:latin typeface="+mj-lt"/>
              </a:rPr>
              <a:t>Create up to 4 readable </a:t>
            </a:r>
            <a:r>
              <a:rPr lang="en-US" sz="4000" spc="-51" dirty="0" err="1">
                <a:solidFill>
                  <a:schemeClr val="bg2"/>
                </a:solidFill>
                <a:latin typeface="+mj-lt"/>
              </a:rPr>
              <a:t>secondaries</a:t>
            </a:r>
            <a:endParaRPr lang="en-US" sz="4000" spc="-51" dirty="0">
              <a:solidFill>
                <a:schemeClr val="bg2"/>
              </a:solidFill>
              <a:latin typeface="+mj-lt"/>
            </a:endParaRPr>
          </a:p>
          <a:p>
            <a:pPr marL="252000" lvl="1" indent="0" defTabSz="914325">
              <a:spcBef>
                <a:spcPts val="1200"/>
              </a:spcBef>
              <a:buNone/>
            </a:pPr>
            <a:r>
              <a:rPr lang="en-US" sz="4000" spc="-51" dirty="0">
                <a:solidFill>
                  <a:schemeClr val="bg2"/>
                </a:solidFill>
                <a:latin typeface="+mj-lt"/>
              </a:rPr>
              <a:t>Replicate to any Azure region</a:t>
            </a:r>
          </a:p>
          <a:p>
            <a:pPr marL="252000" lvl="1" indent="0" defTabSz="914325">
              <a:spcBef>
                <a:spcPts val="1200"/>
              </a:spcBef>
              <a:buNone/>
            </a:pPr>
            <a:r>
              <a:rPr lang="en-US" sz="4000" spc="-51" dirty="0">
                <a:solidFill>
                  <a:schemeClr val="bg2"/>
                </a:solidFill>
                <a:latin typeface="+mj-lt"/>
              </a:rPr>
              <a:t>Automatic data replication, asynchronous</a:t>
            </a:r>
          </a:p>
          <a:p>
            <a:pPr marL="252000" lvl="1" indent="0" defTabSz="914325">
              <a:spcBef>
                <a:spcPts val="1200"/>
              </a:spcBef>
              <a:buNone/>
            </a:pPr>
            <a:r>
              <a:rPr lang="en-US" sz="4000" spc="-51" dirty="0">
                <a:solidFill>
                  <a:schemeClr val="bg2"/>
                </a:solidFill>
                <a:latin typeface="+mj-lt"/>
              </a:rPr>
              <a:t>REST API, PowerShell or Azure Portal </a:t>
            </a:r>
          </a:p>
          <a:p>
            <a:pPr marL="252000" lvl="1" indent="0" defTabSz="914325">
              <a:spcBef>
                <a:spcPts val="1200"/>
              </a:spcBef>
              <a:buNone/>
            </a:pPr>
            <a:r>
              <a:rPr lang="en-US" sz="4000" spc="-51" dirty="0">
                <a:solidFill>
                  <a:schemeClr val="bg2"/>
                </a:solidFill>
                <a:latin typeface="+mj-lt"/>
              </a:rPr>
              <a:t>RTO&lt;1h, RPO&lt;5m, you choose when to failover</a:t>
            </a:r>
          </a:p>
        </p:txBody>
      </p:sp>
      <p:sp>
        <p:nvSpPr>
          <p:cNvPr id="6"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Active geo-replication</a:t>
            </a:r>
          </a:p>
        </p:txBody>
      </p:sp>
      <p:sp>
        <p:nvSpPr>
          <p:cNvPr id="5" name="Rectangle 4"/>
          <p:cNvSpPr/>
          <p:nvPr/>
        </p:nvSpPr>
        <p:spPr>
          <a:xfrm>
            <a:off x="0" y="1393801"/>
            <a:ext cx="12192000" cy="701336"/>
          </a:xfrm>
          <a:prstGeom prst="rect">
            <a:avLst/>
          </a:prstGeom>
          <a:solidFill>
            <a:srgbClr val="D08FE1">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0" y="2095137"/>
            <a:ext cx="12192000" cy="701336"/>
          </a:xfrm>
          <a:prstGeom prst="rect">
            <a:avLst/>
          </a:prstGeom>
          <a:solidFill>
            <a:srgbClr val="D08FE1">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0" y="2796473"/>
            <a:ext cx="12192000" cy="701336"/>
          </a:xfrm>
          <a:prstGeom prst="rect">
            <a:avLst/>
          </a:prstGeom>
          <a:solidFill>
            <a:srgbClr val="D08FE1">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0" y="3497809"/>
            <a:ext cx="12192000" cy="701336"/>
          </a:xfrm>
          <a:prstGeom prst="rect">
            <a:avLst/>
          </a:prstGeom>
          <a:solidFill>
            <a:srgbClr val="D08FE1">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0" y="4199145"/>
            <a:ext cx="12192000" cy="594798"/>
          </a:xfrm>
          <a:prstGeom prst="rect">
            <a:avLst/>
          </a:prstGeom>
          <a:solidFill>
            <a:srgbClr val="D08FE1">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0" y="4793943"/>
            <a:ext cx="12192000" cy="701336"/>
          </a:xfrm>
          <a:prstGeom prst="rect">
            <a:avLst/>
          </a:prstGeom>
          <a:solidFill>
            <a:srgbClr val="D08FE1">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867632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xit" presetSubtype="0" fill="hold" grpId="0" nodeType="withEffect">
                                  <p:stCondLst>
                                    <p:cond delay="0"/>
                                  </p:stCondLst>
                                  <p:childTnLst>
                                    <p:animEffect transition="out" filter="fade">
                                      <p:cBhvr>
                                        <p:cTn id="9" dur="500"/>
                                        <p:tgtEl>
                                          <p:spTgt spid="8"/>
                                        </p:tgtEl>
                                      </p:cBhvr>
                                    </p:animEffect>
                                    <p:set>
                                      <p:cBhvr>
                                        <p:cTn id="10" dur="1" fill="hold">
                                          <p:stCondLst>
                                            <p:cond delay="499"/>
                                          </p:stCondLst>
                                        </p:cTn>
                                        <p:tgtEl>
                                          <p:spTgt spid="8"/>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1"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xit" presetSubtype="0" fill="hold" grpId="0" nodeType="withEffect">
                                  <p:stCondLst>
                                    <p:cond delay="0"/>
                                  </p:stCondLst>
                                  <p:childTnLst>
                                    <p:animEffect transition="out" filter="fade">
                                      <p:cBhvr>
                                        <p:cTn id="17" dur="500"/>
                                        <p:tgtEl>
                                          <p:spTgt spid="10"/>
                                        </p:tgtEl>
                                      </p:cBhvr>
                                    </p:animEffect>
                                    <p:set>
                                      <p:cBhvr>
                                        <p:cTn id="18" dur="1" fill="hold">
                                          <p:stCondLst>
                                            <p:cond delay="499"/>
                                          </p:stCondLst>
                                        </p:cTn>
                                        <p:tgtEl>
                                          <p:spTgt spid="10"/>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1"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par>
                                <p:cTn id="24" presetID="10" presetClass="exit" presetSubtype="0" fill="hold" grpId="0" nodeType="withEffect">
                                  <p:stCondLst>
                                    <p:cond delay="0"/>
                                  </p:stCondLst>
                                  <p:childTnLst>
                                    <p:animEffect transition="out" filter="fade">
                                      <p:cBhvr>
                                        <p:cTn id="25" dur="500"/>
                                        <p:tgtEl>
                                          <p:spTgt spid="11"/>
                                        </p:tgtEl>
                                      </p:cBhvr>
                                    </p:animEffect>
                                    <p:set>
                                      <p:cBhvr>
                                        <p:cTn id="26" dur="1" fill="hold">
                                          <p:stCondLst>
                                            <p:cond delay="499"/>
                                          </p:stCondLst>
                                        </p:cTn>
                                        <p:tgtEl>
                                          <p:spTgt spid="11"/>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1" nodeType="click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par>
                                <p:cTn id="32" presetID="10" presetClass="exit" presetSubtype="0" fill="hold" grpId="0" nodeType="withEffect">
                                  <p:stCondLst>
                                    <p:cond delay="0"/>
                                  </p:stCondLst>
                                  <p:childTnLst>
                                    <p:animEffect transition="out" filter="fade">
                                      <p:cBhvr>
                                        <p:cTn id="33" dur="500"/>
                                        <p:tgtEl>
                                          <p:spTgt spid="12"/>
                                        </p:tgtEl>
                                      </p:cBhvr>
                                    </p:animEffect>
                                    <p:set>
                                      <p:cBhvr>
                                        <p:cTn id="34" dur="1" fill="hold">
                                          <p:stCondLst>
                                            <p:cond delay="499"/>
                                          </p:stCondLst>
                                        </p:cTn>
                                        <p:tgtEl>
                                          <p:spTgt spid="12"/>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1" nodeType="click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fade">
                                      <p:cBhvr>
                                        <p:cTn id="39" dur="500"/>
                                        <p:tgtEl>
                                          <p:spTgt spid="12"/>
                                        </p:tgtEl>
                                      </p:cBhvr>
                                    </p:animEffect>
                                  </p:childTnLst>
                                </p:cTn>
                              </p:par>
                              <p:par>
                                <p:cTn id="40" presetID="10" presetClass="exit" presetSubtype="0" fill="hold" grpId="0" nodeType="withEffect">
                                  <p:stCondLst>
                                    <p:cond delay="0"/>
                                  </p:stCondLst>
                                  <p:childTnLst>
                                    <p:animEffect transition="out" filter="fade">
                                      <p:cBhvr>
                                        <p:cTn id="41" dur="500"/>
                                        <p:tgtEl>
                                          <p:spTgt spid="13"/>
                                        </p:tgtEl>
                                      </p:cBhvr>
                                    </p:animEffect>
                                    <p:set>
                                      <p:cBhvr>
                                        <p:cTn id="42" dur="1" fill="hold">
                                          <p:stCondLst>
                                            <p:cond delay="499"/>
                                          </p:stCondLst>
                                        </p:cTn>
                                        <p:tgtEl>
                                          <p:spTgt spid="13"/>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0" presetClass="exit" presetSubtype="0" fill="hold" grpId="1" nodeType="clickEffect">
                                  <p:stCondLst>
                                    <p:cond delay="0"/>
                                  </p:stCondLst>
                                  <p:childTnLst>
                                    <p:animEffect transition="out" filter="fade">
                                      <p:cBhvr>
                                        <p:cTn id="46" dur="500"/>
                                        <p:tgtEl>
                                          <p:spTgt spid="5"/>
                                        </p:tgtEl>
                                      </p:cBhvr>
                                    </p:animEffect>
                                    <p:set>
                                      <p:cBhvr>
                                        <p:cTn id="47" dur="1" fill="hold">
                                          <p:stCondLst>
                                            <p:cond delay="499"/>
                                          </p:stCondLst>
                                        </p:cTn>
                                        <p:tgtEl>
                                          <p:spTgt spid="5"/>
                                        </p:tgtEl>
                                        <p:attrNameLst>
                                          <p:attrName>style.visibility</p:attrName>
                                        </p:attrNameLst>
                                      </p:cBhvr>
                                      <p:to>
                                        <p:strVal val="hidden"/>
                                      </p:to>
                                    </p:set>
                                  </p:childTnLst>
                                </p:cTn>
                              </p:par>
                              <p:par>
                                <p:cTn id="48" presetID="10" presetClass="exit" presetSubtype="0" fill="hold" grpId="2" nodeType="withEffect">
                                  <p:stCondLst>
                                    <p:cond delay="0"/>
                                  </p:stCondLst>
                                  <p:childTnLst>
                                    <p:animEffect transition="out" filter="fade">
                                      <p:cBhvr>
                                        <p:cTn id="49" dur="500"/>
                                        <p:tgtEl>
                                          <p:spTgt spid="8"/>
                                        </p:tgtEl>
                                      </p:cBhvr>
                                    </p:animEffect>
                                    <p:set>
                                      <p:cBhvr>
                                        <p:cTn id="50" dur="1" fill="hold">
                                          <p:stCondLst>
                                            <p:cond delay="499"/>
                                          </p:stCondLst>
                                        </p:cTn>
                                        <p:tgtEl>
                                          <p:spTgt spid="8"/>
                                        </p:tgtEl>
                                        <p:attrNameLst>
                                          <p:attrName>style.visibility</p:attrName>
                                        </p:attrNameLst>
                                      </p:cBhvr>
                                      <p:to>
                                        <p:strVal val="hidden"/>
                                      </p:to>
                                    </p:set>
                                  </p:childTnLst>
                                </p:cTn>
                              </p:par>
                              <p:par>
                                <p:cTn id="51" presetID="10" presetClass="exit" presetSubtype="0" fill="hold" grpId="2" nodeType="withEffect">
                                  <p:stCondLst>
                                    <p:cond delay="0"/>
                                  </p:stCondLst>
                                  <p:childTnLst>
                                    <p:animEffect transition="out" filter="fade">
                                      <p:cBhvr>
                                        <p:cTn id="52" dur="500"/>
                                        <p:tgtEl>
                                          <p:spTgt spid="10"/>
                                        </p:tgtEl>
                                      </p:cBhvr>
                                    </p:animEffect>
                                    <p:set>
                                      <p:cBhvr>
                                        <p:cTn id="53" dur="1" fill="hold">
                                          <p:stCondLst>
                                            <p:cond delay="499"/>
                                          </p:stCondLst>
                                        </p:cTn>
                                        <p:tgtEl>
                                          <p:spTgt spid="10"/>
                                        </p:tgtEl>
                                        <p:attrNameLst>
                                          <p:attrName>style.visibility</p:attrName>
                                        </p:attrNameLst>
                                      </p:cBhvr>
                                      <p:to>
                                        <p:strVal val="hidden"/>
                                      </p:to>
                                    </p:set>
                                  </p:childTnLst>
                                </p:cTn>
                              </p:par>
                              <p:par>
                                <p:cTn id="54" presetID="10" presetClass="exit" presetSubtype="0" fill="hold" grpId="2" nodeType="withEffect">
                                  <p:stCondLst>
                                    <p:cond delay="0"/>
                                  </p:stCondLst>
                                  <p:childTnLst>
                                    <p:animEffect transition="out" filter="fade">
                                      <p:cBhvr>
                                        <p:cTn id="55" dur="500"/>
                                        <p:tgtEl>
                                          <p:spTgt spid="11"/>
                                        </p:tgtEl>
                                      </p:cBhvr>
                                    </p:animEffect>
                                    <p:set>
                                      <p:cBhvr>
                                        <p:cTn id="56" dur="1" fill="hold">
                                          <p:stCondLst>
                                            <p:cond delay="499"/>
                                          </p:stCondLst>
                                        </p:cTn>
                                        <p:tgtEl>
                                          <p:spTgt spid="11"/>
                                        </p:tgtEl>
                                        <p:attrNameLst>
                                          <p:attrName>style.visibility</p:attrName>
                                        </p:attrNameLst>
                                      </p:cBhvr>
                                      <p:to>
                                        <p:strVal val="hidden"/>
                                      </p:to>
                                    </p:set>
                                  </p:childTnLst>
                                </p:cTn>
                              </p:par>
                              <p:par>
                                <p:cTn id="57" presetID="10" presetClass="exit" presetSubtype="0" fill="hold" grpId="2" nodeType="withEffect">
                                  <p:stCondLst>
                                    <p:cond delay="0"/>
                                  </p:stCondLst>
                                  <p:childTnLst>
                                    <p:animEffect transition="out" filter="fade">
                                      <p:cBhvr>
                                        <p:cTn id="58" dur="500"/>
                                        <p:tgtEl>
                                          <p:spTgt spid="12"/>
                                        </p:tgtEl>
                                      </p:cBhvr>
                                    </p:animEffect>
                                    <p:set>
                                      <p:cBhvr>
                                        <p:cTn id="59" dur="1" fill="hold">
                                          <p:stCondLst>
                                            <p:cond delay="49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8" grpId="0" animBg="1"/>
      <p:bldP spid="8" grpId="1" animBg="1"/>
      <p:bldP spid="8" grpId="2" animBg="1"/>
      <p:bldP spid="10" grpId="0" animBg="1"/>
      <p:bldP spid="10" grpId="1" animBg="1"/>
      <p:bldP spid="10" grpId="2" animBg="1"/>
      <p:bldP spid="11" grpId="0" animBg="1"/>
      <p:bldP spid="11" grpId="1" animBg="1"/>
      <p:bldP spid="11" grpId="2" animBg="1"/>
      <p:bldP spid="12" grpId="0" animBg="1"/>
      <p:bldP spid="12" grpId="1" animBg="1"/>
      <p:bldP spid="12" grpId="2" animBg="1"/>
      <p:bldP spid="13"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p:cNvSpPr txBox="1">
            <a:spLocks/>
          </p:cNvSpPr>
          <p:nvPr/>
        </p:nvSpPr>
        <p:spPr>
          <a:xfrm>
            <a:off x="0" y="0"/>
            <a:ext cx="12191999" cy="6858000"/>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52000" lvl="1" indent="0" defTabSz="914325">
              <a:spcBef>
                <a:spcPts val="1200"/>
              </a:spcBef>
              <a:buNone/>
            </a:pPr>
            <a:r>
              <a:rPr lang="en-US" sz="4000" spc="-51" dirty="0">
                <a:solidFill>
                  <a:schemeClr val="bg2"/>
                </a:solidFill>
                <a:latin typeface="+mj-lt"/>
              </a:rPr>
              <a:t>Configurable to track &amp; log database activity</a:t>
            </a:r>
          </a:p>
          <a:p>
            <a:pPr marL="252000" lvl="1" indent="0" defTabSz="914325">
              <a:spcBef>
                <a:spcPts val="1200"/>
              </a:spcBef>
              <a:buNone/>
            </a:pPr>
            <a:r>
              <a:rPr lang="en-US" sz="4000" spc="-51" dirty="0">
                <a:solidFill>
                  <a:schemeClr val="bg2"/>
                </a:solidFill>
                <a:latin typeface="+mj-lt"/>
              </a:rPr>
              <a:t>Dashboard views in the portal for at-a-glance insights</a:t>
            </a:r>
          </a:p>
          <a:p>
            <a:pPr marL="252000" lvl="1" indent="0" defTabSz="914325">
              <a:spcBef>
                <a:spcPts val="1200"/>
              </a:spcBef>
              <a:buNone/>
            </a:pPr>
            <a:r>
              <a:rPr lang="en-US" sz="4000" spc="-51" dirty="0">
                <a:solidFill>
                  <a:schemeClr val="bg2"/>
                </a:solidFill>
                <a:latin typeface="+mj-lt"/>
              </a:rPr>
              <a:t>Pre-defined Power View reports for deep visual analysis on Audit log data</a:t>
            </a:r>
          </a:p>
          <a:p>
            <a:pPr marL="252000" lvl="1" indent="0" defTabSz="914325">
              <a:spcBef>
                <a:spcPts val="1200"/>
              </a:spcBef>
              <a:buNone/>
            </a:pPr>
            <a:r>
              <a:rPr lang="en-US" sz="4000" spc="-51" dirty="0">
                <a:solidFill>
                  <a:schemeClr val="bg2"/>
                </a:solidFill>
                <a:latin typeface="+mj-lt"/>
              </a:rPr>
              <a:t>Audit logs reside in your Azure Storage account</a:t>
            </a:r>
          </a:p>
          <a:p>
            <a:pPr marL="252000" lvl="1" indent="0" defTabSz="914325">
              <a:spcBef>
                <a:spcPts val="1200"/>
              </a:spcBef>
              <a:buNone/>
            </a:pPr>
            <a:r>
              <a:rPr lang="en-US" sz="4000" spc="-51" dirty="0">
                <a:solidFill>
                  <a:schemeClr val="bg2"/>
                </a:solidFill>
                <a:latin typeface="+mj-lt"/>
              </a:rPr>
              <a:t>Available in Basic, Standard, and Premium</a:t>
            </a:r>
          </a:p>
        </p:txBody>
      </p:sp>
      <p:sp>
        <p:nvSpPr>
          <p:cNvPr id="6"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Auditing</a:t>
            </a:r>
          </a:p>
        </p:txBody>
      </p:sp>
      <p:pic>
        <p:nvPicPr>
          <p:cNvPr id="7" name="Picture 6"/>
          <p:cNvPicPr>
            <a:picLocks noChangeAspect="1"/>
          </p:cNvPicPr>
          <p:nvPr/>
        </p:nvPicPr>
        <p:blipFill>
          <a:blip r:embed="rId3">
            <a:biLevel thresh="25000"/>
          </a:blip>
          <a:stretch>
            <a:fillRect/>
          </a:stretch>
        </p:blipFill>
        <p:spPr>
          <a:xfrm>
            <a:off x="11287913" y="72570"/>
            <a:ext cx="817002" cy="859814"/>
          </a:xfrm>
          <a:prstGeom prst="rect">
            <a:avLst/>
          </a:prstGeom>
        </p:spPr>
      </p:pic>
      <p:sp>
        <p:nvSpPr>
          <p:cNvPr id="5" name="Rectangle 4"/>
          <p:cNvSpPr/>
          <p:nvPr/>
        </p:nvSpPr>
        <p:spPr>
          <a:xfrm>
            <a:off x="0" y="1393801"/>
            <a:ext cx="12192000" cy="701336"/>
          </a:xfrm>
          <a:prstGeom prst="rect">
            <a:avLst/>
          </a:prstGeom>
          <a:solidFill>
            <a:schemeClr val="accent1">
              <a:alpha val="2509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0" y="2095137"/>
            <a:ext cx="12192000" cy="701336"/>
          </a:xfrm>
          <a:prstGeom prst="rect">
            <a:avLst/>
          </a:prstGeom>
          <a:solidFill>
            <a:schemeClr val="accent1">
              <a:alpha val="2509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0" y="2796473"/>
            <a:ext cx="12192000" cy="1260622"/>
          </a:xfrm>
          <a:prstGeom prst="rect">
            <a:avLst/>
          </a:prstGeom>
          <a:solidFill>
            <a:schemeClr val="accent1">
              <a:alpha val="2509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0" y="4057095"/>
            <a:ext cx="12192000" cy="736848"/>
          </a:xfrm>
          <a:prstGeom prst="rect">
            <a:avLst/>
          </a:prstGeom>
          <a:solidFill>
            <a:schemeClr val="accent1">
              <a:alpha val="2509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0" y="4793943"/>
            <a:ext cx="12192000" cy="701336"/>
          </a:xfrm>
          <a:prstGeom prst="rect">
            <a:avLst/>
          </a:prstGeom>
          <a:solidFill>
            <a:schemeClr val="accent1">
              <a:alpha val="2509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969556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xit" presetSubtype="0" fill="hold" grpId="0" nodeType="withEffect">
                                  <p:stCondLst>
                                    <p:cond delay="0"/>
                                  </p:stCondLst>
                                  <p:childTnLst>
                                    <p:animEffect transition="out" filter="fade">
                                      <p:cBhvr>
                                        <p:cTn id="9" dur="500"/>
                                        <p:tgtEl>
                                          <p:spTgt spid="8"/>
                                        </p:tgtEl>
                                      </p:cBhvr>
                                    </p:animEffect>
                                    <p:set>
                                      <p:cBhvr>
                                        <p:cTn id="10" dur="1" fill="hold">
                                          <p:stCondLst>
                                            <p:cond delay="499"/>
                                          </p:stCondLst>
                                        </p:cTn>
                                        <p:tgtEl>
                                          <p:spTgt spid="8"/>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1"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xit" presetSubtype="0" fill="hold" grpId="0" nodeType="withEffect">
                                  <p:stCondLst>
                                    <p:cond delay="0"/>
                                  </p:stCondLst>
                                  <p:childTnLst>
                                    <p:animEffect transition="out" filter="fade">
                                      <p:cBhvr>
                                        <p:cTn id="17" dur="500"/>
                                        <p:tgtEl>
                                          <p:spTgt spid="10"/>
                                        </p:tgtEl>
                                      </p:cBhvr>
                                    </p:animEffect>
                                    <p:set>
                                      <p:cBhvr>
                                        <p:cTn id="18" dur="1" fill="hold">
                                          <p:stCondLst>
                                            <p:cond delay="499"/>
                                          </p:stCondLst>
                                        </p:cTn>
                                        <p:tgtEl>
                                          <p:spTgt spid="10"/>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1"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par>
                                <p:cTn id="24" presetID="10" presetClass="exit" presetSubtype="0" fill="hold" grpId="0" nodeType="withEffect">
                                  <p:stCondLst>
                                    <p:cond delay="0"/>
                                  </p:stCondLst>
                                  <p:childTnLst>
                                    <p:animEffect transition="out" filter="fade">
                                      <p:cBhvr>
                                        <p:cTn id="25" dur="500"/>
                                        <p:tgtEl>
                                          <p:spTgt spid="12"/>
                                        </p:tgtEl>
                                      </p:cBhvr>
                                    </p:animEffect>
                                    <p:set>
                                      <p:cBhvr>
                                        <p:cTn id="26" dur="1" fill="hold">
                                          <p:stCondLst>
                                            <p:cond delay="499"/>
                                          </p:stCondLst>
                                        </p:cTn>
                                        <p:tgtEl>
                                          <p:spTgt spid="12"/>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1" nodeType="click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500"/>
                                        <p:tgtEl>
                                          <p:spTgt spid="12"/>
                                        </p:tgtEl>
                                      </p:cBhvr>
                                    </p:animEffect>
                                  </p:childTnLst>
                                </p:cTn>
                              </p:par>
                              <p:par>
                                <p:cTn id="32" presetID="10" presetClass="exit" presetSubtype="0" fill="hold" grpId="0" nodeType="withEffect">
                                  <p:stCondLst>
                                    <p:cond delay="0"/>
                                  </p:stCondLst>
                                  <p:childTnLst>
                                    <p:animEffect transition="out" filter="fade">
                                      <p:cBhvr>
                                        <p:cTn id="33" dur="500"/>
                                        <p:tgtEl>
                                          <p:spTgt spid="13"/>
                                        </p:tgtEl>
                                      </p:cBhvr>
                                    </p:animEffect>
                                    <p:set>
                                      <p:cBhvr>
                                        <p:cTn id="34" dur="1" fill="hold">
                                          <p:stCondLst>
                                            <p:cond delay="499"/>
                                          </p:stCondLst>
                                        </p:cTn>
                                        <p:tgtEl>
                                          <p:spTgt spid="13"/>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0" presetClass="exit" presetSubtype="0" fill="hold" grpId="1" nodeType="clickEffect">
                                  <p:stCondLst>
                                    <p:cond delay="0"/>
                                  </p:stCondLst>
                                  <p:childTnLst>
                                    <p:animEffect transition="out" filter="fade">
                                      <p:cBhvr>
                                        <p:cTn id="38" dur="500"/>
                                        <p:tgtEl>
                                          <p:spTgt spid="5"/>
                                        </p:tgtEl>
                                      </p:cBhvr>
                                    </p:animEffect>
                                    <p:set>
                                      <p:cBhvr>
                                        <p:cTn id="39" dur="1" fill="hold">
                                          <p:stCondLst>
                                            <p:cond delay="499"/>
                                          </p:stCondLst>
                                        </p:cTn>
                                        <p:tgtEl>
                                          <p:spTgt spid="5"/>
                                        </p:tgtEl>
                                        <p:attrNameLst>
                                          <p:attrName>style.visibility</p:attrName>
                                        </p:attrNameLst>
                                      </p:cBhvr>
                                      <p:to>
                                        <p:strVal val="hidden"/>
                                      </p:to>
                                    </p:set>
                                  </p:childTnLst>
                                </p:cTn>
                              </p:par>
                              <p:par>
                                <p:cTn id="40" presetID="10" presetClass="exit" presetSubtype="0" fill="hold" grpId="2" nodeType="withEffect">
                                  <p:stCondLst>
                                    <p:cond delay="0"/>
                                  </p:stCondLst>
                                  <p:childTnLst>
                                    <p:animEffect transition="out" filter="fade">
                                      <p:cBhvr>
                                        <p:cTn id="41" dur="500"/>
                                        <p:tgtEl>
                                          <p:spTgt spid="8"/>
                                        </p:tgtEl>
                                      </p:cBhvr>
                                    </p:animEffect>
                                    <p:set>
                                      <p:cBhvr>
                                        <p:cTn id="42" dur="1" fill="hold">
                                          <p:stCondLst>
                                            <p:cond delay="499"/>
                                          </p:stCondLst>
                                        </p:cTn>
                                        <p:tgtEl>
                                          <p:spTgt spid="8"/>
                                        </p:tgtEl>
                                        <p:attrNameLst>
                                          <p:attrName>style.visibility</p:attrName>
                                        </p:attrNameLst>
                                      </p:cBhvr>
                                      <p:to>
                                        <p:strVal val="hidden"/>
                                      </p:to>
                                    </p:set>
                                  </p:childTnLst>
                                </p:cTn>
                              </p:par>
                              <p:par>
                                <p:cTn id="43" presetID="10" presetClass="exit" presetSubtype="0" fill="hold" grpId="2" nodeType="withEffect">
                                  <p:stCondLst>
                                    <p:cond delay="0"/>
                                  </p:stCondLst>
                                  <p:childTnLst>
                                    <p:animEffect transition="out" filter="fade">
                                      <p:cBhvr>
                                        <p:cTn id="44" dur="500"/>
                                        <p:tgtEl>
                                          <p:spTgt spid="10"/>
                                        </p:tgtEl>
                                      </p:cBhvr>
                                    </p:animEffect>
                                    <p:set>
                                      <p:cBhvr>
                                        <p:cTn id="45" dur="1" fill="hold">
                                          <p:stCondLst>
                                            <p:cond delay="499"/>
                                          </p:stCondLst>
                                        </p:cTn>
                                        <p:tgtEl>
                                          <p:spTgt spid="10"/>
                                        </p:tgtEl>
                                        <p:attrNameLst>
                                          <p:attrName>style.visibility</p:attrName>
                                        </p:attrNameLst>
                                      </p:cBhvr>
                                      <p:to>
                                        <p:strVal val="hidden"/>
                                      </p:to>
                                    </p:set>
                                  </p:childTnLst>
                                </p:cTn>
                              </p:par>
                              <p:par>
                                <p:cTn id="46" presetID="10" presetClass="exit" presetSubtype="0" fill="hold" grpId="2" nodeType="withEffect">
                                  <p:stCondLst>
                                    <p:cond delay="0"/>
                                  </p:stCondLst>
                                  <p:childTnLst>
                                    <p:animEffect transition="out" filter="fade">
                                      <p:cBhvr>
                                        <p:cTn id="47" dur="500"/>
                                        <p:tgtEl>
                                          <p:spTgt spid="12"/>
                                        </p:tgtEl>
                                      </p:cBhvr>
                                    </p:animEffect>
                                    <p:set>
                                      <p:cBhvr>
                                        <p:cTn id="48" dur="1" fill="hold">
                                          <p:stCondLst>
                                            <p:cond delay="49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8" grpId="0" animBg="1"/>
      <p:bldP spid="8" grpId="1" animBg="1"/>
      <p:bldP spid="8" grpId="2" animBg="1"/>
      <p:bldP spid="10" grpId="0" animBg="1"/>
      <p:bldP spid="10" grpId="1" animBg="1"/>
      <p:bldP spid="10" grpId="2" animBg="1"/>
      <p:bldP spid="12" grpId="0" animBg="1"/>
      <p:bldP spid="12" grpId="1" animBg="1"/>
      <p:bldP spid="12" grpId="2" animBg="1"/>
      <p:bldP spid="13"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SQL Database</a:t>
            </a:r>
            <a:endParaRPr lang="en-US" dirty="0"/>
          </a:p>
        </p:txBody>
      </p:sp>
      <p:pic>
        <p:nvPicPr>
          <p:cNvPr id="3" name="Picture 2"/>
          <p:cNvPicPr>
            <a:picLocks noChangeAspect="1"/>
          </p:cNvPicPr>
          <p:nvPr/>
        </p:nvPicPr>
        <p:blipFill>
          <a:blip r:embed="rId3">
            <a:biLevel thresh="25000"/>
          </a:blip>
          <a:stretch>
            <a:fillRect/>
          </a:stretch>
        </p:blipFill>
        <p:spPr>
          <a:xfrm>
            <a:off x="10188388" y="4627850"/>
            <a:ext cx="1303302" cy="1371600"/>
          </a:xfrm>
          <a:prstGeom prst="rect">
            <a:avLst/>
          </a:prstGeom>
        </p:spPr>
      </p:pic>
    </p:spTree>
    <p:extLst>
      <p:ext uri="{BB962C8B-B14F-4D97-AF65-F5344CB8AC3E}">
        <p14:creationId xmlns:p14="http://schemas.microsoft.com/office/powerpoint/2010/main" val="2684789615"/>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p:cNvSpPr txBox="1">
            <a:spLocks/>
          </p:cNvSpPr>
          <p:nvPr/>
        </p:nvSpPr>
        <p:spPr>
          <a:xfrm>
            <a:off x="1" y="812800"/>
            <a:ext cx="12191999" cy="5737225"/>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52000" lvl="1" indent="0" defTabSz="914325">
              <a:spcBef>
                <a:spcPts val="1200"/>
              </a:spcBef>
              <a:buFont typeface="Arial" pitchFamily="34" charset="0"/>
              <a:buNone/>
            </a:pPr>
            <a:r>
              <a:rPr lang="en-US" sz="4000" dirty="0">
                <a:solidFill>
                  <a:srgbClr val="FFFFFF"/>
                </a:solidFill>
                <a:latin typeface="Segoe UI Light"/>
              </a:rPr>
              <a:t>F</a:t>
            </a:r>
            <a:r>
              <a:rPr lang="en-US" sz="4000" dirty="0" smtClean="0">
                <a:solidFill>
                  <a:srgbClr val="FFFFFF"/>
                </a:solidFill>
                <a:latin typeface="Segoe UI Light"/>
              </a:rPr>
              <a:t>ast </a:t>
            </a:r>
            <a:r>
              <a:rPr lang="en-US" sz="4000" dirty="0">
                <a:solidFill>
                  <a:srgbClr val="FFFFFF"/>
                </a:solidFill>
                <a:latin typeface="Segoe UI Light"/>
              </a:rPr>
              <a:t>and flexible indexing </a:t>
            </a:r>
            <a:r>
              <a:rPr lang="en-US" sz="4000" dirty="0" smtClean="0">
                <a:solidFill>
                  <a:srgbClr val="FFFFFF"/>
                </a:solidFill>
                <a:latin typeface="Segoe UI Light"/>
              </a:rPr>
              <a:t>of textual </a:t>
            </a:r>
            <a:r>
              <a:rPr lang="en-US" sz="4000" dirty="0">
                <a:solidFill>
                  <a:srgbClr val="FFFFFF"/>
                </a:solidFill>
                <a:latin typeface="Segoe UI Light"/>
              </a:rPr>
              <a:t>data </a:t>
            </a:r>
            <a:endParaRPr lang="en-US" sz="4000" dirty="0" smtClean="0">
              <a:solidFill>
                <a:srgbClr val="FFFFFF"/>
              </a:solidFill>
              <a:latin typeface="Segoe UI Light"/>
            </a:endParaRPr>
          </a:p>
          <a:p>
            <a:pPr marL="252000" lvl="1" indent="0" defTabSz="914325">
              <a:spcBef>
                <a:spcPts val="1200"/>
              </a:spcBef>
              <a:buFont typeface="Arial" pitchFamily="34" charset="0"/>
              <a:buNone/>
            </a:pPr>
            <a:r>
              <a:rPr lang="en-US" sz="4000" dirty="0">
                <a:solidFill>
                  <a:srgbClr val="FFFFFF"/>
                </a:solidFill>
                <a:latin typeface="Segoe UI Light"/>
              </a:rPr>
              <a:t>D</a:t>
            </a:r>
            <a:r>
              <a:rPr lang="en-US" sz="4000" dirty="0" smtClean="0">
                <a:solidFill>
                  <a:srgbClr val="FFFFFF"/>
                </a:solidFill>
                <a:latin typeface="Segoe UI Light"/>
              </a:rPr>
              <a:t>ata </a:t>
            </a:r>
            <a:r>
              <a:rPr lang="en-US" sz="4000" dirty="0">
                <a:solidFill>
                  <a:srgbClr val="FFFFFF"/>
                </a:solidFill>
                <a:latin typeface="Segoe UI Light"/>
              </a:rPr>
              <a:t>types: char, </a:t>
            </a:r>
            <a:r>
              <a:rPr lang="en-US" sz="4000" dirty="0" err="1">
                <a:solidFill>
                  <a:srgbClr val="FFFFFF"/>
                </a:solidFill>
                <a:latin typeface="Segoe UI Light"/>
              </a:rPr>
              <a:t>varchar</a:t>
            </a:r>
            <a:r>
              <a:rPr lang="en-US" sz="4000" dirty="0">
                <a:solidFill>
                  <a:srgbClr val="FFFFFF"/>
                </a:solidFill>
                <a:latin typeface="Segoe UI Light"/>
              </a:rPr>
              <a:t>, </a:t>
            </a:r>
            <a:r>
              <a:rPr lang="en-US" sz="4000" dirty="0" err="1">
                <a:solidFill>
                  <a:srgbClr val="FFFFFF"/>
                </a:solidFill>
                <a:latin typeface="Segoe UI Light"/>
              </a:rPr>
              <a:t>nchar</a:t>
            </a:r>
            <a:r>
              <a:rPr lang="en-US" sz="4000" dirty="0">
                <a:solidFill>
                  <a:srgbClr val="FFFFFF"/>
                </a:solidFill>
                <a:latin typeface="Segoe UI Light"/>
              </a:rPr>
              <a:t>, </a:t>
            </a:r>
            <a:r>
              <a:rPr lang="en-US" sz="4000" dirty="0" err="1">
                <a:solidFill>
                  <a:srgbClr val="FFFFFF"/>
                </a:solidFill>
                <a:latin typeface="Segoe UI Light"/>
              </a:rPr>
              <a:t>nvarchar</a:t>
            </a:r>
            <a:r>
              <a:rPr lang="en-US" sz="4000" dirty="0">
                <a:solidFill>
                  <a:srgbClr val="FFFFFF"/>
                </a:solidFill>
                <a:latin typeface="Segoe UI Light"/>
              </a:rPr>
              <a:t>, text, </a:t>
            </a:r>
            <a:r>
              <a:rPr lang="en-US" sz="4000" dirty="0" err="1">
                <a:solidFill>
                  <a:srgbClr val="FFFFFF"/>
                </a:solidFill>
                <a:latin typeface="Segoe UI Light"/>
              </a:rPr>
              <a:t>ntext</a:t>
            </a:r>
            <a:r>
              <a:rPr lang="en-US" sz="4000" dirty="0">
                <a:solidFill>
                  <a:srgbClr val="FFFFFF"/>
                </a:solidFill>
                <a:latin typeface="Segoe UI Light"/>
              </a:rPr>
              <a:t>, image, xml, </a:t>
            </a:r>
            <a:r>
              <a:rPr lang="en-US" sz="4000" dirty="0" err="1" smtClean="0">
                <a:solidFill>
                  <a:srgbClr val="FFFFFF"/>
                </a:solidFill>
                <a:latin typeface="Segoe UI Light"/>
              </a:rPr>
              <a:t>varbinary</a:t>
            </a:r>
            <a:r>
              <a:rPr lang="en-US" sz="4000" dirty="0" smtClean="0">
                <a:solidFill>
                  <a:srgbClr val="FFFFFF"/>
                </a:solidFill>
                <a:latin typeface="Segoe UI Light"/>
              </a:rPr>
              <a:t>(max), or FILESTREAM</a:t>
            </a:r>
            <a:endParaRPr lang="en-US" sz="4000" spc="-51" dirty="0">
              <a:solidFill>
                <a:srgbClr val="FFFFFF"/>
              </a:solidFill>
              <a:latin typeface="Segoe UI Light"/>
            </a:endParaRPr>
          </a:p>
          <a:p>
            <a:pPr marL="252000" lvl="1" indent="0" defTabSz="914325">
              <a:spcBef>
                <a:spcPts val="1200"/>
              </a:spcBef>
              <a:buFont typeface="Arial" pitchFamily="34" charset="0"/>
              <a:buNone/>
            </a:pPr>
            <a:r>
              <a:rPr lang="en-US" sz="4000" dirty="0" smtClean="0">
                <a:solidFill>
                  <a:srgbClr val="FFFFFF"/>
                </a:solidFill>
                <a:latin typeface="Segoe UI Light"/>
              </a:rPr>
              <a:t>Handles high </a:t>
            </a:r>
            <a:r>
              <a:rPr lang="en-US" sz="4000" dirty="0">
                <a:solidFill>
                  <a:srgbClr val="FFFFFF"/>
                </a:solidFill>
                <a:latin typeface="Segoe UI Light"/>
              </a:rPr>
              <a:t>query volume </a:t>
            </a:r>
            <a:endParaRPr lang="en-US" sz="4000" dirty="0" smtClean="0">
              <a:solidFill>
                <a:srgbClr val="FFFFFF"/>
              </a:solidFill>
              <a:latin typeface="Segoe UI Light"/>
            </a:endParaRPr>
          </a:p>
          <a:p>
            <a:pPr marL="252000" lvl="1" indent="0" defTabSz="914325">
              <a:spcBef>
                <a:spcPts val="1200"/>
              </a:spcBef>
              <a:buFont typeface="Arial" pitchFamily="34" charset="0"/>
              <a:buNone/>
            </a:pPr>
            <a:r>
              <a:rPr lang="en-US" sz="4000" dirty="0" smtClean="0">
                <a:solidFill>
                  <a:srgbClr val="FFFFFF"/>
                </a:solidFill>
                <a:latin typeface="Segoe UI Light"/>
              </a:rPr>
              <a:t>Common </a:t>
            </a:r>
            <a:r>
              <a:rPr lang="en-US" sz="4000" dirty="0">
                <a:solidFill>
                  <a:srgbClr val="FFFFFF"/>
                </a:solidFill>
                <a:latin typeface="Segoe UI Light"/>
              </a:rPr>
              <a:t>use cases</a:t>
            </a:r>
            <a:r>
              <a:rPr lang="en-US" sz="4000" dirty="0" smtClean="0">
                <a:solidFill>
                  <a:srgbClr val="FFFFFF"/>
                </a:solidFill>
                <a:latin typeface="Segoe UI Light"/>
              </a:rPr>
              <a:t>:</a:t>
            </a:r>
          </a:p>
          <a:p>
            <a:pPr marL="252000" lvl="1" indent="0" defTabSz="914325">
              <a:spcBef>
                <a:spcPts val="1200"/>
              </a:spcBef>
              <a:buFont typeface="Arial" pitchFamily="34" charset="0"/>
              <a:buNone/>
            </a:pPr>
            <a:r>
              <a:rPr lang="en-US" sz="4000" dirty="0">
                <a:solidFill>
                  <a:srgbClr val="FFFFFF"/>
                </a:solidFill>
                <a:latin typeface="Segoe UI Light"/>
              </a:rPr>
              <a:t>	</a:t>
            </a:r>
            <a:r>
              <a:rPr lang="en-US" sz="3200" dirty="0">
                <a:solidFill>
                  <a:srgbClr val="FFFFFF"/>
                </a:solidFill>
                <a:latin typeface="Segoe UI Light"/>
              </a:rPr>
              <a:t>Searching websites, product catalogs, news </a:t>
            </a:r>
            <a:r>
              <a:rPr lang="en-US" sz="3200" dirty="0" smtClean="0">
                <a:solidFill>
                  <a:srgbClr val="FFFFFF"/>
                </a:solidFill>
                <a:latin typeface="Segoe UI Light"/>
              </a:rPr>
              <a:t>items and </a:t>
            </a:r>
            <a:r>
              <a:rPr lang="en-US" sz="3200" dirty="0">
                <a:solidFill>
                  <a:srgbClr val="FFFFFF"/>
                </a:solidFill>
                <a:latin typeface="Segoe UI Light"/>
              </a:rPr>
              <a:t>more</a:t>
            </a:r>
          </a:p>
          <a:p>
            <a:pPr marL="252000" lvl="1" indent="0" defTabSz="914325">
              <a:spcBef>
                <a:spcPts val="1200"/>
              </a:spcBef>
              <a:buFont typeface="Arial" pitchFamily="34" charset="0"/>
              <a:buNone/>
            </a:pPr>
            <a:r>
              <a:rPr lang="en-US" sz="3200" dirty="0" smtClean="0">
                <a:solidFill>
                  <a:srgbClr val="FFFFFF"/>
                </a:solidFill>
                <a:latin typeface="Segoe UI Light"/>
              </a:rPr>
              <a:t>	</a:t>
            </a:r>
            <a:r>
              <a:rPr lang="en-US" sz="3200" dirty="0">
                <a:solidFill>
                  <a:srgbClr val="FFFFFF"/>
                </a:solidFill>
                <a:latin typeface="Segoe UI Light"/>
              </a:rPr>
              <a:t>Document management systems</a:t>
            </a:r>
          </a:p>
          <a:p>
            <a:pPr marL="252000" lvl="1" indent="0" defTabSz="914325">
              <a:spcBef>
                <a:spcPts val="1200"/>
              </a:spcBef>
              <a:buFont typeface="Arial" pitchFamily="34" charset="0"/>
              <a:buNone/>
            </a:pPr>
            <a:r>
              <a:rPr lang="en-US" sz="3200" dirty="0" smtClean="0">
                <a:solidFill>
                  <a:srgbClr val="FFFFFF"/>
                </a:solidFill>
                <a:latin typeface="Segoe UI Light"/>
              </a:rPr>
              <a:t>	Any </a:t>
            </a:r>
            <a:r>
              <a:rPr lang="en-US" sz="3200" dirty="0">
                <a:solidFill>
                  <a:srgbClr val="FFFFFF"/>
                </a:solidFill>
                <a:latin typeface="Segoe UI Light"/>
              </a:rPr>
              <a:t>applications that need to provide search </a:t>
            </a:r>
            <a:r>
              <a:rPr lang="en-US" sz="3200" dirty="0" smtClean="0">
                <a:solidFill>
                  <a:srgbClr val="FFFFFF"/>
                </a:solidFill>
                <a:latin typeface="Segoe UI Light"/>
              </a:rPr>
              <a:t>capabilities </a:t>
            </a:r>
            <a:r>
              <a:rPr lang="en-US" sz="3200" dirty="0">
                <a:solidFill>
                  <a:srgbClr val="FFFFFF"/>
                </a:solidFill>
                <a:latin typeface="Segoe UI Light"/>
              </a:rPr>
              <a:t>over </a:t>
            </a:r>
            <a:r>
              <a:rPr lang="en-US" sz="3200" dirty="0" smtClean="0">
                <a:solidFill>
                  <a:srgbClr val="FFFFFF"/>
                </a:solidFill>
                <a:latin typeface="Segoe UI Light"/>
              </a:rPr>
              <a:t>	data </a:t>
            </a:r>
            <a:r>
              <a:rPr lang="en-US" sz="3200" dirty="0">
                <a:solidFill>
                  <a:srgbClr val="FFFFFF"/>
                </a:solidFill>
                <a:latin typeface="Segoe UI Light"/>
              </a:rPr>
              <a:t>stored in a SQL </a:t>
            </a:r>
            <a:r>
              <a:rPr lang="en-US" sz="3200" dirty="0" smtClean="0">
                <a:solidFill>
                  <a:srgbClr val="FFFFFF"/>
                </a:solidFill>
                <a:latin typeface="Segoe UI Light"/>
              </a:rPr>
              <a:t>Database</a:t>
            </a:r>
          </a:p>
        </p:txBody>
      </p:sp>
      <p:sp>
        <p:nvSpPr>
          <p:cNvPr id="10" name="Rectangle 9"/>
          <p:cNvSpPr/>
          <p:nvPr/>
        </p:nvSpPr>
        <p:spPr>
          <a:xfrm>
            <a:off x="30163" y="922527"/>
            <a:ext cx="12192000" cy="577472"/>
          </a:xfrm>
          <a:prstGeom prst="rect">
            <a:avLst/>
          </a:prstGeom>
          <a:solidFill>
            <a:srgbClr val="D08FE1">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1" name="Rectangle 10"/>
          <p:cNvSpPr/>
          <p:nvPr/>
        </p:nvSpPr>
        <p:spPr>
          <a:xfrm>
            <a:off x="9631" y="1499998"/>
            <a:ext cx="12192000" cy="1257647"/>
          </a:xfrm>
          <a:prstGeom prst="rect">
            <a:avLst/>
          </a:prstGeom>
          <a:solidFill>
            <a:srgbClr val="D08FE1">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2" name="Rectangle 11"/>
          <p:cNvSpPr/>
          <p:nvPr/>
        </p:nvSpPr>
        <p:spPr>
          <a:xfrm>
            <a:off x="-3705" y="3518760"/>
            <a:ext cx="12192000" cy="2915907"/>
          </a:xfrm>
          <a:prstGeom prst="rect">
            <a:avLst/>
          </a:prstGeom>
          <a:solidFill>
            <a:srgbClr val="D08FE1">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3" name="Rectangle 12"/>
          <p:cNvSpPr/>
          <p:nvPr/>
        </p:nvSpPr>
        <p:spPr>
          <a:xfrm>
            <a:off x="6495627" y="6917311"/>
            <a:ext cx="12192000" cy="1278377"/>
          </a:xfrm>
          <a:prstGeom prst="rect">
            <a:avLst/>
          </a:prstGeom>
          <a:solidFill>
            <a:srgbClr val="D08FE1">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4" name="Title 3"/>
          <p:cNvSpPr txBox="1">
            <a:spLocks/>
          </p:cNvSpPr>
          <p:nvPr/>
        </p:nvSpPr>
        <p:spPr>
          <a:xfrm>
            <a:off x="-110071" y="0"/>
            <a:ext cx="12192000" cy="812800"/>
          </a:xfrm>
          <a:prstGeom prst="rect">
            <a:avLst/>
          </a:prstGeom>
          <a:noFill/>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smtClean="0">
                <a:solidFill>
                  <a:srgbClr val="FFFFFF"/>
                </a:solidFill>
              </a:rPr>
              <a:t>Full-Text Search</a:t>
            </a:r>
            <a:endParaRPr lang="en-US" dirty="0">
              <a:solidFill>
                <a:srgbClr val="FFFFFF"/>
              </a:solidFill>
            </a:endParaRPr>
          </a:p>
        </p:txBody>
      </p:sp>
      <p:sp>
        <p:nvSpPr>
          <p:cNvPr id="17" name="Rectangle 16"/>
          <p:cNvSpPr/>
          <p:nvPr/>
        </p:nvSpPr>
        <p:spPr>
          <a:xfrm>
            <a:off x="-3705" y="2757645"/>
            <a:ext cx="12192000" cy="761115"/>
          </a:xfrm>
          <a:prstGeom prst="rect">
            <a:avLst/>
          </a:prstGeom>
          <a:solidFill>
            <a:schemeClr val="accent2">
              <a:lumMod val="40000"/>
              <a:lumOff val="60000"/>
              <a:alpha val="2509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Tree>
    <p:extLst>
      <p:ext uri="{BB962C8B-B14F-4D97-AF65-F5344CB8AC3E}">
        <p14:creationId xmlns:p14="http://schemas.microsoft.com/office/powerpoint/2010/main" val="12630333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withEffect">
                                  <p:stCondLst>
                                    <p:cond delay="0"/>
                                  </p:stCondLst>
                                  <p:childTnLst>
                                    <p:animEffect transition="out" filter="fade">
                                      <p:cBhvr>
                                        <p:cTn id="6" dur="500"/>
                                        <p:tgtEl>
                                          <p:spTgt spid="10"/>
                                        </p:tgtEl>
                                      </p:cBhvr>
                                    </p:animEffect>
                                    <p:set>
                                      <p:cBhvr>
                                        <p:cTn id="7" dur="1" fill="hold">
                                          <p:stCondLst>
                                            <p:cond delay="499"/>
                                          </p:stCondLst>
                                        </p:cTn>
                                        <p:tgtEl>
                                          <p:spTgt spid="10"/>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1"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par>
                                <p:cTn id="13" presetID="10" presetClass="exit" presetSubtype="0" fill="hold" grpId="0" nodeType="withEffect">
                                  <p:stCondLst>
                                    <p:cond delay="0"/>
                                  </p:stCondLst>
                                  <p:childTnLst>
                                    <p:animEffect transition="out" filter="fade">
                                      <p:cBhvr>
                                        <p:cTn id="14" dur="500"/>
                                        <p:tgtEl>
                                          <p:spTgt spid="11"/>
                                        </p:tgtEl>
                                      </p:cBhvr>
                                    </p:animEffect>
                                    <p:set>
                                      <p:cBhvr>
                                        <p:cTn id="15" dur="1" fill="hold">
                                          <p:stCondLst>
                                            <p:cond delay="499"/>
                                          </p:stCondLst>
                                        </p:cTn>
                                        <p:tgtEl>
                                          <p:spTgt spid="11"/>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1" nodeType="click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500"/>
                                        <p:tgtEl>
                                          <p:spTgt spid="11"/>
                                        </p:tgtEl>
                                      </p:cBhvr>
                                    </p:animEffect>
                                  </p:childTnLst>
                                </p:cTn>
                              </p:par>
                              <p:par>
                                <p:cTn id="21" presetID="10" presetClass="exit" presetSubtype="0" fill="hold" grpId="0" nodeType="withEffect">
                                  <p:stCondLst>
                                    <p:cond delay="0"/>
                                  </p:stCondLst>
                                  <p:childTnLst>
                                    <p:animEffect transition="out" filter="fade">
                                      <p:cBhvr>
                                        <p:cTn id="22" dur="500"/>
                                        <p:tgtEl>
                                          <p:spTgt spid="17"/>
                                        </p:tgtEl>
                                      </p:cBhvr>
                                    </p:animEffect>
                                    <p:set>
                                      <p:cBhvr>
                                        <p:cTn id="23" dur="1" fill="hold">
                                          <p:stCondLst>
                                            <p:cond delay="499"/>
                                          </p:stCondLst>
                                        </p:cTn>
                                        <p:tgtEl>
                                          <p:spTgt spid="17"/>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1" nodeType="click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fade">
                                      <p:cBhvr>
                                        <p:cTn id="28" dur="500"/>
                                        <p:tgtEl>
                                          <p:spTgt spid="17"/>
                                        </p:tgtEl>
                                      </p:cBhvr>
                                    </p:animEffect>
                                  </p:childTnLst>
                                </p:cTn>
                              </p:par>
                              <p:par>
                                <p:cTn id="29" presetID="10" presetClass="exit" presetSubtype="0" fill="hold" grpId="0" nodeType="withEffect">
                                  <p:stCondLst>
                                    <p:cond delay="0"/>
                                  </p:stCondLst>
                                  <p:childTnLst>
                                    <p:animEffect transition="out" filter="fade">
                                      <p:cBhvr>
                                        <p:cTn id="30" dur="500"/>
                                        <p:tgtEl>
                                          <p:spTgt spid="12"/>
                                        </p:tgtEl>
                                      </p:cBhvr>
                                    </p:animEffect>
                                    <p:set>
                                      <p:cBhvr>
                                        <p:cTn id="31" dur="1" fill="hold">
                                          <p:stCondLst>
                                            <p:cond delay="49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1" grpId="0" animBg="1"/>
      <p:bldP spid="11" grpId="1" animBg="1"/>
      <p:bldP spid="12" grpId="0" animBg="1"/>
      <p:bldP spid="17" grpId="0" animBg="1"/>
      <p:bldP spid="17" grpId="1"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p:cNvSpPr txBox="1">
            <a:spLocks/>
          </p:cNvSpPr>
          <p:nvPr/>
        </p:nvSpPr>
        <p:spPr>
          <a:xfrm>
            <a:off x="0" y="1443789"/>
            <a:ext cx="12191999" cy="4321743"/>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52000" lvl="1" indent="0" defTabSz="914325">
              <a:spcBef>
                <a:spcPts val="1200"/>
              </a:spcBef>
              <a:buFont typeface="Arial" pitchFamily="34" charset="0"/>
              <a:buNone/>
            </a:pPr>
            <a:r>
              <a:rPr lang="en-US" sz="4000" spc="-51" dirty="0">
                <a:solidFill>
                  <a:srgbClr val="D2D2D2"/>
                </a:solidFill>
                <a:latin typeface="Segoe UI Light"/>
              </a:rPr>
              <a:t>XML I</a:t>
            </a:r>
            <a:r>
              <a:rPr lang="en-US" sz="4000" spc="-51" dirty="0" smtClean="0">
                <a:solidFill>
                  <a:srgbClr val="D2D2D2"/>
                </a:solidFill>
                <a:latin typeface="Segoe UI Light"/>
              </a:rPr>
              <a:t>ndexes - improves XQuery-based query performance</a:t>
            </a:r>
          </a:p>
          <a:p>
            <a:pPr marL="252000" lvl="1" indent="0" defTabSz="914325">
              <a:spcBef>
                <a:spcPts val="1200"/>
              </a:spcBef>
              <a:buFont typeface="Arial" pitchFamily="34" charset="0"/>
              <a:buNone/>
            </a:pPr>
            <a:r>
              <a:rPr lang="en-US" sz="4000" spc="-51" dirty="0">
                <a:solidFill>
                  <a:srgbClr val="D2D2D2"/>
                </a:solidFill>
                <a:latin typeface="Segoe UI Light"/>
              </a:rPr>
              <a:t>Primary XML Index - speed up access to elements and </a:t>
            </a:r>
            <a:r>
              <a:rPr lang="en-US" sz="4000" spc="-51" dirty="0" smtClean="0">
                <a:solidFill>
                  <a:srgbClr val="D2D2D2"/>
                </a:solidFill>
                <a:latin typeface="Segoe UI Light"/>
              </a:rPr>
              <a:t>attributes</a:t>
            </a:r>
          </a:p>
          <a:p>
            <a:pPr marL="655225" lvl="2" indent="0" defTabSz="914325">
              <a:spcBef>
                <a:spcPts val="1200"/>
              </a:spcBef>
              <a:buFont typeface="Arial" pitchFamily="34" charset="0"/>
              <a:buNone/>
            </a:pPr>
            <a:r>
              <a:rPr lang="en-US" spc="-51" dirty="0">
                <a:solidFill>
                  <a:srgbClr val="D2D2D2"/>
                </a:solidFill>
                <a:latin typeface="Segoe UI Light"/>
              </a:rPr>
              <a:t>CREATE PRIMARY XML INDEX </a:t>
            </a:r>
            <a:r>
              <a:rPr lang="en-US" spc="-51" dirty="0" err="1">
                <a:solidFill>
                  <a:srgbClr val="D2D2D2"/>
                </a:solidFill>
                <a:latin typeface="Segoe UI Light"/>
              </a:rPr>
              <a:t>XML_Order_Items</a:t>
            </a:r>
            <a:endParaRPr lang="en-US" spc="-51" dirty="0">
              <a:solidFill>
                <a:srgbClr val="D2D2D2"/>
              </a:solidFill>
              <a:latin typeface="Segoe UI Light"/>
            </a:endParaRPr>
          </a:p>
          <a:p>
            <a:pPr marL="655225" lvl="2" indent="0" defTabSz="914325">
              <a:spcBef>
                <a:spcPts val="1200"/>
              </a:spcBef>
              <a:buFont typeface="Arial" pitchFamily="34" charset="0"/>
              <a:buNone/>
            </a:pPr>
            <a:r>
              <a:rPr lang="en-US" spc="-51" dirty="0">
                <a:solidFill>
                  <a:srgbClr val="D2D2D2"/>
                </a:solidFill>
                <a:latin typeface="Segoe UI Light"/>
              </a:rPr>
              <a:t>ON </a:t>
            </a:r>
            <a:r>
              <a:rPr lang="en-US" spc="-51" dirty="0" err="1">
                <a:solidFill>
                  <a:srgbClr val="D2D2D2"/>
                </a:solidFill>
                <a:latin typeface="Segoe UI Light"/>
              </a:rPr>
              <a:t>Sales.Order</a:t>
            </a:r>
            <a:r>
              <a:rPr lang="en-US" spc="-51" dirty="0">
                <a:solidFill>
                  <a:srgbClr val="D2D2D2"/>
                </a:solidFill>
                <a:latin typeface="Segoe UI Light"/>
              </a:rPr>
              <a:t> (Items);</a:t>
            </a:r>
            <a:endParaRPr lang="en-US" spc="-51" dirty="0" smtClean="0">
              <a:solidFill>
                <a:srgbClr val="D2D2D2"/>
              </a:solidFill>
              <a:latin typeface="Segoe UI Light"/>
            </a:endParaRPr>
          </a:p>
          <a:p>
            <a:pPr marL="252000" lvl="1" indent="0" defTabSz="914325">
              <a:spcBef>
                <a:spcPts val="1200"/>
              </a:spcBef>
              <a:buFont typeface="Arial" pitchFamily="34" charset="0"/>
              <a:buNone/>
            </a:pPr>
            <a:r>
              <a:rPr lang="en-US" sz="4000" spc="-51" dirty="0" smtClean="0">
                <a:solidFill>
                  <a:srgbClr val="D2D2D2"/>
                </a:solidFill>
                <a:latin typeface="Segoe UI Light"/>
              </a:rPr>
              <a:t>Secondary XML Index </a:t>
            </a:r>
            <a:r>
              <a:rPr lang="en-US" sz="4000" spc="-51" dirty="0">
                <a:solidFill>
                  <a:srgbClr val="D2D2D2"/>
                </a:solidFill>
                <a:latin typeface="Segoe UI Light"/>
              </a:rPr>
              <a:t>– help resolve specific XQuery expressions </a:t>
            </a:r>
            <a:r>
              <a:rPr lang="en-US" sz="4000" spc="-51" dirty="0" smtClean="0">
                <a:solidFill>
                  <a:srgbClr val="D2D2D2"/>
                </a:solidFill>
                <a:latin typeface="Segoe UI Light"/>
              </a:rPr>
              <a:t>rapidly</a:t>
            </a:r>
          </a:p>
        </p:txBody>
      </p:sp>
      <p:sp>
        <p:nvSpPr>
          <p:cNvPr id="6"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smtClean="0">
                <a:solidFill>
                  <a:srgbClr val="FFFFFF"/>
                </a:solidFill>
              </a:rPr>
              <a:t>XML Indexes</a:t>
            </a:r>
            <a:endParaRPr lang="en-US" dirty="0">
              <a:solidFill>
                <a:srgbClr val="FFFFFF"/>
              </a:solidFill>
            </a:endParaRPr>
          </a:p>
        </p:txBody>
      </p:sp>
      <p:sp>
        <p:nvSpPr>
          <p:cNvPr id="2" name="Rectangle 1"/>
          <p:cNvSpPr/>
          <p:nvPr/>
        </p:nvSpPr>
        <p:spPr>
          <a:xfrm>
            <a:off x="9634" y="1280161"/>
            <a:ext cx="12192000" cy="1270534"/>
          </a:xfrm>
          <a:prstGeom prst="rect">
            <a:avLst/>
          </a:prstGeom>
          <a:solidFill>
            <a:srgbClr val="D08FE1">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0" name="Rectangle 9"/>
          <p:cNvSpPr/>
          <p:nvPr/>
        </p:nvSpPr>
        <p:spPr>
          <a:xfrm>
            <a:off x="9633" y="2553064"/>
            <a:ext cx="12192000" cy="2257191"/>
          </a:xfrm>
          <a:prstGeom prst="rect">
            <a:avLst/>
          </a:prstGeom>
          <a:solidFill>
            <a:srgbClr val="D08FE1">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1" name="Rectangle 10"/>
          <p:cNvSpPr/>
          <p:nvPr/>
        </p:nvSpPr>
        <p:spPr>
          <a:xfrm>
            <a:off x="-9634" y="4810257"/>
            <a:ext cx="12192000" cy="1307936"/>
          </a:xfrm>
          <a:prstGeom prst="rect">
            <a:avLst/>
          </a:prstGeom>
          <a:solidFill>
            <a:srgbClr val="D08FE1">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Tree>
    <p:extLst>
      <p:ext uri="{BB962C8B-B14F-4D97-AF65-F5344CB8AC3E}">
        <p14:creationId xmlns:p14="http://schemas.microsoft.com/office/powerpoint/2010/main" val="14297717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xit" presetSubtype="0" fill="hold" grpId="0" nodeType="withEffect">
                                  <p:stCondLst>
                                    <p:cond delay="0"/>
                                  </p:stCondLst>
                                  <p:childTnLst>
                                    <p:animEffect transition="out" filter="fade">
                                      <p:cBhvr>
                                        <p:cTn id="9" dur="500"/>
                                        <p:tgtEl>
                                          <p:spTgt spid="10"/>
                                        </p:tgtEl>
                                      </p:cBhvr>
                                    </p:animEffect>
                                    <p:set>
                                      <p:cBhvr>
                                        <p:cTn id="10" dur="1" fill="hold">
                                          <p:stCondLst>
                                            <p:cond delay="499"/>
                                          </p:stCondLst>
                                        </p:cTn>
                                        <p:tgtEl>
                                          <p:spTgt spid="10"/>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1"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par>
                                <p:cTn id="16" presetID="10" presetClass="exit" presetSubtype="0" fill="hold" grpId="0" nodeType="withEffect">
                                  <p:stCondLst>
                                    <p:cond delay="0"/>
                                  </p:stCondLst>
                                  <p:childTnLst>
                                    <p:animEffect transition="out" filter="fade">
                                      <p:cBhvr>
                                        <p:cTn id="17" dur="500"/>
                                        <p:tgtEl>
                                          <p:spTgt spid="11"/>
                                        </p:tgtEl>
                                      </p:cBhvr>
                                    </p:animEffect>
                                    <p:set>
                                      <p:cBhvr>
                                        <p:cTn id="18" dur="1" fill="hold">
                                          <p:stCondLst>
                                            <p:cond delay="499"/>
                                          </p:stCondLst>
                                        </p:cTn>
                                        <p:tgtEl>
                                          <p:spTgt spid="11"/>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1"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0" grpId="0" animBg="1"/>
      <p:bldP spid="10" grpId="1" animBg="1"/>
      <p:bldP spid="11" grpId="0" animBg="1"/>
      <p:bldP spid="11" grpId="1"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Connect from on premise and deploy your database</a:t>
            </a:r>
            <a:endParaRPr lang="en-US" dirty="0"/>
          </a:p>
        </p:txBody>
      </p:sp>
    </p:spTree>
    <p:extLst>
      <p:ext uri="{BB962C8B-B14F-4D97-AF65-F5344CB8AC3E}">
        <p14:creationId xmlns:p14="http://schemas.microsoft.com/office/powerpoint/2010/main" val="1592333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p:cNvSpPr>
          <p:nvPr/>
        </p:nvSpPr>
        <p:spPr>
          <a:xfrm>
            <a:off x="1" y="6135329"/>
            <a:ext cx="12191999" cy="722671"/>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lvl="1" indent="0" algn="ctr" defTabSz="914325">
              <a:spcBef>
                <a:spcPts val="900"/>
              </a:spcBef>
              <a:buNone/>
            </a:pPr>
            <a:r>
              <a:rPr lang="en-US" sz="3200" dirty="0" smtClean="0">
                <a:solidFill>
                  <a:schemeClr val="bg1"/>
                </a:solidFill>
                <a:latin typeface="+mj-lt"/>
              </a:rPr>
              <a:t>(obviously)</a:t>
            </a:r>
            <a:endParaRPr lang="en-US" sz="3200" dirty="0">
              <a:solidFill>
                <a:schemeClr val="bg1"/>
              </a:solidFill>
              <a:latin typeface="+mj-lt"/>
            </a:endParaRPr>
          </a:p>
        </p:txBody>
      </p:sp>
      <p:sp>
        <p:nvSpPr>
          <p:cNvPr id="2" name="Title 1"/>
          <p:cNvSpPr>
            <a:spLocks noGrp="1"/>
          </p:cNvSpPr>
          <p:nvPr>
            <p:ph type="title"/>
          </p:nvPr>
        </p:nvSpPr>
        <p:spPr/>
        <p:txBody>
          <a:bodyPr/>
          <a:lstStyle/>
          <a:p>
            <a:r>
              <a:rPr lang="en-US" sz="3200" dirty="0" smtClean="0"/>
              <a:t>Use Familiar Technologies</a:t>
            </a:r>
            <a:endParaRPr lang="en-US" sz="3200" dirty="0"/>
          </a:p>
        </p:txBody>
      </p:sp>
      <p:sp>
        <p:nvSpPr>
          <p:cNvPr id="3" name="Text Placeholder 2"/>
          <p:cNvSpPr>
            <a:spLocks noGrp="1"/>
          </p:cNvSpPr>
          <p:nvPr>
            <p:ph type="body" sz="quarter" idx="10"/>
          </p:nvPr>
        </p:nvSpPr>
        <p:spPr/>
        <p:txBody>
          <a:bodyPr/>
          <a:lstStyle/>
          <a:p>
            <a:r>
              <a:rPr lang="en-US" sz="5400" dirty="0" smtClean="0"/>
              <a:t>Transact-SQL</a:t>
            </a:r>
            <a:endParaRPr lang="en-US" sz="5400" dirty="0"/>
          </a:p>
        </p:txBody>
      </p:sp>
    </p:spTree>
    <p:extLst>
      <p:ext uri="{BB962C8B-B14F-4D97-AF65-F5344CB8AC3E}">
        <p14:creationId xmlns:p14="http://schemas.microsoft.com/office/powerpoint/2010/main" val="644341484"/>
      </p:ext>
    </p:extLst>
  </p:cSld>
  <p:clrMapOvr>
    <a:masterClrMapping/>
  </p:clrMapOvr>
  <p:transition>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a:xfrm>
            <a:off x="0" y="0"/>
            <a:ext cx="12192000" cy="6858000"/>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52000" lvl="1" indent="0" defTabSz="914325">
              <a:spcBef>
                <a:spcPts val="1200"/>
              </a:spcBef>
              <a:buNone/>
            </a:pPr>
            <a:r>
              <a:rPr lang="en-US" sz="4400" dirty="0" smtClean="0">
                <a:solidFill>
                  <a:schemeClr val="bg1"/>
                </a:solidFill>
                <a:latin typeface="+mj-lt"/>
              </a:rPr>
              <a:t>.</a:t>
            </a:r>
            <a:r>
              <a:rPr lang="en-US" sz="4400" dirty="0">
                <a:solidFill>
                  <a:schemeClr val="bg1"/>
                </a:solidFill>
                <a:latin typeface="+mj-lt"/>
              </a:rPr>
              <a:t>NET Framework (C#, Visual Basic, F</a:t>
            </a:r>
            <a:r>
              <a:rPr lang="en-US" sz="4400" dirty="0" smtClean="0">
                <a:solidFill>
                  <a:schemeClr val="bg1"/>
                </a:solidFill>
                <a:latin typeface="+mj-lt"/>
              </a:rPr>
              <a:t>#): ADO.NET</a:t>
            </a:r>
          </a:p>
          <a:p>
            <a:pPr marL="252000" lvl="1" indent="0" defTabSz="914325">
              <a:spcBef>
                <a:spcPts val="1200"/>
              </a:spcBef>
              <a:buNone/>
            </a:pPr>
            <a:r>
              <a:rPr lang="en-US" sz="4400" dirty="0" smtClean="0">
                <a:solidFill>
                  <a:schemeClr val="bg1"/>
                </a:solidFill>
                <a:latin typeface="+mj-lt"/>
              </a:rPr>
              <a:t>C </a:t>
            </a:r>
            <a:r>
              <a:rPr lang="en-US" sz="4400" dirty="0">
                <a:solidFill>
                  <a:schemeClr val="bg1"/>
                </a:solidFill>
                <a:latin typeface="+mj-lt"/>
              </a:rPr>
              <a:t>/ C</a:t>
            </a:r>
            <a:r>
              <a:rPr lang="en-US" sz="4400" dirty="0" smtClean="0">
                <a:solidFill>
                  <a:schemeClr val="bg1"/>
                </a:solidFill>
                <a:latin typeface="+mj-lt"/>
              </a:rPr>
              <a:t>++: ODBC</a:t>
            </a:r>
          </a:p>
          <a:p>
            <a:pPr marL="252000" lvl="1" indent="0" defTabSz="914325">
              <a:spcBef>
                <a:spcPts val="1200"/>
              </a:spcBef>
              <a:buNone/>
            </a:pPr>
            <a:r>
              <a:rPr lang="en-US" sz="4400" dirty="0" smtClean="0">
                <a:solidFill>
                  <a:schemeClr val="bg1"/>
                </a:solidFill>
                <a:latin typeface="+mj-lt"/>
              </a:rPr>
              <a:t>Java: </a:t>
            </a:r>
            <a:r>
              <a:rPr lang="en-US" sz="4400" dirty="0">
                <a:solidFill>
                  <a:schemeClr val="bg1"/>
                </a:solidFill>
                <a:latin typeface="+mj-lt"/>
              </a:rPr>
              <a:t>Microsoft JDBC </a:t>
            </a:r>
            <a:r>
              <a:rPr lang="en-US" sz="4400" dirty="0" smtClean="0">
                <a:solidFill>
                  <a:schemeClr val="bg1"/>
                </a:solidFill>
                <a:latin typeface="+mj-lt"/>
              </a:rPr>
              <a:t>provider</a:t>
            </a:r>
          </a:p>
          <a:p>
            <a:pPr marL="252000" lvl="1" indent="0" defTabSz="914325">
              <a:spcBef>
                <a:spcPts val="1200"/>
              </a:spcBef>
              <a:buNone/>
            </a:pPr>
            <a:r>
              <a:rPr lang="en-US" sz="4400" dirty="0" smtClean="0">
                <a:solidFill>
                  <a:schemeClr val="bg1"/>
                </a:solidFill>
                <a:latin typeface="+mj-lt"/>
              </a:rPr>
              <a:t>PHP: </a:t>
            </a:r>
            <a:r>
              <a:rPr lang="en-US" sz="4400" dirty="0">
                <a:solidFill>
                  <a:schemeClr val="bg1"/>
                </a:solidFill>
                <a:latin typeface="+mj-lt"/>
              </a:rPr>
              <a:t>Microsoft PHP </a:t>
            </a:r>
            <a:r>
              <a:rPr lang="en-US" sz="4400" dirty="0" smtClean="0">
                <a:solidFill>
                  <a:schemeClr val="bg1"/>
                </a:solidFill>
                <a:latin typeface="+mj-lt"/>
              </a:rPr>
              <a:t>provider</a:t>
            </a:r>
            <a:endParaRPr lang="en-US" sz="4400" dirty="0">
              <a:solidFill>
                <a:schemeClr val="bg1"/>
              </a:solidFill>
              <a:latin typeface="+mj-lt"/>
            </a:endParaRPr>
          </a:p>
        </p:txBody>
      </p:sp>
      <p:sp>
        <p:nvSpPr>
          <p:cNvPr id="2" name="Title 1"/>
          <p:cNvSpPr>
            <a:spLocks noGrp="1"/>
          </p:cNvSpPr>
          <p:nvPr>
            <p:ph type="title"/>
          </p:nvPr>
        </p:nvSpPr>
        <p:spPr/>
        <p:txBody>
          <a:bodyPr/>
          <a:lstStyle/>
          <a:p>
            <a:r>
              <a:rPr lang="en-US" sz="4800" dirty="0"/>
              <a:t>Use Familiar </a:t>
            </a:r>
            <a:r>
              <a:rPr lang="en-US" sz="4800" dirty="0" smtClean="0"/>
              <a:t>Technologies - Languages</a:t>
            </a:r>
            <a:endParaRPr lang="en-US" sz="4800" dirty="0"/>
          </a:p>
        </p:txBody>
      </p:sp>
      <p:sp>
        <p:nvSpPr>
          <p:cNvPr id="3" name="Content Placeholder 2"/>
          <p:cNvSpPr>
            <a:spLocks noGrp="1"/>
          </p:cNvSpPr>
          <p:nvPr>
            <p:ph sz="quarter" idx="10"/>
          </p:nvPr>
        </p:nvSpPr>
        <p:spPr/>
        <p:txBody>
          <a:bodyPr/>
          <a:lstStyle/>
          <a:p>
            <a:pPr marL="252000" lvl="1" indent="0" defTabSz="914325">
              <a:spcBef>
                <a:spcPts val="1200"/>
              </a:spcBef>
              <a:buNone/>
            </a:pPr>
            <a:r>
              <a:rPr lang="en-US" sz="3200" dirty="0"/>
              <a:t>.NET Framework (C#, Visual Basic, F#): ADO.NET</a:t>
            </a:r>
          </a:p>
          <a:p>
            <a:pPr marL="252000" lvl="1" indent="0" defTabSz="914325">
              <a:spcBef>
                <a:spcPts val="1200"/>
              </a:spcBef>
              <a:buNone/>
            </a:pPr>
            <a:r>
              <a:rPr lang="en-US" sz="3200" dirty="0"/>
              <a:t>C / C++: ODBC</a:t>
            </a:r>
          </a:p>
          <a:p>
            <a:pPr marL="252000" lvl="1" indent="0" defTabSz="914325">
              <a:spcBef>
                <a:spcPts val="1200"/>
              </a:spcBef>
              <a:buNone/>
            </a:pPr>
            <a:r>
              <a:rPr lang="en-US" sz="3200" dirty="0"/>
              <a:t>Java: Microsoft JDBC provider</a:t>
            </a:r>
          </a:p>
          <a:p>
            <a:pPr marL="252000" lvl="1" indent="0" defTabSz="914325">
              <a:spcBef>
                <a:spcPts val="1200"/>
              </a:spcBef>
              <a:buNone/>
            </a:pPr>
            <a:r>
              <a:rPr lang="en-US" sz="3200" dirty="0"/>
              <a:t>PHP: Microsoft PHP provider</a:t>
            </a:r>
          </a:p>
          <a:p>
            <a:endParaRPr lang="en-US" sz="3200" dirty="0"/>
          </a:p>
        </p:txBody>
      </p:sp>
    </p:spTree>
    <p:extLst>
      <p:ext uri="{BB962C8B-B14F-4D97-AF65-F5344CB8AC3E}">
        <p14:creationId xmlns:p14="http://schemas.microsoft.com/office/powerpoint/2010/main" val="2212712888"/>
      </p:ext>
    </p:extLst>
  </p:cSld>
  <p:clrMapOvr>
    <a:masterClrMapping/>
  </p:clrMapOvr>
  <p:transition>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a:t>Use Familiar Technologies - </a:t>
            </a:r>
            <a:r>
              <a:rPr lang="en-US" sz="4800" dirty="0" smtClean="0"/>
              <a:t>Frameworks</a:t>
            </a:r>
            <a:endParaRPr lang="en-US" sz="4800" dirty="0"/>
          </a:p>
        </p:txBody>
      </p:sp>
      <p:sp>
        <p:nvSpPr>
          <p:cNvPr id="3" name="Content Placeholder 2"/>
          <p:cNvSpPr>
            <a:spLocks noGrp="1"/>
          </p:cNvSpPr>
          <p:nvPr>
            <p:ph sz="quarter" idx="10"/>
          </p:nvPr>
        </p:nvSpPr>
        <p:spPr/>
        <p:txBody>
          <a:bodyPr/>
          <a:lstStyle/>
          <a:p>
            <a:pPr marL="252000" lvl="1" indent="0" defTabSz="914325">
              <a:spcBef>
                <a:spcPts val="1200"/>
              </a:spcBef>
              <a:buNone/>
            </a:pPr>
            <a:r>
              <a:rPr lang="en-US" sz="3200" dirty="0"/>
              <a:t>OData</a:t>
            </a:r>
          </a:p>
          <a:p>
            <a:pPr marL="252000" lvl="1" indent="0" defTabSz="914325">
              <a:spcBef>
                <a:spcPts val="1200"/>
              </a:spcBef>
              <a:buNone/>
            </a:pPr>
            <a:r>
              <a:rPr lang="en-US" sz="3200" dirty="0"/>
              <a:t>Entity Framework</a:t>
            </a:r>
          </a:p>
          <a:p>
            <a:pPr marL="252000" lvl="1" indent="0" defTabSz="914325">
              <a:spcBef>
                <a:spcPts val="1200"/>
              </a:spcBef>
              <a:buNone/>
            </a:pPr>
            <a:r>
              <a:rPr lang="en-US" sz="3200" dirty="0"/>
              <a:t>WCF Data Services</a:t>
            </a:r>
          </a:p>
          <a:p>
            <a:pPr marL="252000" lvl="1" indent="0" defTabSz="914325">
              <a:spcBef>
                <a:spcPts val="1200"/>
              </a:spcBef>
              <a:buNone/>
            </a:pPr>
            <a:r>
              <a:rPr lang="en-US" sz="3200" dirty="0"/>
              <a:t>NHibernate (etc</a:t>
            </a:r>
            <a:r>
              <a:rPr lang="en-US" sz="3200" dirty="0" smtClean="0"/>
              <a:t>.)</a:t>
            </a:r>
            <a:endParaRPr lang="en-US" sz="3200" dirty="0"/>
          </a:p>
        </p:txBody>
      </p:sp>
    </p:spTree>
    <p:extLst>
      <p:ext uri="{BB962C8B-B14F-4D97-AF65-F5344CB8AC3E}">
        <p14:creationId xmlns:p14="http://schemas.microsoft.com/office/powerpoint/2010/main" val="3844774888"/>
      </p:ext>
    </p:extLst>
  </p:cSld>
  <p:clrMapOvr>
    <a:masterClrMapping/>
  </p:clrMapOvr>
  <p:transition>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a:t>Use Familiar Technologies - </a:t>
            </a:r>
            <a:r>
              <a:rPr lang="en-US" sz="4800" dirty="0" smtClean="0"/>
              <a:t>Tools</a:t>
            </a:r>
            <a:endParaRPr lang="en-US" sz="4800" dirty="0"/>
          </a:p>
        </p:txBody>
      </p:sp>
      <p:sp>
        <p:nvSpPr>
          <p:cNvPr id="3" name="Content Placeholder 2"/>
          <p:cNvSpPr>
            <a:spLocks noGrp="1"/>
          </p:cNvSpPr>
          <p:nvPr>
            <p:ph sz="quarter" idx="10"/>
          </p:nvPr>
        </p:nvSpPr>
        <p:spPr/>
        <p:txBody>
          <a:bodyPr/>
          <a:lstStyle/>
          <a:p>
            <a:pPr marL="252000" lvl="1" indent="0" defTabSz="914325">
              <a:spcBef>
                <a:spcPts val="1200"/>
              </a:spcBef>
              <a:buNone/>
            </a:pPr>
            <a:r>
              <a:rPr lang="en-US" sz="3200" dirty="0"/>
              <a:t>SQL Server Management Studio (&gt;=2008 R2)</a:t>
            </a:r>
          </a:p>
          <a:p>
            <a:pPr marL="252000" lvl="1" indent="0" defTabSz="914325">
              <a:spcBef>
                <a:spcPts val="1200"/>
              </a:spcBef>
              <a:buNone/>
            </a:pPr>
            <a:r>
              <a:rPr lang="en-US" sz="3200" dirty="0"/>
              <a:t>SQL Server command-line utilities (SQLCMD, BCP)</a:t>
            </a:r>
          </a:p>
          <a:p>
            <a:pPr marL="252000" lvl="1" indent="0" defTabSz="914325">
              <a:spcBef>
                <a:spcPts val="1200"/>
              </a:spcBef>
              <a:buNone/>
            </a:pPr>
            <a:r>
              <a:rPr lang="en-US" sz="3200" dirty="0"/>
              <a:t>Visual Studio IDE for database </a:t>
            </a:r>
            <a:r>
              <a:rPr lang="en-US" sz="3200" dirty="0" smtClean="0"/>
              <a:t>development</a:t>
            </a:r>
            <a:endParaRPr lang="en-US" sz="3200" dirty="0"/>
          </a:p>
        </p:txBody>
      </p:sp>
    </p:spTree>
    <p:extLst>
      <p:ext uri="{BB962C8B-B14F-4D97-AF65-F5344CB8AC3E}">
        <p14:creationId xmlns:p14="http://schemas.microsoft.com/office/powerpoint/2010/main" val="3850377062"/>
      </p:ext>
    </p:extLst>
  </p:cSld>
  <p:clrMapOvr>
    <a:masterClrMapping/>
  </p:clrMapOvr>
  <p:transition>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Unsupported SQL Server Features</a:t>
            </a:r>
            <a:br>
              <a:rPr lang="en-US" sz="3600" dirty="0"/>
            </a:br>
            <a:endParaRPr lang="en-US" sz="3600" dirty="0"/>
          </a:p>
        </p:txBody>
      </p:sp>
      <p:sp>
        <p:nvSpPr>
          <p:cNvPr id="3" name="Content Placeholder 2"/>
          <p:cNvSpPr>
            <a:spLocks noGrp="1"/>
          </p:cNvSpPr>
          <p:nvPr>
            <p:ph sz="quarter" idx="10"/>
          </p:nvPr>
        </p:nvSpPr>
        <p:spPr/>
        <p:txBody>
          <a:bodyPr/>
          <a:lstStyle/>
          <a:p>
            <a:pPr marL="823500" lvl="1" indent="-571500" defTabSz="914325">
              <a:spcBef>
                <a:spcPts val="1200"/>
              </a:spcBef>
            </a:pPr>
            <a:r>
              <a:rPr lang="en-US" sz="3600" dirty="0"/>
              <a:t>Use command, distributed transactions, distributed views</a:t>
            </a:r>
          </a:p>
          <a:p>
            <a:pPr marL="823500" lvl="1" indent="-571500" defTabSz="914325">
              <a:spcBef>
                <a:spcPts val="1200"/>
              </a:spcBef>
            </a:pPr>
            <a:r>
              <a:rPr lang="en-US" sz="3600" dirty="0"/>
              <a:t>Service Broker</a:t>
            </a:r>
          </a:p>
          <a:p>
            <a:pPr marL="823500" lvl="1" indent="-571500" defTabSz="914325">
              <a:spcBef>
                <a:spcPts val="1200"/>
              </a:spcBef>
            </a:pPr>
            <a:r>
              <a:rPr lang="en-US" sz="3600" dirty="0"/>
              <a:t>Common Language Runtime (CLR)</a:t>
            </a:r>
          </a:p>
          <a:p>
            <a:pPr marL="823500" lvl="1" indent="-571500" defTabSz="914325">
              <a:spcBef>
                <a:spcPts val="1200"/>
              </a:spcBef>
            </a:pPr>
            <a:r>
              <a:rPr lang="en-US" sz="3600" dirty="0"/>
              <a:t>SQL Agent</a:t>
            </a:r>
          </a:p>
          <a:p>
            <a:pPr marL="823500" lvl="1" indent="-571500" defTabSz="914325">
              <a:spcBef>
                <a:spcPts val="1200"/>
              </a:spcBef>
            </a:pPr>
            <a:r>
              <a:rPr lang="en-US" sz="3600" dirty="0"/>
              <a:t>SQL Profiler</a:t>
            </a:r>
          </a:p>
          <a:p>
            <a:pPr marL="823500" lvl="1" indent="-571500" defTabSz="914325">
              <a:spcBef>
                <a:spcPts val="1200"/>
              </a:spcBef>
            </a:pPr>
            <a:r>
              <a:rPr lang="en-US" sz="3600" dirty="0"/>
              <a:t>Native </a:t>
            </a:r>
            <a:r>
              <a:rPr lang="en-US" sz="3600" dirty="0" smtClean="0"/>
              <a:t>Encryption</a:t>
            </a:r>
            <a:endParaRPr lang="en-US" sz="3600" dirty="0"/>
          </a:p>
        </p:txBody>
      </p:sp>
    </p:spTree>
    <p:extLst>
      <p:ext uri="{BB962C8B-B14F-4D97-AF65-F5344CB8AC3E}">
        <p14:creationId xmlns:p14="http://schemas.microsoft.com/office/powerpoint/2010/main" val="3514367282"/>
      </p:ext>
    </p:extLst>
  </p:cSld>
  <p:clrMapOvr>
    <a:masterClrMapping/>
  </p:clrMapOvr>
  <p:transition>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42767" y="1327354"/>
            <a:ext cx="6706466" cy="3804021"/>
          </a:xfrm>
          <a:prstGeom prst="rect">
            <a:avLst/>
          </a:prstGeom>
        </p:spPr>
      </p:pic>
      <p:sp>
        <p:nvSpPr>
          <p:cNvPr id="7" name="Content Placeholder 2"/>
          <p:cNvSpPr txBox="1">
            <a:spLocks/>
          </p:cNvSpPr>
          <p:nvPr/>
        </p:nvSpPr>
        <p:spPr>
          <a:xfrm>
            <a:off x="3347885" y="-17022"/>
            <a:ext cx="5496230" cy="1327354"/>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lvl="1" indent="0" algn="ctr" defTabSz="914325">
              <a:spcBef>
                <a:spcPts val="900"/>
              </a:spcBef>
              <a:buNone/>
            </a:pPr>
            <a:r>
              <a:rPr lang="en-US" sz="2400" spc="-51" dirty="0" smtClean="0">
                <a:solidFill>
                  <a:schemeClr val="tx1"/>
                </a:solidFill>
                <a:latin typeface="+mj-lt"/>
              </a:rPr>
              <a:t>Web </a:t>
            </a:r>
            <a:r>
              <a:rPr lang="en-US" sz="2400" spc="-51" dirty="0">
                <a:solidFill>
                  <a:schemeClr val="tx1"/>
                </a:solidFill>
                <a:latin typeface="+mj-lt"/>
              </a:rPr>
              <a:t>designers for tables, views, stored procs</a:t>
            </a:r>
          </a:p>
          <a:p>
            <a:pPr marL="3175" lvl="1" indent="0" algn="ctr" defTabSz="914325">
              <a:spcBef>
                <a:spcPts val="900"/>
              </a:spcBef>
              <a:buNone/>
            </a:pPr>
            <a:r>
              <a:rPr lang="en-US" sz="2400" spc="-51" dirty="0">
                <a:solidFill>
                  <a:schemeClr val="tx1"/>
                </a:solidFill>
                <a:latin typeface="+mj-lt"/>
              </a:rPr>
              <a:t>Interactive query editing and </a:t>
            </a:r>
            <a:r>
              <a:rPr lang="en-US" sz="2400" spc="-51" dirty="0" smtClean="0">
                <a:solidFill>
                  <a:schemeClr val="tx1"/>
                </a:solidFill>
                <a:latin typeface="+mj-lt"/>
              </a:rPr>
              <a:t>execution</a:t>
            </a:r>
            <a:endParaRPr lang="en-US" sz="3200" dirty="0">
              <a:solidFill>
                <a:schemeClr val="tx1"/>
              </a:solidFill>
              <a:latin typeface="+mj-lt"/>
            </a:endParaRPr>
          </a:p>
        </p:txBody>
      </p:sp>
      <p:pic>
        <p:nvPicPr>
          <p:cNvPr id="6" name="Picture 5"/>
          <p:cNvPicPr>
            <a:picLocks noChangeAspect="1"/>
          </p:cNvPicPr>
          <p:nvPr/>
        </p:nvPicPr>
        <p:blipFill>
          <a:blip r:embed="rId4">
            <a:biLevel thresh="25000"/>
          </a:blip>
          <a:stretch>
            <a:fillRect/>
          </a:stretch>
        </p:blipFill>
        <p:spPr>
          <a:xfrm>
            <a:off x="11287913" y="72570"/>
            <a:ext cx="817002" cy="859814"/>
          </a:xfrm>
          <a:prstGeom prst="rect">
            <a:avLst/>
          </a:prstGeom>
        </p:spPr>
      </p:pic>
      <p:sp>
        <p:nvSpPr>
          <p:cNvPr id="3" name="Title 2"/>
          <p:cNvSpPr>
            <a:spLocks noGrp="1"/>
          </p:cNvSpPr>
          <p:nvPr>
            <p:ph type="title"/>
          </p:nvPr>
        </p:nvSpPr>
        <p:spPr/>
        <p:txBody>
          <a:bodyPr/>
          <a:lstStyle/>
          <a:p>
            <a:r>
              <a:rPr lang="en-US" sz="3600" dirty="0" smtClean="0"/>
              <a:t>Azure SQL Database Management Portal</a:t>
            </a:r>
            <a:endParaRPr lang="en-US" sz="3600" dirty="0"/>
          </a:p>
        </p:txBody>
      </p:sp>
    </p:spTree>
    <p:extLst>
      <p:ext uri="{BB962C8B-B14F-4D97-AF65-F5344CB8AC3E}">
        <p14:creationId xmlns:p14="http://schemas.microsoft.com/office/powerpoint/2010/main" val="12864806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7">
                                            <p:txEl>
                                              <p:pRg st="1" end="1"/>
                                            </p:txEl>
                                          </p:spTgt>
                                        </p:tgtEl>
                                        <p:attrNameLst>
                                          <p:attrName>style.visibility</p:attrName>
                                        </p:attrNameLst>
                                      </p:cBhvr>
                                      <p:to>
                                        <p:strVal val="visible"/>
                                      </p:to>
                                    </p:set>
                                    <p:animEffect transition="in" filter="fade">
                                      <p:cBhvr>
                                        <p:cTn id="10" dur="500"/>
                                        <p:tgtEl>
                                          <p:spTgt spid="7">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DAC Deployment </a:t>
            </a:r>
            <a:br>
              <a:rPr lang="en-US" dirty="0"/>
            </a:br>
            <a:r>
              <a:rPr lang="en-US" dirty="0"/>
              <a:t>From SQL Server Management </a:t>
            </a:r>
            <a:r>
              <a:rPr lang="en-US" dirty="0" smtClean="0"/>
              <a:t>Studio</a:t>
            </a:r>
            <a:endParaRPr lang="en-US" dirty="0"/>
          </a:p>
        </p:txBody>
      </p:sp>
    </p:spTree>
    <p:extLst>
      <p:ext uri="{BB962C8B-B14F-4D97-AF65-F5344CB8AC3E}">
        <p14:creationId xmlns:p14="http://schemas.microsoft.com/office/powerpoint/2010/main" val="4253634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Rectangle 61"/>
          <p:cNvSpPr/>
          <p:nvPr/>
        </p:nvSpPr>
        <p:spPr bwMode="auto">
          <a:xfrm>
            <a:off x="8072313" y="2208992"/>
            <a:ext cx="1549840" cy="1908524"/>
          </a:xfrm>
          <a:prstGeom prst="rect">
            <a:avLst/>
          </a:prstGeom>
          <a:solidFill>
            <a:srgbClr val="0F4329"/>
          </a:solidFill>
          <a:ln w="9525" cap="flat" cmpd="sng" algn="ctr">
            <a:noFill/>
            <a:prstDash val="solid"/>
            <a:headEnd type="none" w="med" len="med"/>
            <a:tailEnd type="none" w="med" len="med"/>
          </a:ln>
          <a:effectLst/>
        </p:spPr>
        <p:txBody>
          <a:bodyPr vert="horz" wrap="square" lIns="243757" tIns="243757" rIns="121877" bIns="60936" numCol="1" rtlCol="0" anchor="t" anchorCtr="0" compatLnSpc="1">
            <a:prstTxWarp prst="textNoShape">
              <a:avLst/>
            </a:prstTxWarp>
          </a:bodyPr>
          <a:lstStyle/>
          <a:p>
            <a:pPr defTabSz="914209">
              <a:lnSpc>
                <a:spcPct val="90000"/>
              </a:lnSpc>
              <a:buSzPct val="90000"/>
            </a:pPr>
            <a:endParaRPr lang="en-US" sz="2900" kern="0">
              <a:gradFill>
                <a:gsLst>
                  <a:gs pos="85000">
                    <a:srgbClr val="FFFFFF"/>
                  </a:gs>
                  <a:gs pos="0">
                    <a:srgbClr val="FFFFFF"/>
                  </a:gs>
                </a:gsLst>
                <a:lin ang="5400000" scaled="0"/>
              </a:gradFill>
            </a:endParaRPr>
          </a:p>
        </p:txBody>
      </p:sp>
      <p:sp>
        <p:nvSpPr>
          <p:cNvPr id="60" name="Rectangle 59"/>
          <p:cNvSpPr/>
          <p:nvPr/>
        </p:nvSpPr>
        <p:spPr bwMode="auto">
          <a:xfrm>
            <a:off x="8072313" y="4168401"/>
            <a:ext cx="1549840" cy="518916"/>
          </a:xfrm>
          <a:prstGeom prst="rect">
            <a:avLst/>
          </a:prstGeom>
          <a:solidFill>
            <a:srgbClr val="0F4329"/>
          </a:solidFill>
          <a:ln w="9525" cap="flat" cmpd="sng" algn="ctr">
            <a:noFill/>
            <a:prstDash val="solid"/>
            <a:headEnd type="none" w="med" len="med"/>
            <a:tailEnd type="none" w="med" len="med"/>
          </a:ln>
          <a:effectLst/>
        </p:spPr>
        <p:txBody>
          <a:bodyPr vert="horz" wrap="square" lIns="243757" tIns="0" rIns="121877" bIns="0" numCol="1" rtlCol="0" anchor="ctr" anchorCtr="1" compatLnSpc="1">
            <a:prstTxWarp prst="textNoShape">
              <a:avLst/>
            </a:prstTxWarp>
          </a:bodyPr>
          <a:lstStyle/>
          <a:p>
            <a:pPr defTabSz="914209">
              <a:lnSpc>
                <a:spcPct val="90000"/>
              </a:lnSpc>
              <a:buSzPct val="90000"/>
              <a:defRPr/>
            </a:pPr>
            <a:endParaRPr lang="en-US" kern="0" dirty="0">
              <a:gradFill>
                <a:gsLst>
                  <a:gs pos="85000">
                    <a:srgbClr val="FFFFFF"/>
                  </a:gs>
                  <a:gs pos="0">
                    <a:srgbClr val="FFFFFF"/>
                  </a:gs>
                </a:gsLst>
                <a:lin ang="5400000" scaled="0"/>
              </a:gradFill>
            </a:endParaRPr>
          </a:p>
        </p:txBody>
      </p:sp>
      <p:sp>
        <p:nvSpPr>
          <p:cNvPr id="80" name="Rectangle 79"/>
          <p:cNvSpPr/>
          <p:nvPr/>
        </p:nvSpPr>
        <p:spPr bwMode="auto">
          <a:xfrm>
            <a:off x="6478175" y="4168401"/>
            <a:ext cx="1549840" cy="518916"/>
          </a:xfrm>
          <a:prstGeom prst="rect">
            <a:avLst/>
          </a:prstGeom>
          <a:solidFill>
            <a:schemeClr val="accent6">
              <a:lumMod val="75000"/>
            </a:schemeClr>
          </a:solidFill>
          <a:ln w="9525" cap="flat" cmpd="sng" algn="ctr">
            <a:noFill/>
            <a:prstDash val="solid"/>
            <a:headEnd type="none" w="med" len="med"/>
            <a:tailEnd type="none" w="med" len="med"/>
          </a:ln>
          <a:effectLst/>
        </p:spPr>
        <p:txBody>
          <a:bodyPr vert="horz" wrap="square" lIns="243757" tIns="0" rIns="121877" bIns="0" numCol="1" rtlCol="0" anchor="ctr" anchorCtr="1" compatLnSpc="1">
            <a:prstTxWarp prst="textNoShape">
              <a:avLst/>
            </a:prstTxWarp>
          </a:bodyPr>
          <a:lstStyle/>
          <a:p>
            <a:pPr defTabSz="914209">
              <a:lnSpc>
                <a:spcPct val="90000"/>
              </a:lnSpc>
              <a:buSzPct val="90000"/>
              <a:defRPr/>
            </a:pPr>
            <a:endParaRPr lang="en-US" kern="0" dirty="0">
              <a:gradFill>
                <a:gsLst>
                  <a:gs pos="85000">
                    <a:srgbClr val="FFFFFF"/>
                  </a:gs>
                  <a:gs pos="0">
                    <a:srgbClr val="FFFFFF"/>
                  </a:gs>
                </a:gsLst>
                <a:lin ang="5400000" scaled="0"/>
              </a:gradFill>
            </a:endParaRPr>
          </a:p>
        </p:txBody>
      </p:sp>
      <p:sp>
        <p:nvSpPr>
          <p:cNvPr id="28" name="Rectangle 27"/>
          <p:cNvSpPr/>
          <p:nvPr/>
        </p:nvSpPr>
        <p:spPr bwMode="auto">
          <a:xfrm>
            <a:off x="6478175" y="4168401"/>
            <a:ext cx="1549840" cy="518916"/>
          </a:xfrm>
          <a:prstGeom prst="rect">
            <a:avLst/>
          </a:prstGeom>
          <a:solidFill>
            <a:srgbClr val="0F4329"/>
          </a:solidFill>
          <a:ln w="9525" cap="flat" cmpd="sng" algn="ctr">
            <a:noFill/>
            <a:prstDash val="solid"/>
            <a:headEnd type="none" w="med" len="med"/>
            <a:tailEnd type="none" w="med" len="med"/>
          </a:ln>
          <a:effectLst/>
        </p:spPr>
        <p:txBody>
          <a:bodyPr vert="horz" wrap="square" lIns="243757" tIns="0" rIns="121877" bIns="0" numCol="1" rtlCol="0" anchor="ctr" anchorCtr="1" compatLnSpc="1">
            <a:prstTxWarp prst="textNoShape">
              <a:avLst/>
            </a:prstTxWarp>
          </a:bodyPr>
          <a:lstStyle/>
          <a:p>
            <a:pPr defTabSz="914209">
              <a:lnSpc>
                <a:spcPct val="90000"/>
              </a:lnSpc>
              <a:buSzPct val="90000"/>
            </a:pPr>
            <a:r>
              <a:rPr lang="en-US" kern="0" dirty="0" err="1" smtClean="0">
                <a:gradFill>
                  <a:gsLst>
                    <a:gs pos="85000">
                      <a:srgbClr val="FFFFFF"/>
                    </a:gs>
                    <a:gs pos="0">
                      <a:srgbClr val="FFFFFF"/>
                    </a:gs>
                  </a:gsLst>
                  <a:lin ang="5400000" scaled="0"/>
                </a:gradFill>
              </a:rPr>
              <a:t>IaaS</a:t>
            </a:r>
            <a:endParaRPr lang="en-US" kern="0" dirty="0">
              <a:gradFill>
                <a:gsLst>
                  <a:gs pos="85000">
                    <a:srgbClr val="FFFFFF"/>
                  </a:gs>
                  <a:gs pos="0">
                    <a:srgbClr val="FFFFFF"/>
                  </a:gs>
                </a:gsLst>
                <a:lin ang="5400000" scaled="0"/>
              </a:gradFill>
            </a:endParaRPr>
          </a:p>
        </p:txBody>
      </p:sp>
      <p:sp>
        <p:nvSpPr>
          <p:cNvPr id="29" name="Rectangle 28"/>
          <p:cNvSpPr/>
          <p:nvPr/>
        </p:nvSpPr>
        <p:spPr bwMode="auto">
          <a:xfrm>
            <a:off x="6478175" y="2208992"/>
            <a:ext cx="1549840" cy="1908524"/>
          </a:xfrm>
          <a:prstGeom prst="rect">
            <a:avLst/>
          </a:prstGeom>
          <a:solidFill>
            <a:srgbClr val="658E00">
              <a:alpha val="14902"/>
            </a:srgbClr>
          </a:solidFill>
          <a:ln w="9525" cap="flat" cmpd="sng" algn="ctr">
            <a:noFill/>
            <a:prstDash val="solid"/>
            <a:headEnd type="none" w="med" len="med"/>
            <a:tailEnd type="none" w="med" len="med"/>
          </a:ln>
          <a:effectLst/>
        </p:spPr>
        <p:txBody>
          <a:bodyPr vert="horz" wrap="square" lIns="243757" tIns="243757" rIns="121877" bIns="60936" numCol="1" rtlCol="0" anchor="t" anchorCtr="0" compatLnSpc="1">
            <a:prstTxWarp prst="textNoShape">
              <a:avLst/>
            </a:prstTxWarp>
          </a:bodyPr>
          <a:lstStyle/>
          <a:p>
            <a:pPr defTabSz="914209">
              <a:lnSpc>
                <a:spcPct val="90000"/>
              </a:lnSpc>
              <a:buSzPct val="90000"/>
            </a:pPr>
            <a:endParaRPr lang="en-US" sz="2900" kern="0">
              <a:gradFill>
                <a:gsLst>
                  <a:gs pos="85000">
                    <a:srgbClr val="FFFFFF"/>
                  </a:gs>
                  <a:gs pos="0">
                    <a:srgbClr val="FFFFFF"/>
                  </a:gs>
                </a:gsLst>
                <a:lin ang="5400000" scaled="0"/>
              </a:gradFill>
            </a:endParaRPr>
          </a:p>
        </p:txBody>
      </p:sp>
      <p:sp>
        <p:nvSpPr>
          <p:cNvPr id="81" name="Rectangle 80"/>
          <p:cNvSpPr/>
          <p:nvPr/>
        </p:nvSpPr>
        <p:spPr bwMode="auto">
          <a:xfrm>
            <a:off x="8072313" y="0"/>
            <a:ext cx="1549840" cy="6858000"/>
          </a:xfrm>
          <a:prstGeom prst="rect">
            <a:avLst/>
          </a:prstGeom>
          <a:solidFill>
            <a:srgbClr val="008272">
              <a:alpha val="65098"/>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8" tIns="60944" rIns="121888" bIns="60944" numCol="1" rtlCol="0" anchor="ctr" anchorCtr="0" compatLnSpc="1">
            <a:prstTxWarp prst="textNoShape">
              <a:avLst/>
            </a:prstTxWarp>
          </a:bodyPr>
          <a:lstStyle/>
          <a:p>
            <a:pPr algn="ctr" defTabSz="1218535" fontAlgn="base">
              <a:spcBef>
                <a:spcPct val="0"/>
              </a:spcBef>
              <a:spcAft>
                <a:spcPct val="0"/>
              </a:spcAft>
            </a:pPr>
            <a:endParaRPr lang="en-US" sz="2700">
              <a:gradFill>
                <a:gsLst>
                  <a:gs pos="0">
                    <a:srgbClr val="FFFFFF"/>
                  </a:gs>
                  <a:gs pos="100000">
                    <a:srgbClr val="FFFFFF"/>
                  </a:gs>
                </a:gsLst>
                <a:lin ang="5400000" scaled="0"/>
              </a:gradFill>
            </a:endParaRPr>
          </a:p>
        </p:txBody>
      </p:sp>
      <p:sp>
        <p:nvSpPr>
          <p:cNvPr id="64" name="Rectangle 63"/>
          <p:cNvSpPr/>
          <p:nvPr/>
        </p:nvSpPr>
        <p:spPr bwMode="auto">
          <a:xfrm>
            <a:off x="3291425" y="4168401"/>
            <a:ext cx="1549840" cy="518916"/>
          </a:xfrm>
          <a:prstGeom prst="rect">
            <a:avLst/>
          </a:prstGeom>
          <a:solidFill>
            <a:srgbClr val="658E00">
              <a:alpha val="14902"/>
            </a:srgbClr>
          </a:solidFill>
          <a:ln w="9525" cap="flat" cmpd="sng" algn="ctr">
            <a:noFill/>
            <a:prstDash val="solid"/>
            <a:headEnd type="none" w="med" len="med"/>
            <a:tailEnd type="none" w="med" len="med"/>
          </a:ln>
          <a:effectLst/>
        </p:spPr>
        <p:txBody>
          <a:bodyPr vert="horz" wrap="square" lIns="121877" tIns="0" rIns="0" bIns="0" numCol="1" rtlCol="0" anchor="ctr" anchorCtr="1" compatLnSpc="1">
            <a:prstTxWarp prst="textNoShape">
              <a:avLst/>
            </a:prstTxWarp>
          </a:bodyPr>
          <a:lstStyle/>
          <a:p>
            <a:pPr algn="ctr" defTabSz="914209">
              <a:buSzPct val="90000"/>
              <a:defRPr/>
            </a:pPr>
            <a:r>
              <a:rPr lang="en-US" kern="0" dirty="0">
                <a:gradFill>
                  <a:gsLst>
                    <a:gs pos="85000">
                      <a:srgbClr val="FFFFFF"/>
                    </a:gs>
                    <a:gs pos="0">
                      <a:srgbClr val="FFFFFF"/>
                    </a:gs>
                  </a:gsLst>
                  <a:lin ang="5400000" scaled="0"/>
                </a:gradFill>
              </a:rPr>
              <a:t>Physical</a:t>
            </a:r>
          </a:p>
        </p:txBody>
      </p:sp>
      <p:sp>
        <p:nvSpPr>
          <p:cNvPr id="65" name="Rectangle 64"/>
          <p:cNvSpPr/>
          <p:nvPr/>
        </p:nvSpPr>
        <p:spPr bwMode="auto">
          <a:xfrm>
            <a:off x="3289904" y="2208992"/>
            <a:ext cx="1549840" cy="1908524"/>
          </a:xfrm>
          <a:prstGeom prst="rect">
            <a:avLst/>
          </a:prstGeom>
          <a:solidFill>
            <a:srgbClr val="658E00">
              <a:alpha val="14902"/>
            </a:srgbClr>
          </a:solidFill>
          <a:ln w="9525" cap="flat" cmpd="sng" algn="ctr">
            <a:noFill/>
            <a:prstDash val="solid"/>
            <a:headEnd type="none" w="med" len="med"/>
            <a:tailEnd type="none" w="med" len="med"/>
          </a:ln>
          <a:effectLst/>
        </p:spPr>
        <p:txBody>
          <a:bodyPr vert="horz" wrap="square" lIns="243757" tIns="243757" rIns="121877" bIns="60936" numCol="1" rtlCol="0" anchor="t" anchorCtr="0" compatLnSpc="1">
            <a:prstTxWarp prst="textNoShape">
              <a:avLst/>
            </a:prstTxWarp>
          </a:bodyPr>
          <a:lstStyle/>
          <a:p>
            <a:pPr defTabSz="914209">
              <a:lnSpc>
                <a:spcPct val="90000"/>
              </a:lnSpc>
              <a:buSzPct val="90000"/>
            </a:pPr>
            <a:endParaRPr lang="en-US" sz="2900" kern="0">
              <a:gradFill>
                <a:gsLst>
                  <a:gs pos="85000">
                    <a:srgbClr val="FFFFFF"/>
                  </a:gs>
                  <a:gs pos="0">
                    <a:srgbClr val="FFFFFF"/>
                  </a:gs>
                </a:gsLst>
                <a:lin ang="5400000" scaled="0"/>
              </a:gradFill>
            </a:endParaRPr>
          </a:p>
        </p:txBody>
      </p:sp>
      <p:sp>
        <p:nvSpPr>
          <p:cNvPr id="76" name="Rectangle 75"/>
          <p:cNvSpPr/>
          <p:nvPr/>
        </p:nvSpPr>
        <p:spPr bwMode="auto">
          <a:xfrm>
            <a:off x="4885561" y="4168399"/>
            <a:ext cx="1549840" cy="518916"/>
          </a:xfrm>
          <a:prstGeom prst="rect">
            <a:avLst/>
          </a:prstGeom>
          <a:solidFill>
            <a:srgbClr val="658E00">
              <a:alpha val="14902"/>
            </a:srgbClr>
          </a:solidFill>
          <a:ln w="9525" cap="flat" cmpd="sng" algn="ctr">
            <a:noFill/>
            <a:prstDash val="solid"/>
            <a:headEnd type="none" w="med" len="med"/>
            <a:tailEnd type="none" w="med" len="med"/>
          </a:ln>
          <a:effectLst/>
        </p:spPr>
        <p:txBody>
          <a:bodyPr vert="horz" wrap="square" lIns="0" tIns="0" rIns="0" bIns="0" numCol="1" rtlCol="0" anchor="ctr" anchorCtr="1" compatLnSpc="1">
            <a:prstTxWarp prst="textNoShape">
              <a:avLst/>
            </a:prstTxWarp>
          </a:bodyPr>
          <a:lstStyle/>
          <a:p>
            <a:pPr algn="ctr" defTabSz="914209">
              <a:lnSpc>
                <a:spcPct val="90000"/>
              </a:lnSpc>
              <a:buSzPct val="90000"/>
              <a:defRPr/>
            </a:pPr>
            <a:r>
              <a:rPr lang="en-US" kern="0" dirty="0" smtClean="0">
                <a:gradFill>
                  <a:gsLst>
                    <a:gs pos="85000">
                      <a:srgbClr val="FFFFFF"/>
                    </a:gs>
                    <a:gs pos="0">
                      <a:srgbClr val="FFFFFF"/>
                    </a:gs>
                  </a:gsLst>
                  <a:lin ang="5400000" scaled="0"/>
                </a:gradFill>
              </a:rPr>
              <a:t>Virtual</a:t>
            </a:r>
            <a:endParaRPr lang="en-US" kern="0" dirty="0">
              <a:gradFill>
                <a:gsLst>
                  <a:gs pos="85000">
                    <a:srgbClr val="FFFFFF"/>
                  </a:gs>
                  <a:gs pos="0">
                    <a:srgbClr val="FFFFFF"/>
                  </a:gs>
                </a:gsLst>
                <a:lin ang="5400000" scaled="0"/>
              </a:gradFill>
            </a:endParaRPr>
          </a:p>
        </p:txBody>
      </p:sp>
      <p:sp>
        <p:nvSpPr>
          <p:cNvPr id="77" name="Rectangle 76"/>
          <p:cNvSpPr/>
          <p:nvPr/>
        </p:nvSpPr>
        <p:spPr bwMode="auto">
          <a:xfrm>
            <a:off x="4884040" y="2208992"/>
            <a:ext cx="1549840" cy="1908524"/>
          </a:xfrm>
          <a:prstGeom prst="rect">
            <a:avLst/>
          </a:prstGeom>
          <a:solidFill>
            <a:srgbClr val="658E00">
              <a:alpha val="14902"/>
            </a:srgbClr>
          </a:solidFill>
          <a:ln w="9525" cap="flat" cmpd="sng" algn="ctr">
            <a:noFill/>
            <a:prstDash val="solid"/>
            <a:headEnd type="none" w="med" len="med"/>
            <a:tailEnd type="none" w="med" len="med"/>
          </a:ln>
          <a:effectLst/>
        </p:spPr>
        <p:txBody>
          <a:bodyPr vert="horz" wrap="square" lIns="243757" tIns="243757" rIns="121877" bIns="60936" numCol="1" rtlCol="0" anchor="t" anchorCtr="0" compatLnSpc="1">
            <a:prstTxWarp prst="textNoShape">
              <a:avLst/>
            </a:prstTxWarp>
          </a:bodyPr>
          <a:lstStyle/>
          <a:p>
            <a:pPr defTabSz="914209">
              <a:lnSpc>
                <a:spcPct val="90000"/>
              </a:lnSpc>
              <a:buSzPct val="90000"/>
            </a:pPr>
            <a:endParaRPr lang="en-US" sz="2900" kern="0">
              <a:gradFill>
                <a:gsLst>
                  <a:gs pos="85000">
                    <a:srgbClr val="FFFFFF"/>
                  </a:gs>
                  <a:gs pos="0">
                    <a:srgbClr val="FFFFFF"/>
                  </a:gs>
                </a:gsLst>
                <a:lin ang="5400000" scaled="0"/>
              </a:gradFill>
            </a:endParaRPr>
          </a:p>
        </p:txBody>
      </p:sp>
      <p:sp>
        <p:nvSpPr>
          <p:cNvPr id="31" name="Freeform 6"/>
          <p:cNvSpPr>
            <a:spLocks noChangeAspect="1" noEditPoints="1"/>
          </p:cNvSpPr>
          <p:nvPr/>
        </p:nvSpPr>
        <p:spPr bwMode="auto">
          <a:xfrm>
            <a:off x="3727238" y="2719473"/>
            <a:ext cx="675171" cy="887563"/>
          </a:xfrm>
          <a:custGeom>
            <a:avLst/>
            <a:gdLst>
              <a:gd name="T0" fmla="*/ 16 w 199"/>
              <a:gd name="T1" fmla="*/ 212 h 262"/>
              <a:gd name="T2" fmla="*/ 171 w 199"/>
              <a:gd name="T3" fmla="*/ 238 h 262"/>
              <a:gd name="T4" fmla="*/ 171 w 199"/>
              <a:gd name="T5" fmla="*/ 200 h 262"/>
              <a:gd name="T6" fmla="*/ 36 w 199"/>
              <a:gd name="T7" fmla="*/ 219 h 262"/>
              <a:gd name="T8" fmla="*/ 45 w 199"/>
              <a:gd name="T9" fmla="*/ 219 h 262"/>
              <a:gd name="T10" fmla="*/ 96 w 199"/>
              <a:gd name="T11" fmla="*/ 223 h 262"/>
              <a:gd name="T12" fmla="*/ 162 w 199"/>
              <a:gd name="T13" fmla="*/ 215 h 262"/>
              <a:gd name="T14" fmla="*/ 171 w 199"/>
              <a:gd name="T15" fmla="*/ 65 h 262"/>
              <a:gd name="T16" fmla="*/ 16 w 199"/>
              <a:gd name="T17" fmla="*/ 91 h 262"/>
              <a:gd name="T18" fmla="*/ 183 w 199"/>
              <a:gd name="T19" fmla="*/ 91 h 262"/>
              <a:gd name="T20" fmla="*/ 41 w 199"/>
              <a:gd name="T21" fmla="*/ 88 h 262"/>
              <a:gd name="T22" fmla="*/ 40 w 199"/>
              <a:gd name="T23" fmla="*/ 80 h 262"/>
              <a:gd name="T24" fmla="*/ 41 w 199"/>
              <a:gd name="T25" fmla="*/ 88 h 262"/>
              <a:gd name="T26" fmla="*/ 92 w 199"/>
              <a:gd name="T27" fmla="*/ 84 h 262"/>
              <a:gd name="T28" fmla="*/ 166 w 199"/>
              <a:gd name="T29" fmla="*/ 84 h 262"/>
              <a:gd name="T30" fmla="*/ 27 w 199"/>
              <a:gd name="T31" fmla="*/ 0 h 262"/>
              <a:gd name="T32" fmla="*/ 18 w 199"/>
              <a:gd name="T33" fmla="*/ 253 h 262"/>
              <a:gd name="T34" fmla="*/ 63 w 199"/>
              <a:gd name="T35" fmla="*/ 255 h 262"/>
              <a:gd name="T36" fmla="*/ 177 w 199"/>
              <a:gd name="T37" fmla="*/ 262 h 262"/>
              <a:gd name="T38" fmla="*/ 199 w 199"/>
              <a:gd name="T39" fmla="*/ 27 h 262"/>
              <a:gd name="T40" fmla="*/ 172 w 199"/>
              <a:gd name="T41" fmla="*/ 249 h 262"/>
              <a:gd name="T42" fmla="*/ 6 w 199"/>
              <a:gd name="T43" fmla="*/ 27 h 262"/>
              <a:gd name="T44" fmla="*/ 193 w 199"/>
              <a:gd name="T45" fmla="*/ 27 h 262"/>
              <a:gd name="T46" fmla="*/ 28 w 199"/>
              <a:gd name="T47" fmla="*/ 20 h 262"/>
              <a:gd name="T48" fmla="*/ 28 w 199"/>
              <a:gd name="T49" fmla="*/ 58 h 262"/>
              <a:gd name="T50" fmla="*/ 183 w 199"/>
              <a:gd name="T51" fmla="*/ 32 h 262"/>
              <a:gd name="T52" fmla="*/ 40 w 199"/>
              <a:gd name="T53" fmla="*/ 43 h 262"/>
              <a:gd name="T54" fmla="*/ 41 w 199"/>
              <a:gd name="T55" fmla="*/ 35 h 262"/>
              <a:gd name="T56" fmla="*/ 162 w 199"/>
              <a:gd name="T57" fmla="*/ 43 h 262"/>
              <a:gd name="T58" fmla="*/ 96 w 199"/>
              <a:gd name="T59" fmla="*/ 35 h 262"/>
              <a:gd name="T60" fmla="*/ 162 w 199"/>
              <a:gd name="T61" fmla="*/ 43 h 262"/>
              <a:gd name="T62" fmla="*/ 16 w 199"/>
              <a:gd name="T63" fmla="*/ 122 h 262"/>
              <a:gd name="T64" fmla="*/ 171 w 199"/>
              <a:gd name="T65" fmla="*/ 148 h 262"/>
              <a:gd name="T66" fmla="*/ 171 w 199"/>
              <a:gd name="T67" fmla="*/ 110 h 262"/>
              <a:gd name="T68" fmla="*/ 36 w 199"/>
              <a:gd name="T69" fmla="*/ 129 h 262"/>
              <a:gd name="T70" fmla="*/ 45 w 199"/>
              <a:gd name="T71" fmla="*/ 129 h 262"/>
              <a:gd name="T72" fmla="*/ 96 w 199"/>
              <a:gd name="T73" fmla="*/ 133 h 262"/>
              <a:gd name="T74" fmla="*/ 162 w 199"/>
              <a:gd name="T75" fmla="*/ 125 h 262"/>
              <a:gd name="T76" fmla="*/ 171 w 199"/>
              <a:gd name="T77" fmla="*/ 155 h 262"/>
              <a:gd name="T78" fmla="*/ 16 w 199"/>
              <a:gd name="T79" fmla="*/ 181 h 262"/>
              <a:gd name="T80" fmla="*/ 183 w 199"/>
              <a:gd name="T81" fmla="*/ 181 h 262"/>
              <a:gd name="T82" fmla="*/ 41 w 199"/>
              <a:gd name="T83" fmla="*/ 178 h 262"/>
              <a:gd name="T84" fmla="*/ 40 w 199"/>
              <a:gd name="T85" fmla="*/ 170 h 262"/>
              <a:gd name="T86" fmla="*/ 41 w 199"/>
              <a:gd name="T87" fmla="*/ 178 h 262"/>
              <a:gd name="T88" fmla="*/ 92 w 199"/>
              <a:gd name="T89" fmla="*/ 174 h 262"/>
              <a:gd name="T90" fmla="*/ 166 w 199"/>
              <a:gd name="T91" fmla="*/ 174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99" h="262">
                <a:moveTo>
                  <a:pt x="171" y="200"/>
                </a:moveTo>
                <a:cubicBezTo>
                  <a:pt x="28" y="200"/>
                  <a:pt x="28" y="200"/>
                  <a:pt x="28" y="200"/>
                </a:cubicBezTo>
                <a:cubicBezTo>
                  <a:pt x="22" y="200"/>
                  <a:pt x="16" y="206"/>
                  <a:pt x="16" y="212"/>
                </a:cubicBezTo>
                <a:cubicBezTo>
                  <a:pt x="16" y="226"/>
                  <a:pt x="16" y="226"/>
                  <a:pt x="16" y="226"/>
                </a:cubicBezTo>
                <a:cubicBezTo>
                  <a:pt x="16" y="233"/>
                  <a:pt x="22" y="238"/>
                  <a:pt x="28" y="238"/>
                </a:cubicBezTo>
                <a:cubicBezTo>
                  <a:pt x="171" y="238"/>
                  <a:pt x="171" y="238"/>
                  <a:pt x="171" y="238"/>
                </a:cubicBezTo>
                <a:cubicBezTo>
                  <a:pt x="178" y="238"/>
                  <a:pt x="183" y="233"/>
                  <a:pt x="183" y="226"/>
                </a:cubicBezTo>
                <a:cubicBezTo>
                  <a:pt x="183" y="212"/>
                  <a:pt x="183" y="212"/>
                  <a:pt x="183" y="212"/>
                </a:cubicBezTo>
                <a:cubicBezTo>
                  <a:pt x="183" y="206"/>
                  <a:pt x="178" y="200"/>
                  <a:pt x="171" y="200"/>
                </a:cubicBezTo>
                <a:close/>
                <a:moveTo>
                  <a:pt x="41" y="223"/>
                </a:moveTo>
                <a:cubicBezTo>
                  <a:pt x="40" y="223"/>
                  <a:pt x="40" y="223"/>
                  <a:pt x="40" y="223"/>
                </a:cubicBezTo>
                <a:cubicBezTo>
                  <a:pt x="38" y="223"/>
                  <a:pt x="36" y="221"/>
                  <a:pt x="36" y="219"/>
                </a:cubicBezTo>
                <a:cubicBezTo>
                  <a:pt x="36" y="217"/>
                  <a:pt x="38" y="215"/>
                  <a:pt x="40" y="215"/>
                </a:cubicBezTo>
                <a:cubicBezTo>
                  <a:pt x="41" y="215"/>
                  <a:pt x="41" y="215"/>
                  <a:pt x="41" y="215"/>
                </a:cubicBezTo>
                <a:cubicBezTo>
                  <a:pt x="43" y="215"/>
                  <a:pt x="45" y="217"/>
                  <a:pt x="45" y="219"/>
                </a:cubicBezTo>
                <a:cubicBezTo>
                  <a:pt x="45" y="221"/>
                  <a:pt x="43" y="223"/>
                  <a:pt x="41" y="223"/>
                </a:cubicBezTo>
                <a:close/>
                <a:moveTo>
                  <a:pt x="162" y="223"/>
                </a:moveTo>
                <a:cubicBezTo>
                  <a:pt x="96" y="223"/>
                  <a:pt x="96" y="223"/>
                  <a:pt x="96" y="223"/>
                </a:cubicBezTo>
                <a:cubicBezTo>
                  <a:pt x="94" y="223"/>
                  <a:pt x="92" y="221"/>
                  <a:pt x="92" y="219"/>
                </a:cubicBezTo>
                <a:cubicBezTo>
                  <a:pt x="92" y="217"/>
                  <a:pt x="94" y="215"/>
                  <a:pt x="96" y="215"/>
                </a:cubicBezTo>
                <a:cubicBezTo>
                  <a:pt x="162" y="215"/>
                  <a:pt x="162" y="215"/>
                  <a:pt x="162" y="215"/>
                </a:cubicBezTo>
                <a:cubicBezTo>
                  <a:pt x="165" y="215"/>
                  <a:pt x="166" y="217"/>
                  <a:pt x="166" y="219"/>
                </a:cubicBezTo>
                <a:cubicBezTo>
                  <a:pt x="166" y="221"/>
                  <a:pt x="165" y="223"/>
                  <a:pt x="162" y="223"/>
                </a:cubicBezTo>
                <a:close/>
                <a:moveTo>
                  <a:pt x="171" y="65"/>
                </a:moveTo>
                <a:cubicBezTo>
                  <a:pt x="28" y="65"/>
                  <a:pt x="28" y="65"/>
                  <a:pt x="28" y="65"/>
                </a:cubicBezTo>
                <a:cubicBezTo>
                  <a:pt x="22" y="65"/>
                  <a:pt x="16" y="71"/>
                  <a:pt x="16" y="77"/>
                </a:cubicBezTo>
                <a:cubicBezTo>
                  <a:pt x="16" y="91"/>
                  <a:pt x="16" y="91"/>
                  <a:pt x="16" y="91"/>
                </a:cubicBezTo>
                <a:cubicBezTo>
                  <a:pt x="16" y="98"/>
                  <a:pt x="22" y="103"/>
                  <a:pt x="28" y="103"/>
                </a:cubicBezTo>
                <a:cubicBezTo>
                  <a:pt x="171" y="103"/>
                  <a:pt x="171" y="103"/>
                  <a:pt x="171" y="103"/>
                </a:cubicBezTo>
                <a:cubicBezTo>
                  <a:pt x="178" y="103"/>
                  <a:pt x="183" y="98"/>
                  <a:pt x="183" y="91"/>
                </a:cubicBezTo>
                <a:cubicBezTo>
                  <a:pt x="183" y="77"/>
                  <a:pt x="183" y="77"/>
                  <a:pt x="183" y="77"/>
                </a:cubicBezTo>
                <a:cubicBezTo>
                  <a:pt x="183" y="71"/>
                  <a:pt x="178" y="65"/>
                  <a:pt x="171" y="65"/>
                </a:cubicBezTo>
                <a:close/>
                <a:moveTo>
                  <a:pt x="41" y="88"/>
                </a:moveTo>
                <a:cubicBezTo>
                  <a:pt x="40" y="88"/>
                  <a:pt x="40" y="88"/>
                  <a:pt x="40" y="88"/>
                </a:cubicBezTo>
                <a:cubicBezTo>
                  <a:pt x="38" y="88"/>
                  <a:pt x="36" y="86"/>
                  <a:pt x="36" y="84"/>
                </a:cubicBezTo>
                <a:cubicBezTo>
                  <a:pt x="36" y="82"/>
                  <a:pt x="38" y="80"/>
                  <a:pt x="40" y="80"/>
                </a:cubicBezTo>
                <a:cubicBezTo>
                  <a:pt x="41" y="80"/>
                  <a:pt x="41" y="80"/>
                  <a:pt x="41" y="80"/>
                </a:cubicBezTo>
                <a:cubicBezTo>
                  <a:pt x="43" y="80"/>
                  <a:pt x="45" y="82"/>
                  <a:pt x="45" y="84"/>
                </a:cubicBezTo>
                <a:cubicBezTo>
                  <a:pt x="45" y="86"/>
                  <a:pt x="43" y="88"/>
                  <a:pt x="41" y="88"/>
                </a:cubicBezTo>
                <a:close/>
                <a:moveTo>
                  <a:pt x="162" y="88"/>
                </a:moveTo>
                <a:cubicBezTo>
                  <a:pt x="96" y="88"/>
                  <a:pt x="96" y="88"/>
                  <a:pt x="96" y="88"/>
                </a:cubicBezTo>
                <a:cubicBezTo>
                  <a:pt x="94" y="88"/>
                  <a:pt x="92" y="86"/>
                  <a:pt x="92" y="84"/>
                </a:cubicBezTo>
                <a:cubicBezTo>
                  <a:pt x="92" y="82"/>
                  <a:pt x="94" y="80"/>
                  <a:pt x="96" y="80"/>
                </a:cubicBezTo>
                <a:cubicBezTo>
                  <a:pt x="162" y="80"/>
                  <a:pt x="162" y="80"/>
                  <a:pt x="162" y="80"/>
                </a:cubicBezTo>
                <a:cubicBezTo>
                  <a:pt x="165" y="80"/>
                  <a:pt x="166" y="82"/>
                  <a:pt x="166" y="84"/>
                </a:cubicBezTo>
                <a:cubicBezTo>
                  <a:pt x="166" y="86"/>
                  <a:pt x="165" y="88"/>
                  <a:pt x="162" y="88"/>
                </a:cubicBezTo>
                <a:close/>
                <a:moveTo>
                  <a:pt x="172" y="0"/>
                </a:moveTo>
                <a:cubicBezTo>
                  <a:pt x="27" y="0"/>
                  <a:pt x="27" y="0"/>
                  <a:pt x="27" y="0"/>
                </a:cubicBezTo>
                <a:cubicBezTo>
                  <a:pt x="12" y="0"/>
                  <a:pt x="0" y="12"/>
                  <a:pt x="0" y="27"/>
                </a:cubicBezTo>
                <a:cubicBezTo>
                  <a:pt x="0" y="228"/>
                  <a:pt x="0" y="228"/>
                  <a:pt x="0" y="228"/>
                </a:cubicBezTo>
                <a:cubicBezTo>
                  <a:pt x="0" y="240"/>
                  <a:pt x="7" y="249"/>
                  <a:pt x="18" y="253"/>
                </a:cubicBezTo>
                <a:cubicBezTo>
                  <a:pt x="22" y="262"/>
                  <a:pt x="22" y="262"/>
                  <a:pt x="22" y="262"/>
                </a:cubicBezTo>
                <a:cubicBezTo>
                  <a:pt x="59" y="262"/>
                  <a:pt x="59" y="262"/>
                  <a:pt x="59" y="262"/>
                </a:cubicBezTo>
                <a:cubicBezTo>
                  <a:pt x="63" y="255"/>
                  <a:pt x="63" y="255"/>
                  <a:pt x="63" y="255"/>
                </a:cubicBezTo>
                <a:cubicBezTo>
                  <a:pt x="137" y="255"/>
                  <a:pt x="137" y="255"/>
                  <a:pt x="137" y="255"/>
                </a:cubicBezTo>
                <a:cubicBezTo>
                  <a:pt x="140" y="262"/>
                  <a:pt x="140" y="262"/>
                  <a:pt x="140" y="262"/>
                </a:cubicBezTo>
                <a:cubicBezTo>
                  <a:pt x="177" y="262"/>
                  <a:pt x="177" y="262"/>
                  <a:pt x="177" y="262"/>
                </a:cubicBezTo>
                <a:cubicBezTo>
                  <a:pt x="182" y="253"/>
                  <a:pt x="182" y="253"/>
                  <a:pt x="182" y="253"/>
                </a:cubicBezTo>
                <a:cubicBezTo>
                  <a:pt x="192" y="249"/>
                  <a:pt x="199" y="240"/>
                  <a:pt x="199" y="228"/>
                </a:cubicBezTo>
                <a:cubicBezTo>
                  <a:pt x="199" y="27"/>
                  <a:pt x="199" y="27"/>
                  <a:pt x="199" y="27"/>
                </a:cubicBezTo>
                <a:cubicBezTo>
                  <a:pt x="199" y="12"/>
                  <a:pt x="187" y="0"/>
                  <a:pt x="172" y="0"/>
                </a:cubicBezTo>
                <a:close/>
                <a:moveTo>
                  <a:pt x="193" y="228"/>
                </a:moveTo>
                <a:cubicBezTo>
                  <a:pt x="193" y="240"/>
                  <a:pt x="184" y="249"/>
                  <a:pt x="172" y="249"/>
                </a:cubicBezTo>
                <a:cubicBezTo>
                  <a:pt x="27" y="249"/>
                  <a:pt x="27" y="249"/>
                  <a:pt x="27" y="249"/>
                </a:cubicBezTo>
                <a:cubicBezTo>
                  <a:pt x="16" y="249"/>
                  <a:pt x="6" y="240"/>
                  <a:pt x="6" y="228"/>
                </a:cubicBezTo>
                <a:cubicBezTo>
                  <a:pt x="6" y="27"/>
                  <a:pt x="6" y="27"/>
                  <a:pt x="6" y="27"/>
                </a:cubicBezTo>
                <a:cubicBezTo>
                  <a:pt x="6" y="15"/>
                  <a:pt x="16" y="6"/>
                  <a:pt x="27" y="6"/>
                </a:cubicBezTo>
                <a:cubicBezTo>
                  <a:pt x="172" y="6"/>
                  <a:pt x="172" y="6"/>
                  <a:pt x="172" y="6"/>
                </a:cubicBezTo>
                <a:cubicBezTo>
                  <a:pt x="184" y="6"/>
                  <a:pt x="193" y="15"/>
                  <a:pt x="193" y="27"/>
                </a:cubicBezTo>
                <a:lnTo>
                  <a:pt x="193" y="228"/>
                </a:lnTo>
                <a:close/>
                <a:moveTo>
                  <a:pt x="171" y="20"/>
                </a:moveTo>
                <a:cubicBezTo>
                  <a:pt x="28" y="20"/>
                  <a:pt x="28" y="20"/>
                  <a:pt x="28" y="20"/>
                </a:cubicBezTo>
                <a:cubicBezTo>
                  <a:pt x="22" y="20"/>
                  <a:pt x="16" y="26"/>
                  <a:pt x="16" y="32"/>
                </a:cubicBezTo>
                <a:cubicBezTo>
                  <a:pt x="16" y="46"/>
                  <a:pt x="16" y="46"/>
                  <a:pt x="16" y="46"/>
                </a:cubicBezTo>
                <a:cubicBezTo>
                  <a:pt x="16" y="53"/>
                  <a:pt x="22" y="58"/>
                  <a:pt x="28" y="58"/>
                </a:cubicBezTo>
                <a:cubicBezTo>
                  <a:pt x="171" y="58"/>
                  <a:pt x="171" y="58"/>
                  <a:pt x="171" y="58"/>
                </a:cubicBezTo>
                <a:cubicBezTo>
                  <a:pt x="178" y="58"/>
                  <a:pt x="183" y="53"/>
                  <a:pt x="183" y="46"/>
                </a:cubicBezTo>
                <a:cubicBezTo>
                  <a:pt x="183" y="32"/>
                  <a:pt x="183" y="32"/>
                  <a:pt x="183" y="32"/>
                </a:cubicBezTo>
                <a:cubicBezTo>
                  <a:pt x="183" y="26"/>
                  <a:pt x="178" y="20"/>
                  <a:pt x="171" y="20"/>
                </a:cubicBezTo>
                <a:close/>
                <a:moveTo>
                  <a:pt x="41" y="43"/>
                </a:moveTo>
                <a:cubicBezTo>
                  <a:pt x="40" y="43"/>
                  <a:pt x="40" y="43"/>
                  <a:pt x="40" y="43"/>
                </a:cubicBezTo>
                <a:cubicBezTo>
                  <a:pt x="38" y="43"/>
                  <a:pt x="36" y="41"/>
                  <a:pt x="36" y="39"/>
                </a:cubicBezTo>
                <a:cubicBezTo>
                  <a:pt x="36" y="37"/>
                  <a:pt x="38" y="35"/>
                  <a:pt x="40" y="35"/>
                </a:cubicBezTo>
                <a:cubicBezTo>
                  <a:pt x="41" y="35"/>
                  <a:pt x="41" y="35"/>
                  <a:pt x="41" y="35"/>
                </a:cubicBezTo>
                <a:cubicBezTo>
                  <a:pt x="43" y="35"/>
                  <a:pt x="45" y="37"/>
                  <a:pt x="45" y="39"/>
                </a:cubicBezTo>
                <a:cubicBezTo>
                  <a:pt x="45" y="41"/>
                  <a:pt x="43" y="43"/>
                  <a:pt x="41" y="43"/>
                </a:cubicBezTo>
                <a:close/>
                <a:moveTo>
                  <a:pt x="162" y="43"/>
                </a:moveTo>
                <a:cubicBezTo>
                  <a:pt x="96" y="43"/>
                  <a:pt x="96" y="43"/>
                  <a:pt x="96" y="43"/>
                </a:cubicBezTo>
                <a:cubicBezTo>
                  <a:pt x="94" y="43"/>
                  <a:pt x="92" y="41"/>
                  <a:pt x="92" y="39"/>
                </a:cubicBezTo>
                <a:cubicBezTo>
                  <a:pt x="92" y="37"/>
                  <a:pt x="94" y="35"/>
                  <a:pt x="96" y="35"/>
                </a:cubicBezTo>
                <a:cubicBezTo>
                  <a:pt x="162" y="35"/>
                  <a:pt x="162" y="35"/>
                  <a:pt x="162" y="35"/>
                </a:cubicBezTo>
                <a:cubicBezTo>
                  <a:pt x="165" y="35"/>
                  <a:pt x="166" y="37"/>
                  <a:pt x="166" y="39"/>
                </a:cubicBezTo>
                <a:cubicBezTo>
                  <a:pt x="166" y="41"/>
                  <a:pt x="165" y="43"/>
                  <a:pt x="162" y="43"/>
                </a:cubicBezTo>
                <a:close/>
                <a:moveTo>
                  <a:pt x="171" y="110"/>
                </a:moveTo>
                <a:cubicBezTo>
                  <a:pt x="28" y="110"/>
                  <a:pt x="28" y="110"/>
                  <a:pt x="28" y="110"/>
                </a:cubicBezTo>
                <a:cubicBezTo>
                  <a:pt x="22" y="110"/>
                  <a:pt x="16" y="116"/>
                  <a:pt x="16" y="122"/>
                </a:cubicBezTo>
                <a:cubicBezTo>
                  <a:pt x="16" y="136"/>
                  <a:pt x="16" y="136"/>
                  <a:pt x="16" y="136"/>
                </a:cubicBezTo>
                <a:cubicBezTo>
                  <a:pt x="16" y="143"/>
                  <a:pt x="22" y="148"/>
                  <a:pt x="28" y="148"/>
                </a:cubicBezTo>
                <a:cubicBezTo>
                  <a:pt x="171" y="148"/>
                  <a:pt x="171" y="148"/>
                  <a:pt x="171" y="148"/>
                </a:cubicBezTo>
                <a:cubicBezTo>
                  <a:pt x="178" y="148"/>
                  <a:pt x="183" y="143"/>
                  <a:pt x="183" y="136"/>
                </a:cubicBezTo>
                <a:cubicBezTo>
                  <a:pt x="183" y="122"/>
                  <a:pt x="183" y="122"/>
                  <a:pt x="183" y="122"/>
                </a:cubicBezTo>
                <a:cubicBezTo>
                  <a:pt x="183" y="116"/>
                  <a:pt x="178" y="110"/>
                  <a:pt x="171" y="110"/>
                </a:cubicBezTo>
                <a:close/>
                <a:moveTo>
                  <a:pt x="41" y="133"/>
                </a:moveTo>
                <a:cubicBezTo>
                  <a:pt x="40" y="133"/>
                  <a:pt x="40" y="133"/>
                  <a:pt x="40" y="133"/>
                </a:cubicBezTo>
                <a:cubicBezTo>
                  <a:pt x="38" y="133"/>
                  <a:pt x="36" y="131"/>
                  <a:pt x="36" y="129"/>
                </a:cubicBezTo>
                <a:cubicBezTo>
                  <a:pt x="36" y="127"/>
                  <a:pt x="38" y="125"/>
                  <a:pt x="40" y="125"/>
                </a:cubicBezTo>
                <a:cubicBezTo>
                  <a:pt x="41" y="125"/>
                  <a:pt x="41" y="125"/>
                  <a:pt x="41" y="125"/>
                </a:cubicBezTo>
                <a:cubicBezTo>
                  <a:pt x="43" y="125"/>
                  <a:pt x="45" y="127"/>
                  <a:pt x="45" y="129"/>
                </a:cubicBezTo>
                <a:cubicBezTo>
                  <a:pt x="45" y="131"/>
                  <a:pt x="43" y="133"/>
                  <a:pt x="41" y="133"/>
                </a:cubicBezTo>
                <a:close/>
                <a:moveTo>
                  <a:pt x="162" y="133"/>
                </a:moveTo>
                <a:cubicBezTo>
                  <a:pt x="96" y="133"/>
                  <a:pt x="96" y="133"/>
                  <a:pt x="96" y="133"/>
                </a:cubicBezTo>
                <a:cubicBezTo>
                  <a:pt x="94" y="133"/>
                  <a:pt x="92" y="131"/>
                  <a:pt x="92" y="129"/>
                </a:cubicBezTo>
                <a:cubicBezTo>
                  <a:pt x="92" y="127"/>
                  <a:pt x="94" y="125"/>
                  <a:pt x="96" y="125"/>
                </a:cubicBezTo>
                <a:cubicBezTo>
                  <a:pt x="162" y="125"/>
                  <a:pt x="162" y="125"/>
                  <a:pt x="162" y="125"/>
                </a:cubicBezTo>
                <a:cubicBezTo>
                  <a:pt x="165" y="125"/>
                  <a:pt x="166" y="127"/>
                  <a:pt x="166" y="129"/>
                </a:cubicBezTo>
                <a:cubicBezTo>
                  <a:pt x="166" y="131"/>
                  <a:pt x="165" y="133"/>
                  <a:pt x="162" y="133"/>
                </a:cubicBezTo>
                <a:close/>
                <a:moveTo>
                  <a:pt x="171" y="155"/>
                </a:moveTo>
                <a:cubicBezTo>
                  <a:pt x="28" y="155"/>
                  <a:pt x="28" y="155"/>
                  <a:pt x="28" y="155"/>
                </a:cubicBezTo>
                <a:cubicBezTo>
                  <a:pt x="22" y="155"/>
                  <a:pt x="16" y="161"/>
                  <a:pt x="16" y="167"/>
                </a:cubicBezTo>
                <a:cubicBezTo>
                  <a:pt x="16" y="181"/>
                  <a:pt x="16" y="181"/>
                  <a:pt x="16" y="181"/>
                </a:cubicBezTo>
                <a:cubicBezTo>
                  <a:pt x="16" y="188"/>
                  <a:pt x="22" y="193"/>
                  <a:pt x="28" y="193"/>
                </a:cubicBezTo>
                <a:cubicBezTo>
                  <a:pt x="171" y="193"/>
                  <a:pt x="171" y="193"/>
                  <a:pt x="171" y="193"/>
                </a:cubicBezTo>
                <a:cubicBezTo>
                  <a:pt x="178" y="193"/>
                  <a:pt x="183" y="188"/>
                  <a:pt x="183" y="181"/>
                </a:cubicBezTo>
                <a:cubicBezTo>
                  <a:pt x="183" y="167"/>
                  <a:pt x="183" y="167"/>
                  <a:pt x="183" y="167"/>
                </a:cubicBezTo>
                <a:cubicBezTo>
                  <a:pt x="183" y="161"/>
                  <a:pt x="178" y="155"/>
                  <a:pt x="171" y="155"/>
                </a:cubicBezTo>
                <a:close/>
                <a:moveTo>
                  <a:pt x="41" y="178"/>
                </a:moveTo>
                <a:cubicBezTo>
                  <a:pt x="40" y="178"/>
                  <a:pt x="40" y="178"/>
                  <a:pt x="40" y="178"/>
                </a:cubicBezTo>
                <a:cubicBezTo>
                  <a:pt x="38" y="178"/>
                  <a:pt x="36" y="176"/>
                  <a:pt x="36" y="174"/>
                </a:cubicBezTo>
                <a:cubicBezTo>
                  <a:pt x="36" y="172"/>
                  <a:pt x="38" y="170"/>
                  <a:pt x="40" y="170"/>
                </a:cubicBezTo>
                <a:cubicBezTo>
                  <a:pt x="41" y="170"/>
                  <a:pt x="41" y="170"/>
                  <a:pt x="41" y="170"/>
                </a:cubicBezTo>
                <a:cubicBezTo>
                  <a:pt x="43" y="170"/>
                  <a:pt x="45" y="172"/>
                  <a:pt x="45" y="174"/>
                </a:cubicBezTo>
                <a:cubicBezTo>
                  <a:pt x="45" y="176"/>
                  <a:pt x="43" y="178"/>
                  <a:pt x="41" y="178"/>
                </a:cubicBezTo>
                <a:close/>
                <a:moveTo>
                  <a:pt x="162" y="178"/>
                </a:moveTo>
                <a:cubicBezTo>
                  <a:pt x="96" y="178"/>
                  <a:pt x="96" y="178"/>
                  <a:pt x="96" y="178"/>
                </a:cubicBezTo>
                <a:cubicBezTo>
                  <a:pt x="94" y="178"/>
                  <a:pt x="92" y="176"/>
                  <a:pt x="92" y="174"/>
                </a:cubicBezTo>
                <a:cubicBezTo>
                  <a:pt x="92" y="172"/>
                  <a:pt x="94" y="170"/>
                  <a:pt x="96" y="170"/>
                </a:cubicBezTo>
                <a:cubicBezTo>
                  <a:pt x="162" y="170"/>
                  <a:pt x="162" y="170"/>
                  <a:pt x="162" y="170"/>
                </a:cubicBezTo>
                <a:cubicBezTo>
                  <a:pt x="165" y="170"/>
                  <a:pt x="166" y="172"/>
                  <a:pt x="166" y="174"/>
                </a:cubicBezTo>
                <a:cubicBezTo>
                  <a:pt x="166" y="176"/>
                  <a:pt x="165" y="178"/>
                  <a:pt x="162" y="178"/>
                </a:cubicBezTo>
                <a:close/>
              </a:path>
            </a:pathLst>
          </a:custGeom>
          <a:solidFill>
            <a:schemeClr val="bg1"/>
          </a:solidFill>
          <a:ln>
            <a:noFill/>
          </a:ln>
        </p:spPr>
        <p:txBody>
          <a:bodyPr vert="horz" wrap="square" lIns="121899" tIns="60949" rIns="121899" bIns="60949" numCol="1" anchor="t" anchorCtr="0" compatLnSpc="1">
            <a:prstTxWarp prst="textNoShape">
              <a:avLst/>
            </a:prstTxWarp>
          </a:bodyPr>
          <a:lstStyle/>
          <a:p>
            <a:endParaRPr lang="en-US"/>
          </a:p>
        </p:txBody>
      </p:sp>
      <p:sp>
        <p:nvSpPr>
          <p:cNvPr id="33" name="Freeform 17"/>
          <p:cNvSpPr>
            <a:spLocks noEditPoints="1"/>
          </p:cNvSpPr>
          <p:nvPr/>
        </p:nvSpPr>
        <p:spPr bwMode="auto">
          <a:xfrm>
            <a:off x="5225441" y="2725867"/>
            <a:ext cx="867039" cy="874773"/>
          </a:xfrm>
          <a:custGeom>
            <a:avLst/>
            <a:gdLst>
              <a:gd name="T0" fmla="*/ 57 w 293"/>
              <a:gd name="T1" fmla="*/ 195 h 296"/>
              <a:gd name="T2" fmla="*/ 112 w 293"/>
              <a:gd name="T3" fmla="*/ 187 h 296"/>
              <a:gd name="T4" fmla="*/ 229 w 293"/>
              <a:gd name="T5" fmla="*/ 213 h 296"/>
              <a:gd name="T6" fmla="*/ 44 w 293"/>
              <a:gd name="T7" fmla="*/ 120 h 296"/>
              <a:gd name="T8" fmla="*/ 61 w 293"/>
              <a:gd name="T9" fmla="*/ 101 h 296"/>
              <a:gd name="T10" fmla="*/ 44 w 293"/>
              <a:gd name="T11" fmla="*/ 217 h 296"/>
              <a:gd name="T12" fmla="*/ 52 w 293"/>
              <a:gd name="T13" fmla="*/ 236 h 296"/>
              <a:gd name="T14" fmla="*/ 183 w 293"/>
              <a:gd name="T15" fmla="*/ 236 h 296"/>
              <a:gd name="T16" fmla="*/ 223 w 293"/>
              <a:gd name="T17" fmla="*/ 244 h 296"/>
              <a:gd name="T18" fmla="*/ 229 w 293"/>
              <a:gd name="T19" fmla="*/ 179 h 296"/>
              <a:gd name="T20" fmla="*/ 223 w 293"/>
              <a:gd name="T21" fmla="*/ 143 h 296"/>
              <a:gd name="T22" fmla="*/ 32 w 293"/>
              <a:gd name="T23" fmla="*/ 139 h 296"/>
              <a:gd name="T24" fmla="*/ 56 w 293"/>
              <a:gd name="T25" fmla="*/ 142 h 296"/>
              <a:gd name="T26" fmla="*/ 179 w 293"/>
              <a:gd name="T27" fmla="*/ 150 h 296"/>
              <a:gd name="T28" fmla="*/ 57 w 293"/>
              <a:gd name="T29" fmla="*/ 60 h 296"/>
              <a:gd name="T30" fmla="*/ 112 w 293"/>
              <a:gd name="T31" fmla="*/ 52 h 296"/>
              <a:gd name="T32" fmla="*/ 261 w 293"/>
              <a:gd name="T33" fmla="*/ 194 h 296"/>
              <a:gd name="T34" fmla="*/ 277 w 293"/>
              <a:gd name="T35" fmla="*/ 147 h 296"/>
              <a:gd name="T36" fmla="*/ 246 w 293"/>
              <a:gd name="T37" fmla="*/ 279 h 296"/>
              <a:gd name="T38" fmla="*/ 261 w 293"/>
              <a:gd name="T39" fmla="*/ 254 h 296"/>
              <a:gd name="T40" fmla="*/ 223 w 293"/>
              <a:gd name="T41" fmla="*/ 87 h 296"/>
              <a:gd name="T42" fmla="*/ 253 w 293"/>
              <a:gd name="T43" fmla="*/ 254 h 296"/>
              <a:gd name="T44" fmla="*/ 79 w 293"/>
              <a:gd name="T45" fmla="*/ 272 h 296"/>
              <a:gd name="T46" fmla="*/ 43 w 293"/>
              <a:gd name="T47" fmla="*/ 23 h 296"/>
              <a:gd name="T48" fmla="*/ 226 w 293"/>
              <a:gd name="T49" fmla="*/ 109 h 296"/>
              <a:gd name="T50" fmla="*/ 4 w 293"/>
              <a:gd name="T51" fmla="*/ 96 h 296"/>
              <a:gd name="T52" fmla="*/ 61 w 293"/>
              <a:gd name="T53" fmla="*/ 4 h 296"/>
              <a:gd name="T54" fmla="*/ 4 w 293"/>
              <a:gd name="T55" fmla="*/ 24 h 296"/>
              <a:gd name="T56" fmla="*/ 69 w 293"/>
              <a:gd name="T57" fmla="*/ 0 h 296"/>
              <a:gd name="T58" fmla="*/ 0 w 293"/>
              <a:gd name="T59" fmla="*/ 56 h 296"/>
              <a:gd name="T60" fmla="*/ 4 w 293"/>
              <a:gd name="T61" fmla="*/ 42 h 296"/>
              <a:gd name="T62" fmla="*/ 4 w 293"/>
              <a:gd name="T63" fmla="*/ 72 h 296"/>
              <a:gd name="T64" fmla="*/ 109 w 293"/>
              <a:gd name="T65" fmla="*/ 0 h 296"/>
              <a:gd name="T66" fmla="*/ 259 w 293"/>
              <a:gd name="T67" fmla="*/ 61 h 296"/>
              <a:gd name="T68" fmla="*/ 274 w 293"/>
              <a:gd name="T69" fmla="*/ 89 h 296"/>
              <a:gd name="T70" fmla="*/ 243 w 293"/>
              <a:gd name="T71" fmla="*/ 33 h 296"/>
              <a:gd name="T72" fmla="*/ 205 w 293"/>
              <a:gd name="T73" fmla="*/ 4 h 296"/>
              <a:gd name="T74" fmla="*/ 172 w 293"/>
              <a:gd name="T75" fmla="*/ 0 h 296"/>
              <a:gd name="T76" fmla="*/ 210 w 293"/>
              <a:gd name="T77" fmla="*/ 11 h 296"/>
              <a:gd name="T78" fmla="*/ 291 w 293"/>
              <a:gd name="T79" fmla="*/ 142 h 296"/>
              <a:gd name="T80" fmla="*/ 234 w 293"/>
              <a:gd name="T81" fmla="*/ 292 h 296"/>
              <a:gd name="T82" fmla="*/ 218 w 293"/>
              <a:gd name="T83" fmla="*/ 292 h 296"/>
              <a:gd name="T84" fmla="*/ 171 w 293"/>
              <a:gd name="T85" fmla="*/ 292 h 296"/>
              <a:gd name="T86" fmla="*/ 203 w 293"/>
              <a:gd name="T87" fmla="*/ 292 h 296"/>
              <a:gd name="T88" fmla="*/ 281 w 293"/>
              <a:gd name="T89" fmla="*/ 284 h 296"/>
              <a:gd name="T90" fmla="*/ 293 w 293"/>
              <a:gd name="T91" fmla="*/ 175 h 296"/>
              <a:gd name="T92" fmla="*/ 282 w 293"/>
              <a:gd name="T93" fmla="*/ 120 h 296"/>
              <a:gd name="T94" fmla="*/ 283 w 293"/>
              <a:gd name="T95" fmla="*/ 276 h 296"/>
              <a:gd name="T96" fmla="*/ 288 w 293"/>
              <a:gd name="T97" fmla="*/ 262 h 296"/>
              <a:gd name="T98" fmla="*/ 289 w 293"/>
              <a:gd name="T99" fmla="*/ 246 h 296"/>
              <a:gd name="T100" fmla="*/ 4 w 293"/>
              <a:gd name="T101" fmla="*/ 215 h 296"/>
              <a:gd name="T102" fmla="*/ 4 w 293"/>
              <a:gd name="T103" fmla="*/ 247 h 296"/>
              <a:gd name="T104" fmla="*/ 4 w 293"/>
              <a:gd name="T105" fmla="*/ 183 h 296"/>
              <a:gd name="T106" fmla="*/ 4 w 293"/>
              <a:gd name="T107" fmla="*/ 104 h 296"/>
              <a:gd name="T108" fmla="*/ 4 w 293"/>
              <a:gd name="T109" fmla="*/ 151 h 296"/>
              <a:gd name="T110" fmla="*/ 51 w 293"/>
              <a:gd name="T111" fmla="*/ 296 h 296"/>
              <a:gd name="T112" fmla="*/ 67 w 293"/>
              <a:gd name="T113" fmla="*/ 296 h 296"/>
              <a:gd name="T114" fmla="*/ 20 w 293"/>
              <a:gd name="T115" fmla="*/ 290 h 296"/>
              <a:gd name="T116" fmla="*/ 43 w 293"/>
              <a:gd name="T117" fmla="*/ 292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93" h="296">
                <a:moveTo>
                  <a:pt x="187" y="172"/>
                </a:moveTo>
                <a:cubicBezTo>
                  <a:pt x="44" y="172"/>
                  <a:pt x="44" y="172"/>
                  <a:pt x="44" y="172"/>
                </a:cubicBezTo>
                <a:cubicBezTo>
                  <a:pt x="38" y="172"/>
                  <a:pt x="32" y="178"/>
                  <a:pt x="32" y="184"/>
                </a:cubicBezTo>
                <a:cubicBezTo>
                  <a:pt x="32" y="198"/>
                  <a:pt x="32" y="198"/>
                  <a:pt x="32" y="198"/>
                </a:cubicBezTo>
                <a:cubicBezTo>
                  <a:pt x="32" y="205"/>
                  <a:pt x="38" y="210"/>
                  <a:pt x="44" y="210"/>
                </a:cubicBezTo>
                <a:cubicBezTo>
                  <a:pt x="187" y="210"/>
                  <a:pt x="187" y="210"/>
                  <a:pt x="187" y="210"/>
                </a:cubicBezTo>
                <a:cubicBezTo>
                  <a:pt x="194" y="210"/>
                  <a:pt x="199" y="205"/>
                  <a:pt x="199" y="198"/>
                </a:cubicBezTo>
                <a:cubicBezTo>
                  <a:pt x="199" y="184"/>
                  <a:pt x="199" y="184"/>
                  <a:pt x="199" y="184"/>
                </a:cubicBezTo>
                <a:cubicBezTo>
                  <a:pt x="199" y="178"/>
                  <a:pt x="194" y="172"/>
                  <a:pt x="187" y="172"/>
                </a:cubicBezTo>
                <a:close/>
                <a:moveTo>
                  <a:pt x="57" y="195"/>
                </a:moveTo>
                <a:cubicBezTo>
                  <a:pt x="56" y="195"/>
                  <a:pt x="56" y="195"/>
                  <a:pt x="56" y="195"/>
                </a:cubicBezTo>
                <a:cubicBezTo>
                  <a:pt x="54" y="195"/>
                  <a:pt x="52" y="193"/>
                  <a:pt x="52" y="191"/>
                </a:cubicBezTo>
                <a:cubicBezTo>
                  <a:pt x="52" y="189"/>
                  <a:pt x="54" y="187"/>
                  <a:pt x="56" y="187"/>
                </a:cubicBezTo>
                <a:cubicBezTo>
                  <a:pt x="57" y="187"/>
                  <a:pt x="57" y="187"/>
                  <a:pt x="57" y="187"/>
                </a:cubicBezTo>
                <a:cubicBezTo>
                  <a:pt x="59" y="187"/>
                  <a:pt x="61" y="189"/>
                  <a:pt x="61" y="191"/>
                </a:cubicBezTo>
                <a:cubicBezTo>
                  <a:pt x="61" y="193"/>
                  <a:pt x="59" y="195"/>
                  <a:pt x="57" y="195"/>
                </a:cubicBezTo>
                <a:close/>
                <a:moveTo>
                  <a:pt x="179" y="195"/>
                </a:moveTo>
                <a:cubicBezTo>
                  <a:pt x="112" y="195"/>
                  <a:pt x="112" y="195"/>
                  <a:pt x="112" y="195"/>
                </a:cubicBezTo>
                <a:cubicBezTo>
                  <a:pt x="110" y="195"/>
                  <a:pt x="108" y="193"/>
                  <a:pt x="108" y="191"/>
                </a:cubicBezTo>
                <a:cubicBezTo>
                  <a:pt x="108" y="189"/>
                  <a:pt x="110" y="187"/>
                  <a:pt x="112" y="187"/>
                </a:cubicBezTo>
                <a:cubicBezTo>
                  <a:pt x="179" y="187"/>
                  <a:pt x="179" y="187"/>
                  <a:pt x="179" y="187"/>
                </a:cubicBezTo>
                <a:cubicBezTo>
                  <a:pt x="181" y="187"/>
                  <a:pt x="183" y="189"/>
                  <a:pt x="183" y="191"/>
                </a:cubicBezTo>
                <a:cubicBezTo>
                  <a:pt x="183" y="193"/>
                  <a:pt x="181" y="195"/>
                  <a:pt x="179" y="195"/>
                </a:cubicBezTo>
                <a:close/>
                <a:moveTo>
                  <a:pt x="241" y="218"/>
                </a:moveTo>
                <a:cubicBezTo>
                  <a:pt x="241" y="208"/>
                  <a:pt x="241" y="208"/>
                  <a:pt x="241" y="208"/>
                </a:cubicBezTo>
                <a:cubicBezTo>
                  <a:pt x="241" y="203"/>
                  <a:pt x="237" y="199"/>
                  <a:pt x="232" y="199"/>
                </a:cubicBezTo>
                <a:cubicBezTo>
                  <a:pt x="223" y="199"/>
                  <a:pt x="223" y="199"/>
                  <a:pt x="223" y="199"/>
                </a:cubicBezTo>
                <a:cubicBezTo>
                  <a:pt x="223" y="210"/>
                  <a:pt x="223" y="210"/>
                  <a:pt x="223" y="210"/>
                </a:cubicBezTo>
                <a:cubicBezTo>
                  <a:pt x="226" y="210"/>
                  <a:pt x="226" y="210"/>
                  <a:pt x="226" y="210"/>
                </a:cubicBezTo>
                <a:cubicBezTo>
                  <a:pt x="228" y="210"/>
                  <a:pt x="229" y="212"/>
                  <a:pt x="229" y="213"/>
                </a:cubicBezTo>
                <a:cubicBezTo>
                  <a:pt x="229" y="215"/>
                  <a:pt x="228" y="216"/>
                  <a:pt x="226" y="216"/>
                </a:cubicBezTo>
                <a:cubicBezTo>
                  <a:pt x="223" y="216"/>
                  <a:pt x="223" y="216"/>
                  <a:pt x="223" y="216"/>
                </a:cubicBezTo>
                <a:cubicBezTo>
                  <a:pt x="223" y="227"/>
                  <a:pt x="223" y="227"/>
                  <a:pt x="223" y="227"/>
                </a:cubicBezTo>
                <a:cubicBezTo>
                  <a:pt x="232" y="227"/>
                  <a:pt x="232" y="227"/>
                  <a:pt x="232" y="227"/>
                </a:cubicBezTo>
                <a:cubicBezTo>
                  <a:pt x="237" y="227"/>
                  <a:pt x="241" y="223"/>
                  <a:pt x="241" y="218"/>
                </a:cubicBezTo>
                <a:close/>
                <a:moveTo>
                  <a:pt x="187" y="82"/>
                </a:moveTo>
                <a:cubicBezTo>
                  <a:pt x="44" y="82"/>
                  <a:pt x="44" y="82"/>
                  <a:pt x="44" y="82"/>
                </a:cubicBezTo>
                <a:cubicBezTo>
                  <a:pt x="38" y="82"/>
                  <a:pt x="32" y="88"/>
                  <a:pt x="32" y="94"/>
                </a:cubicBezTo>
                <a:cubicBezTo>
                  <a:pt x="32" y="108"/>
                  <a:pt x="32" y="108"/>
                  <a:pt x="32" y="108"/>
                </a:cubicBezTo>
                <a:cubicBezTo>
                  <a:pt x="32" y="115"/>
                  <a:pt x="38" y="120"/>
                  <a:pt x="44" y="120"/>
                </a:cubicBezTo>
                <a:cubicBezTo>
                  <a:pt x="187" y="120"/>
                  <a:pt x="187" y="120"/>
                  <a:pt x="187" y="120"/>
                </a:cubicBezTo>
                <a:cubicBezTo>
                  <a:pt x="194" y="120"/>
                  <a:pt x="199" y="115"/>
                  <a:pt x="199" y="108"/>
                </a:cubicBezTo>
                <a:cubicBezTo>
                  <a:pt x="199" y="94"/>
                  <a:pt x="199" y="94"/>
                  <a:pt x="199" y="94"/>
                </a:cubicBezTo>
                <a:cubicBezTo>
                  <a:pt x="199" y="88"/>
                  <a:pt x="194" y="82"/>
                  <a:pt x="187" y="82"/>
                </a:cubicBezTo>
                <a:close/>
                <a:moveTo>
                  <a:pt x="57" y="105"/>
                </a:moveTo>
                <a:cubicBezTo>
                  <a:pt x="56" y="105"/>
                  <a:pt x="56" y="105"/>
                  <a:pt x="56" y="105"/>
                </a:cubicBezTo>
                <a:cubicBezTo>
                  <a:pt x="54" y="105"/>
                  <a:pt x="52" y="103"/>
                  <a:pt x="52" y="101"/>
                </a:cubicBezTo>
                <a:cubicBezTo>
                  <a:pt x="52" y="99"/>
                  <a:pt x="54" y="97"/>
                  <a:pt x="56" y="97"/>
                </a:cubicBezTo>
                <a:cubicBezTo>
                  <a:pt x="57" y="97"/>
                  <a:pt x="57" y="97"/>
                  <a:pt x="57" y="97"/>
                </a:cubicBezTo>
                <a:cubicBezTo>
                  <a:pt x="59" y="97"/>
                  <a:pt x="61" y="99"/>
                  <a:pt x="61" y="101"/>
                </a:cubicBezTo>
                <a:cubicBezTo>
                  <a:pt x="61" y="103"/>
                  <a:pt x="59" y="105"/>
                  <a:pt x="57" y="105"/>
                </a:cubicBezTo>
                <a:close/>
                <a:moveTo>
                  <a:pt x="179" y="105"/>
                </a:moveTo>
                <a:cubicBezTo>
                  <a:pt x="112" y="105"/>
                  <a:pt x="112" y="105"/>
                  <a:pt x="112" y="105"/>
                </a:cubicBezTo>
                <a:cubicBezTo>
                  <a:pt x="110" y="105"/>
                  <a:pt x="108" y="103"/>
                  <a:pt x="108" y="101"/>
                </a:cubicBezTo>
                <a:cubicBezTo>
                  <a:pt x="108" y="99"/>
                  <a:pt x="110" y="97"/>
                  <a:pt x="112" y="97"/>
                </a:cubicBezTo>
                <a:cubicBezTo>
                  <a:pt x="179" y="97"/>
                  <a:pt x="179" y="97"/>
                  <a:pt x="179" y="97"/>
                </a:cubicBezTo>
                <a:cubicBezTo>
                  <a:pt x="181" y="97"/>
                  <a:pt x="183" y="99"/>
                  <a:pt x="183" y="101"/>
                </a:cubicBezTo>
                <a:cubicBezTo>
                  <a:pt x="183" y="103"/>
                  <a:pt x="181" y="105"/>
                  <a:pt x="179" y="105"/>
                </a:cubicBezTo>
                <a:close/>
                <a:moveTo>
                  <a:pt x="187" y="217"/>
                </a:moveTo>
                <a:cubicBezTo>
                  <a:pt x="44" y="217"/>
                  <a:pt x="44" y="217"/>
                  <a:pt x="44" y="217"/>
                </a:cubicBezTo>
                <a:cubicBezTo>
                  <a:pt x="38" y="217"/>
                  <a:pt x="32" y="223"/>
                  <a:pt x="32" y="229"/>
                </a:cubicBezTo>
                <a:cubicBezTo>
                  <a:pt x="32" y="243"/>
                  <a:pt x="32" y="243"/>
                  <a:pt x="32" y="243"/>
                </a:cubicBezTo>
                <a:cubicBezTo>
                  <a:pt x="32" y="250"/>
                  <a:pt x="38" y="255"/>
                  <a:pt x="44" y="255"/>
                </a:cubicBezTo>
                <a:cubicBezTo>
                  <a:pt x="187" y="255"/>
                  <a:pt x="187" y="255"/>
                  <a:pt x="187" y="255"/>
                </a:cubicBezTo>
                <a:cubicBezTo>
                  <a:pt x="194" y="255"/>
                  <a:pt x="199" y="250"/>
                  <a:pt x="199" y="243"/>
                </a:cubicBezTo>
                <a:cubicBezTo>
                  <a:pt x="199" y="229"/>
                  <a:pt x="199" y="229"/>
                  <a:pt x="199" y="229"/>
                </a:cubicBezTo>
                <a:cubicBezTo>
                  <a:pt x="199" y="223"/>
                  <a:pt x="194" y="217"/>
                  <a:pt x="187" y="217"/>
                </a:cubicBezTo>
                <a:close/>
                <a:moveTo>
                  <a:pt x="57" y="240"/>
                </a:moveTo>
                <a:cubicBezTo>
                  <a:pt x="56" y="240"/>
                  <a:pt x="56" y="240"/>
                  <a:pt x="56" y="240"/>
                </a:cubicBezTo>
                <a:cubicBezTo>
                  <a:pt x="54" y="240"/>
                  <a:pt x="52" y="238"/>
                  <a:pt x="52" y="236"/>
                </a:cubicBezTo>
                <a:cubicBezTo>
                  <a:pt x="52" y="234"/>
                  <a:pt x="54" y="232"/>
                  <a:pt x="56" y="232"/>
                </a:cubicBezTo>
                <a:cubicBezTo>
                  <a:pt x="57" y="232"/>
                  <a:pt x="57" y="232"/>
                  <a:pt x="57" y="232"/>
                </a:cubicBezTo>
                <a:cubicBezTo>
                  <a:pt x="59" y="232"/>
                  <a:pt x="61" y="234"/>
                  <a:pt x="61" y="236"/>
                </a:cubicBezTo>
                <a:cubicBezTo>
                  <a:pt x="61" y="238"/>
                  <a:pt x="59" y="240"/>
                  <a:pt x="57" y="240"/>
                </a:cubicBezTo>
                <a:close/>
                <a:moveTo>
                  <a:pt x="179" y="240"/>
                </a:moveTo>
                <a:cubicBezTo>
                  <a:pt x="112" y="240"/>
                  <a:pt x="112" y="240"/>
                  <a:pt x="112" y="240"/>
                </a:cubicBezTo>
                <a:cubicBezTo>
                  <a:pt x="110" y="240"/>
                  <a:pt x="108" y="238"/>
                  <a:pt x="108" y="236"/>
                </a:cubicBezTo>
                <a:cubicBezTo>
                  <a:pt x="108" y="234"/>
                  <a:pt x="110" y="232"/>
                  <a:pt x="112" y="232"/>
                </a:cubicBezTo>
                <a:cubicBezTo>
                  <a:pt x="179" y="232"/>
                  <a:pt x="179" y="232"/>
                  <a:pt x="179" y="232"/>
                </a:cubicBezTo>
                <a:cubicBezTo>
                  <a:pt x="181" y="232"/>
                  <a:pt x="183" y="234"/>
                  <a:pt x="183" y="236"/>
                </a:cubicBezTo>
                <a:cubicBezTo>
                  <a:pt x="183" y="238"/>
                  <a:pt x="181" y="240"/>
                  <a:pt x="179" y="240"/>
                </a:cubicBezTo>
                <a:close/>
                <a:moveTo>
                  <a:pt x="226" y="250"/>
                </a:moveTo>
                <a:cubicBezTo>
                  <a:pt x="223" y="250"/>
                  <a:pt x="223" y="250"/>
                  <a:pt x="223" y="250"/>
                </a:cubicBezTo>
                <a:cubicBezTo>
                  <a:pt x="222" y="254"/>
                  <a:pt x="221" y="258"/>
                  <a:pt x="219" y="261"/>
                </a:cubicBezTo>
                <a:cubicBezTo>
                  <a:pt x="232" y="261"/>
                  <a:pt x="232" y="261"/>
                  <a:pt x="232" y="261"/>
                </a:cubicBezTo>
                <a:cubicBezTo>
                  <a:pt x="237" y="261"/>
                  <a:pt x="241" y="257"/>
                  <a:pt x="241" y="252"/>
                </a:cubicBezTo>
                <a:cubicBezTo>
                  <a:pt x="241" y="242"/>
                  <a:pt x="241" y="242"/>
                  <a:pt x="241" y="242"/>
                </a:cubicBezTo>
                <a:cubicBezTo>
                  <a:pt x="241" y="237"/>
                  <a:pt x="237" y="233"/>
                  <a:pt x="232" y="233"/>
                </a:cubicBezTo>
                <a:cubicBezTo>
                  <a:pt x="223" y="233"/>
                  <a:pt x="223" y="233"/>
                  <a:pt x="223" y="233"/>
                </a:cubicBezTo>
                <a:cubicBezTo>
                  <a:pt x="223" y="244"/>
                  <a:pt x="223" y="244"/>
                  <a:pt x="223" y="244"/>
                </a:cubicBezTo>
                <a:cubicBezTo>
                  <a:pt x="226" y="244"/>
                  <a:pt x="226" y="244"/>
                  <a:pt x="226" y="244"/>
                </a:cubicBezTo>
                <a:cubicBezTo>
                  <a:pt x="228" y="244"/>
                  <a:pt x="229" y="245"/>
                  <a:pt x="229" y="247"/>
                </a:cubicBezTo>
                <a:cubicBezTo>
                  <a:pt x="229" y="249"/>
                  <a:pt x="228" y="250"/>
                  <a:pt x="226" y="250"/>
                </a:cubicBezTo>
                <a:close/>
                <a:moveTo>
                  <a:pt x="241" y="185"/>
                </a:moveTo>
                <a:cubicBezTo>
                  <a:pt x="241" y="174"/>
                  <a:pt x="241" y="174"/>
                  <a:pt x="241" y="174"/>
                </a:cubicBezTo>
                <a:cubicBezTo>
                  <a:pt x="241" y="169"/>
                  <a:pt x="237" y="165"/>
                  <a:pt x="232" y="165"/>
                </a:cubicBezTo>
                <a:cubicBezTo>
                  <a:pt x="223" y="165"/>
                  <a:pt x="223" y="165"/>
                  <a:pt x="223" y="165"/>
                </a:cubicBezTo>
                <a:cubicBezTo>
                  <a:pt x="223" y="176"/>
                  <a:pt x="223" y="176"/>
                  <a:pt x="223" y="176"/>
                </a:cubicBezTo>
                <a:cubicBezTo>
                  <a:pt x="226" y="176"/>
                  <a:pt x="226" y="176"/>
                  <a:pt x="226" y="176"/>
                </a:cubicBezTo>
                <a:cubicBezTo>
                  <a:pt x="228" y="176"/>
                  <a:pt x="229" y="178"/>
                  <a:pt x="229" y="179"/>
                </a:cubicBezTo>
                <a:cubicBezTo>
                  <a:pt x="229" y="181"/>
                  <a:pt x="228" y="182"/>
                  <a:pt x="226" y="182"/>
                </a:cubicBezTo>
                <a:cubicBezTo>
                  <a:pt x="223" y="182"/>
                  <a:pt x="223" y="182"/>
                  <a:pt x="223" y="182"/>
                </a:cubicBezTo>
                <a:cubicBezTo>
                  <a:pt x="223" y="194"/>
                  <a:pt x="223" y="194"/>
                  <a:pt x="223" y="194"/>
                </a:cubicBezTo>
                <a:cubicBezTo>
                  <a:pt x="232" y="194"/>
                  <a:pt x="232" y="194"/>
                  <a:pt x="232" y="194"/>
                </a:cubicBezTo>
                <a:cubicBezTo>
                  <a:pt x="237" y="194"/>
                  <a:pt x="241" y="190"/>
                  <a:pt x="241" y="185"/>
                </a:cubicBezTo>
                <a:close/>
                <a:moveTo>
                  <a:pt x="241" y="151"/>
                </a:moveTo>
                <a:cubicBezTo>
                  <a:pt x="241" y="141"/>
                  <a:pt x="241" y="141"/>
                  <a:pt x="241" y="141"/>
                </a:cubicBezTo>
                <a:cubicBezTo>
                  <a:pt x="241" y="136"/>
                  <a:pt x="237" y="132"/>
                  <a:pt x="232" y="132"/>
                </a:cubicBezTo>
                <a:cubicBezTo>
                  <a:pt x="223" y="132"/>
                  <a:pt x="223" y="132"/>
                  <a:pt x="223" y="132"/>
                </a:cubicBezTo>
                <a:cubicBezTo>
                  <a:pt x="223" y="143"/>
                  <a:pt x="223" y="143"/>
                  <a:pt x="223" y="143"/>
                </a:cubicBezTo>
                <a:cubicBezTo>
                  <a:pt x="226" y="143"/>
                  <a:pt x="226" y="143"/>
                  <a:pt x="226" y="143"/>
                </a:cubicBezTo>
                <a:cubicBezTo>
                  <a:pt x="228" y="143"/>
                  <a:pt x="229" y="144"/>
                  <a:pt x="229" y="146"/>
                </a:cubicBezTo>
                <a:cubicBezTo>
                  <a:pt x="229" y="147"/>
                  <a:pt x="228" y="149"/>
                  <a:pt x="226" y="149"/>
                </a:cubicBezTo>
                <a:cubicBezTo>
                  <a:pt x="223" y="149"/>
                  <a:pt x="223" y="149"/>
                  <a:pt x="223" y="149"/>
                </a:cubicBezTo>
                <a:cubicBezTo>
                  <a:pt x="223" y="160"/>
                  <a:pt x="223" y="160"/>
                  <a:pt x="223" y="160"/>
                </a:cubicBezTo>
                <a:cubicBezTo>
                  <a:pt x="232" y="160"/>
                  <a:pt x="232" y="160"/>
                  <a:pt x="232" y="160"/>
                </a:cubicBezTo>
                <a:cubicBezTo>
                  <a:pt x="237" y="160"/>
                  <a:pt x="241" y="156"/>
                  <a:pt x="241" y="151"/>
                </a:cubicBezTo>
                <a:close/>
                <a:moveTo>
                  <a:pt x="187" y="127"/>
                </a:moveTo>
                <a:cubicBezTo>
                  <a:pt x="44" y="127"/>
                  <a:pt x="44" y="127"/>
                  <a:pt x="44" y="127"/>
                </a:cubicBezTo>
                <a:cubicBezTo>
                  <a:pt x="38" y="127"/>
                  <a:pt x="32" y="133"/>
                  <a:pt x="32" y="139"/>
                </a:cubicBezTo>
                <a:cubicBezTo>
                  <a:pt x="32" y="153"/>
                  <a:pt x="32" y="153"/>
                  <a:pt x="32" y="153"/>
                </a:cubicBezTo>
                <a:cubicBezTo>
                  <a:pt x="32" y="160"/>
                  <a:pt x="38" y="165"/>
                  <a:pt x="44" y="165"/>
                </a:cubicBezTo>
                <a:cubicBezTo>
                  <a:pt x="187" y="165"/>
                  <a:pt x="187" y="165"/>
                  <a:pt x="187" y="165"/>
                </a:cubicBezTo>
                <a:cubicBezTo>
                  <a:pt x="194" y="165"/>
                  <a:pt x="199" y="160"/>
                  <a:pt x="199" y="153"/>
                </a:cubicBezTo>
                <a:cubicBezTo>
                  <a:pt x="199" y="139"/>
                  <a:pt x="199" y="139"/>
                  <a:pt x="199" y="139"/>
                </a:cubicBezTo>
                <a:cubicBezTo>
                  <a:pt x="199" y="133"/>
                  <a:pt x="194" y="127"/>
                  <a:pt x="187" y="127"/>
                </a:cubicBezTo>
                <a:close/>
                <a:moveTo>
                  <a:pt x="57" y="150"/>
                </a:moveTo>
                <a:cubicBezTo>
                  <a:pt x="56" y="150"/>
                  <a:pt x="56" y="150"/>
                  <a:pt x="56" y="150"/>
                </a:cubicBezTo>
                <a:cubicBezTo>
                  <a:pt x="54" y="150"/>
                  <a:pt x="52" y="148"/>
                  <a:pt x="52" y="146"/>
                </a:cubicBezTo>
                <a:cubicBezTo>
                  <a:pt x="52" y="144"/>
                  <a:pt x="54" y="142"/>
                  <a:pt x="56" y="142"/>
                </a:cubicBezTo>
                <a:cubicBezTo>
                  <a:pt x="57" y="142"/>
                  <a:pt x="57" y="142"/>
                  <a:pt x="57" y="142"/>
                </a:cubicBezTo>
                <a:cubicBezTo>
                  <a:pt x="59" y="142"/>
                  <a:pt x="61" y="144"/>
                  <a:pt x="61" y="146"/>
                </a:cubicBezTo>
                <a:cubicBezTo>
                  <a:pt x="61" y="148"/>
                  <a:pt x="59" y="150"/>
                  <a:pt x="57" y="150"/>
                </a:cubicBezTo>
                <a:close/>
                <a:moveTo>
                  <a:pt x="179" y="150"/>
                </a:moveTo>
                <a:cubicBezTo>
                  <a:pt x="112" y="150"/>
                  <a:pt x="112" y="150"/>
                  <a:pt x="112" y="150"/>
                </a:cubicBezTo>
                <a:cubicBezTo>
                  <a:pt x="110" y="150"/>
                  <a:pt x="108" y="148"/>
                  <a:pt x="108" y="146"/>
                </a:cubicBezTo>
                <a:cubicBezTo>
                  <a:pt x="108" y="144"/>
                  <a:pt x="110" y="142"/>
                  <a:pt x="112" y="142"/>
                </a:cubicBezTo>
                <a:cubicBezTo>
                  <a:pt x="179" y="142"/>
                  <a:pt x="179" y="142"/>
                  <a:pt x="179" y="142"/>
                </a:cubicBezTo>
                <a:cubicBezTo>
                  <a:pt x="181" y="142"/>
                  <a:pt x="183" y="144"/>
                  <a:pt x="183" y="146"/>
                </a:cubicBezTo>
                <a:cubicBezTo>
                  <a:pt x="183" y="148"/>
                  <a:pt x="181" y="150"/>
                  <a:pt x="179" y="150"/>
                </a:cubicBezTo>
                <a:close/>
                <a:moveTo>
                  <a:pt x="187" y="37"/>
                </a:moveTo>
                <a:cubicBezTo>
                  <a:pt x="44" y="37"/>
                  <a:pt x="44" y="37"/>
                  <a:pt x="44" y="37"/>
                </a:cubicBezTo>
                <a:cubicBezTo>
                  <a:pt x="38" y="37"/>
                  <a:pt x="32" y="43"/>
                  <a:pt x="32" y="49"/>
                </a:cubicBezTo>
                <a:cubicBezTo>
                  <a:pt x="32" y="63"/>
                  <a:pt x="32" y="63"/>
                  <a:pt x="32" y="63"/>
                </a:cubicBezTo>
                <a:cubicBezTo>
                  <a:pt x="32" y="70"/>
                  <a:pt x="38" y="75"/>
                  <a:pt x="44" y="75"/>
                </a:cubicBezTo>
                <a:cubicBezTo>
                  <a:pt x="187" y="75"/>
                  <a:pt x="187" y="75"/>
                  <a:pt x="187" y="75"/>
                </a:cubicBezTo>
                <a:cubicBezTo>
                  <a:pt x="194" y="75"/>
                  <a:pt x="199" y="70"/>
                  <a:pt x="199" y="63"/>
                </a:cubicBezTo>
                <a:cubicBezTo>
                  <a:pt x="199" y="49"/>
                  <a:pt x="199" y="49"/>
                  <a:pt x="199" y="49"/>
                </a:cubicBezTo>
                <a:cubicBezTo>
                  <a:pt x="199" y="43"/>
                  <a:pt x="194" y="37"/>
                  <a:pt x="187" y="37"/>
                </a:cubicBezTo>
                <a:close/>
                <a:moveTo>
                  <a:pt x="57" y="60"/>
                </a:moveTo>
                <a:cubicBezTo>
                  <a:pt x="56" y="60"/>
                  <a:pt x="56" y="60"/>
                  <a:pt x="56" y="60"/>
                </a:cubicBezTo>
                <a:cubicBezTo>
                  <a:pt x="54" y="60"/>
                  <a:pt x="52" y="58"/>
                  <a:pt x="52" y="56"/>
                </a:cubicBezTo>
                <a:cubicBezTo>
                  <a:pt x="52" y="54"/>
                  <a:pt x="54" y="52"/>
                  <a:pt x="56" y="52"/>
                </a:cubicBezTo>
                <a:cubicBezTo>
                  <a:pt x="57" y="52"/>
                  <a:pt x="57" y="52"/>
                  <a:pt x="57" y="52"/>
                </a:cubicBezTo>
                <a:cubicBezTo>
                  <a:pt x="59" y="52"/>
                  <a:pt x="61" y="54"/>
                  <a:pt x="61" y="56"/>
                </a:cubicBezTo>
                <a:cubicBezTo>
                  <a:pt x="61" y="58"/>
                  <a:pt x="59" y="60"/>
                  <a:pt x="57" y="60"/>
                </a:cubicBezTo>
                <a:close/>
                <a:moveTo>
                  <a:pt x="179" y="60"/>
                </a:moveTo>
                <a:cubicBezTo>
                  <a:pt x="112" y="60"/>
                  <a:pt x="112" y="60"/>
                  <a:pt x="112" y="60"/>
                </a:cubicBezTo>
                <a:cubicBezTo>
                  <a:pt x="110" y="60"/>
                  <a:pt x="108" y="58"/>
                  <a:pt x="108" y="56"/>
                </a:cubicBezTo>
                <a:cubicBezTo>
                  <a:pt x="108" y="54"/>
                  <a:pt x="110" y="52"/>
                  <a:pt x="112" y="52"/>
                </a:cubicBezTo>
                <a:cubicBezTo>
                  <a:pt x="179" y="52"/>
                  <a:pt x="179" y="52"/>
                  <a:pt x="179" y="52"/>
                </a:cubicBezTo>
                <a:cubicBezTo>
                  <a:pt x="181" y="52"/>
                  <a:pt x="183" y="54"/>
                  <a:pt x="183" y="56"/>
                </a:cubicBezTo>
                <a:cubicBezTo>
                  <a:pt x="183" y="58"/>
                  <a:pt x="181" y="60"/>
                  <a:pt x="179" y="60"/>
                </a:cubicBezTo>
                <a:close/>
                <a:moveTo>
                  <a:pt x="268" y="175"/>
                </a:moveTo>
                <a:cubicBezTo>
                  <a:pt x="268" y="172"/>
                  <a:pt x="265" y="169"/>
                  <a:pt x="261" y="169"/>
                </a:cubicBezTo>
                <a:cubicBezTo>
                  <a:pt x="261" y="190"/>
                  <a:pt x="261" y="190"/>
                  <a:pt x="261" y="190"/>
                </a:cubicBezTo>
                <a:cubicBezTo>
                  <a:pt x="265" y="189"/>
                  <a:pt x="268" y="187"/>
                  <a:pt x="268" y="183"/>
                </a:cubicBezTo>
                <a:lnTo>
                  <a:pt x="268" y="175"/>
                </a:lnTo>
                <a:close/>
                <a:moveTo>
                  <a:pt x="268" y="201"/>
                </a:moveTo>
                <a:cubicBezTo>
                  <a:pt x="268" y="197"/>
                  <a:pt x="265" y="194"/>
                  <a:pt x="261" y="194"/>
                </a:cubicBezTo>
                <a:cubicBezTo>
                  <a:pt x="261" y="215"/>
                  <a:pt x="261" y="215"/>
                  <a:pt x="261" y="215"/>
                </a:cubicBezTo>
                <a:cubicBezTo>
                  <a:pt x="265" y="215"/>
                  <a:pt x="268" y="212"/>
                  <a:pt x="268" y="208"/>
                </a:cubicBezTo>
                <a:lnTo>
                  <a:pt x="268" y="201"/>
                </a:lnTo>
                <a:close/>
                <a:moveTo>
                  <a:pt x="268" y="150"/>
                </a:moveTo>
                <a:cubicBezTo>
                  <a:pt x="268" y="146"/>
                  <a:pt x="265" y="143"/>
                  <a:pt x="261" y="143"/>
                </a:cubicBezTo>
                <a:cubicBezTo>
                  <a:pt x="261" y="164"/>
                  <a:pt x="261" y="164"/>
                  <a:pt x="261" y="164"/>
                </a:cubicBezTo>
                <a:cubicBezTo>
                  <a:pt x="265" y="164"/>
                  <a:pt x="268" y="161"/>
                  <a:pt x="268" y="158"/>
                </a:cubicBezTo>
                <a:lnTo>
                  <a:pt x="268" y="150"/>
                </a:lnTo>
                <a:close/>
                <a:moveTo>
                  <a:pt x="277" y="260"/>
                </a:moveTo>
                <a:cubicBezTo>
                  <a:pt x="277" y="147"/>
                  <a:pt x="277" y="147"/>
                  <a:pt x="277" y="147"/>
                </a:cubicBezTo>
                <a:cubicBezTo>
                  <a:pt x="277" y="139"/>
                  <a:pt x="270" y="132"/>
                  <a:pt x="261" y="132"/>
                </a:cubicBezTo>
                <a:cubicBezTo>
                  <a:pt x="261" y="132"/>
                  <a:pt x="261" y="132"/>
                  <a:pt x="261" y="132"/>
                </a:cubicBezTo>
                <a:cubicBezTo>
                  <a:pt x="261" y="135"/>
                  <a:pt x="261" y="135"/>
                  <a:pt x="261" y="135"/>
                </a:cubicBezTo>
                <a:cubicBezTo>
                  <a:pt x="261" y="135"/>
                  <a:pt x="261" y="135"/>
                  <a:pt x="261" y="135"/>
                </a:cubicBezTo>
                <a:cubicBezTo>
                  <a:pt x="268" y="135"/>
                  <a:pt x="273" y="141"/>
                  <a:pt x="273" y="147"/>
                </a:cubicBezTo>
                <a:cubicBezTo>
                  <a:pt x="273" y="260"/>
                  <a:pt x="273" y="260"/>
                  <a:pt x="273" y="260"/>
                </a:cubicBezTo>
                <a:cubicBezTo>
                  <a:pt x="273" y="267"/>
                  <a:pt x="268" y="272"/>
                  <a:pt x="261" y="272"/>
                </a:cubicBezTo>
                <a:cubicBezTo>
                  <a:pt x="254" y="272"/>
                  <a:pt x="254" y="272"/>
                  <a:pt x="254" y="272"/>
                </a:cubicBezTo>
                <a:cubicBezTo>
                  <a:pt x="252" y="275"/>
                  <a:pt x="249" y="277"/>
                  <a:pt x="246" y="279"/>
                </a:cubicBezTo>
                <a:cubicBezTo>
                  <a:pt x="246" y="279"/>
                  <a:pt x="246" y="279"/>
                  <a:pt x="246" y="279"/>
                </a:cubicBezTo>
                <a:cubicBezTo>
                  <a:pt x="264" y="279"/>
                  <a:pt x="264" y="279"/>
                  <a:pt x="264" y="279"/>
                </a:cubicBezTo>
                <a:cubicBezTo>
                  <a:pt x="267" y="274"/>
                  <a:pt x="267" y="274"/>
                  <a:pt x="267" y="274"/>
                </a:cubicBezTo>
                <a:cubicBezTo>
                  <a:pt x="273" y="272"/>
                  <a:pt x="277" y="267"/>
                  <a:pt x="277" y="260"/>
                </a:cubicBezTo>
                <a:close/>
                <a:moveTo>
                  <a:pt x="268" y="226"/>
                </a:moveTo>
                <a:cubicBezTo>
                  <a:pt x="268" y="222"/>
                  <a:pt x="265" y="219"/>
                  <a:pt x="261" y="219"/>
                </a:cubicBezTo>
                <a:cubicBezTo>
                  <a:pt x="261" y="240"/>
                  <a:pt x="261" y="240"/>
                  <a:pt x="261" y="240"/>
                </a:cubicBezTo>
                <a:cubicBezTo>
                  <a:pt x="265" y="240"/>
                  <a:pt x="268" y="237"/>
                  <a:pt x="268" y="234"/>
                </a:cubicBezTo>
                <a:lnTo>
                  <a:pt x="268" y="226"/>
                </a:lnTo>
                <a:close/>
                <a:moveTo>
                  <a:pt x="261" y="245"/>
                </a:moveTo>
                <a:cubicBezTo>
                  <a:pt x="261" y="254"/>
                  <a:pt x="261" y="254"/>
                  <a:pt x="261" y="254"/>
                </a:cubicBezTo>
                <a:cubicBezTo>
                  <a:pt x="261" y="258"/>
                  <a:pt x="260" y="262"/>
                  <a:pt x="259" y="266"/>
                </a:cubicBezTo>
                <a:cubicBezTo>
                  <a:pt x="261" y="266"/>
                  <a:pt x="261" y="266"/>
                  <a:pt x="261" y="266"/>
                </a:cubicBezTo>
                <a:cubicBezTo>
                  <a:pt x="265" y="266"/>
                  <a:pt x="268" y="263"/>
                  <a:pt x="268" y="259"/>
                </a:cubicBezTo>
                <a:cubicBezTo>
                  <a:pt x="268" y="251"/>
                  <a:pt x="268" y="251"/>
                  <a:pt x="268" y="251"/>
                </a:cubicBezTo>
                <a:cubicBezTo>
                  <a:pt x="268" y="248"/>
                  <a:pt x="265" y="245"/>
                  <a:pt x="261" y="245"/>
                </a:cubicBezTo>
                <a:close/>
                <a:moveTo>
                  <a:pt x="253" y="254"/>
                </a:moveTo>
                <a:cubicBezTo>
                  <a:pt x="253" y="103"/>
                  <a:pt x="253" y="103"/>
                  <a:pt x="253" y="103"/>
                </a:cubicBezTo>
                <a:cubicBezTo>
                  <a:pt x="253" y="92"/>
                  <a:pt x="244" y="83"/>
                  <a:pt x="233" y="83"/>
                </a:cubicBezTo>
                <a:cubicBezTo>
                  <a:pt x="223" y="83"/>
                  <a:pt x="223" y="83"/>
                  <a:pt x="223" y="83"/>
                </a:cubicBezTo>
                <a:cubicBezTo>
                  <a:pt x="223" y="87"/>
                  <a:pt x="223" y="87"/>
                  <a:pt x="223" y="87"/>
                </a:cubicBezTo>
                <a:cubicBezTo>
                  <a:pt x="233" y="87"/>
                  <a:pt x="233" y="87"/>
                  <a:pt x="233" y="87"/>
                </a:cubicBezTo>
                <a:cubicBezTo>
                  <a:pt x="242" y="87"/>
                  <a:pt x="249" y="94"/>
                  <a:pt x="249" y="103"/>
                </a:cubicBezTo>
                <a:cubicBezTo>
                  <a:pt x="249" y="254"/>
                  <a:pt x="249" y="254"/>
                  <a:pt x="249" y="254"/>
                </a:cubicBezTo>
                <a:cubicBezTo>
                  <a:pt x="249" y="262"/>
                  <a:pt x="242" y="269"/>
                  <a:pt x="233" y="269"/>
                </a:cubicBezTo>
                <a:cubicBezTo>
                  <a:pt x="213" y="269"/>
                  <a:pt x="213" y="269"/>
                  <a:pt x="213" y="269"/>
                </a:cubicBezTo>
                <a:cubicBezTo>
                  <a:pt x="211" y="271"/>
                  <a:pt x="209" y="273"/>
                  <a:pt x="207" y="275"/>
                </a:cubicBezTo>
                <a:cubicBezTo>
                  <a:pt x="209" y="279"/>
                  <a:pt x="209" y="279"/>
                  <a:pt x="209" y="279"/>
                </a:cubicBezTo>
                <a:cubicBezTo>
                  <a:pt x="237" y="279"/>
                  <a:pt x="237" y="279"/>
                  <a:pt x="237" y="279"/>
                </a:cubicBezTo>
                <a:cubicBezTo>
                  <a:pt x="240" y="273"/>
                  <a:pt x="240" y="273"/>
                  <a:pt x="240" y="273"/>
                </a:cubicBezTo>
                <a:cubicBezTo>
                  <a:pt x="248" y="270"/>
                  <a:pt x="253" y="262"/>
                  <a:pt x="253" y="254"/>
                </a:cubicBezTo>
                <a:close/>
                <a:moveTo>
                  <a:pt x="215" y="245"/>
                </a:moveTo>
                <a:cubicBezTo>
                  <a:pt x="215" y="44"/>
                  <a:pt x="215" y="44"/>
                  <a:pt x="215" y="44"/>
                </a:cubicBezTo>
                <a:cubicBezTo>
                  <a:pt x="215" y="29"/>
                  <a:pt x="203" y="17"/>
                  <a:pt x="188" y="17"/>
                </a:cubicBezTo>
                <a:cubicBezTo>
                  <a:pt x="43" y="17"/>
                  <a:pt x="43" y="17"/>
                  <a:pt x="43" y="17"/>
                </a:cubicBezTo>
                <a:cubicBezTo>
                  <a:pt x="28" y="17"/>
                  <a:pt x="16" y="29"/>
                  <a:pt x="16" y="44"/>
                </a:cubicBezTo>
                <a:cubicBezTo>
                  <a:pt x="16" y="245"/>
                  <a:pt x="16" y="245"/>
                  <a:pt x="16" y="245"/>
                </a:cubicBezTo>
                <a:cubicBezTo>
                  <a:pt x="16" y="257"/>
                  <a:pt x="24" y="266"/>
                  <a:pt x="34" y="270"/>
                </a:cubicBezTo>
                <a:cubicBezTo>
                  <a:pt x="38" y="279"/>
                  <a:pt x="38" y="279"/>
                  <a:pt x="38" y="279"/>
                </a:cubicBezTo>
                <a:cubicBezTo>
                  <a:pt x="75" y="279"/>
                  <a:pt x="75" y="279"/>
                  <a:pt x="75" y="279"/>
                </a:cubicBezTo>
                <a:cubicBezTo>
                  <a:pt x="79" y="272"/>
                  <a:pt x="79" y="272"/>
                  <a:pt x="79" y="272"/>
                </a:cubicBezTo>
                <a:cubicBezTo>
                  <a:pt x="153" y="272"/>
                  <a:pt x="153" y="272"/>
                  <a:pt x="153" y="272"/>
                </a:cubicBezTo>
                <a:cubicBezTo>
                  <a:pt x="156" y="279"/>
                  <a:pt x="156" y="279"/>
                  <a:pt x="156" y="279"/>
                </a:cubicBezTo>
                <a:cubicBezTo>
                  <a:pt x="193" y="279"/>
                  <a:pt x="193" y="279"/>
                  <a:pt x="193" y="279"/>
                </a:cubicBezTo>
                <a:cubicBezTo>
                  <a:pt x="198" y="270"/>
                  <a:pt x="198" y="270"/>
                  <a:pt x="198" y="270"/>
                </a:cubicBezTo>
                <a:cubicBezTo>
                  <a:pt x="208" y="266"/>
                  <a:pt x="215" y="257"/>
                  <a:pt x="215" y="245"/>
                </a:cubicBezTo>
                <a:close/>
                <a:moveTo>
                  <a:pt x="188" y="266"/>
                </a:moveTo>
                <a:cubicBezTo>
                  <a:pt x="43" y="266"/>
                  <a:pt x="43" y="266"/>
                  <a:pt x="43" y="266"/>
                </a:cubicBezTo>
                <a:cubicBezTo>
                  <a:pt x="32" y="266"/>
                  <a:pt x="22" y="257"/>
                  <a:pt x="22" y="245"/>
                </a:cubicBezTo>
                <a:cubicBezTo>
                  <a:pt x="22" y="44"/>
                  <a:pt x="22" y="44"/>
                  <a:pt x="22" y="44"/>
                </a:cubicBezTo>
                <a:cubicBezTo>
                  <a:pt x="22" y="32"/>
                  <a:pt x="32" y="23"/>
                  <a:pt x="43" y="23"/>
                </a:cubicBezTo>
                <a:cubicBezTo>
                  <a:pt x="188" y="23"/>
                  <a:pt x="188" y="23"/>
                  <a:pt x="188" y="23"/>
                </a:cubicBezTo>
                <a:cubicBezTo>
                  <a:pt x="200" y="23"/>
                  <a:pt x="209" y="32"/>
                  <a:pt x="209" y="44"/>
                </a:cubicBezTo>
                <a:cubicBezTo>
                  <a:pt x="209" y="245"/>
                  <a:pt x="209" y="245"/>
                  <a:pt x="209" y="245"/>
                </a:cubicBezTo>
                <a:cubicBezTo>
                  <a:pt x="209" y="257"/>
                  <a:pt x="200" y="266"/>
                  <a:pt x="188" y="266"/>
                </a:cubicBezTo>
                <a:close/>
                <a:moveTo>
                  <a:pt x="241" y="117"/>
                </a:moveTo>
                <a:cubicBezTo>
                  <a:pt x="241" y="107"/>
                  <a:pt x="241" y="107"/>
                  <a:pt x="241" y="107"/>
                </a:cubicBezTo>
                <a:cubicBezTo>
                  <a:pt x="241" y="102"/>
                  <a:pt x="237" y="98"/>
                  <a:pt x="232" y="98"/>
                </a:cubicBezTo>
                <a:cubicBezTo>
                  <a:pt x="223" y="98"/>
                  <a:pt x="223" y="98"/>
                  <a:pt x="223" y="98"/>
                </a:cubicBezTo>
                <a:cubicBezTo>
                  <a:pt x="223" y="109"/>
                  <a:pt x="223" y="109"/>
                  <a:pt x="223" y="109"/>
                </a:cubicBezTo>
                <a:cubicBezTo>
                  <a:pt x="226" y="109"/>
                  <a:pt x="226" y="109"/>
                  <a:pt x="226" y="109"/>
                </a:cubicBezTo>
                <a:cubicBezTo>
                  <a:pt x="228" y="109"/>
                  <a:pt x="229" y="110"/>
                  <a:pt x="229" y="112"/>
                </a:cubicBezTo>
                <a:cubicBezTo>
                  <a:pt x="229" y="114"/>
                  <a:pt x="228" y="115"/>
                  <a:pt x="226" y="115"/>
                </a:cubicBezTo>
                <a:cubicBezTo>
                  <a:pt x="223" y="115"/>
                  <a:pt x="223" y="115"/>
                  <a:pt x="223" y="115"/>
                </a:cubicBezTo>
                <a:cubicBezTo>
                  <a:pt x="223" y="126"/>
                  <a:pt x="223" y="126"/>
                  <a:pt x="223" y="126"/>
                </a:cubicBezTo>
                <a:cubicBezTo>
                  <a:pt x="232" y="126"/>
                  <a:pt x="232" y="126"/>
                  <a:pt x="232" y="126"/>
                </a:cubicBezTo>
                <a:cubicBezTo>
                  <a:pt x="237" y="126"/>
                  <a:pt x="241" y="122"/>
                  <a:pt x="241" y="117"/>
                </a:cubicBezTo>
                <a:close/>
                <a:moveTo>
                  <a:pt x="4" y="88"/>
                </a:moveTo>
                <a:cubicBezTo>
                  <a:pt x="0" y="88"/>
                  <a:pt x="0" y="88"/>
                  <a:pt x="0" y="88"/>
                </a:cubicBezTo>
                <a:cubicBezTo>
                  <a:pt x="0" y="96"/>
                  <a:pt x="0" y="96"/>
                  <a:pt x="0" y="96"/>
                </a:cubicBezTo>
                <a:cubicBezTo>
                  <a:pt x="4" y="96"/>
                  <a:pt x="4" y="96"/>
                  <a:pt x="4" y="96"/>
                </a:cubicBezTo>
                <a:lnTo>
                  <a:pt x="4" y="88"/>
                </a:lnTo>
                <a:close/>
                <a:moveTo>
                  <a:pt x="125" y="0"/>
                </a:moveTo>
                <a:cubicBezTo>
                  <a:pt x="117" y="0"/>
                  <a:pt x="117" y="0"/>
                  <a:pt x="117" y="0"/>
                </a:cubicBezTo>
                <a:cubicBezTo>
                  <a:pt x="117" y="4"/>
                  <a:pt x="117" y="4"/>
                  <a:pt x="117" y="4"/>
                </a:cubicBezTo>
                <a:cubicBezTo>
                  <a:pt x="125" y="4"/>
                  <a:pt x="125" y="4"/>
                  <a:pt x="125" y="4"/>
                </a:cubicBezTo>
                <a:lnTo>
                  <a:pt x="125" y="0"/>
                </a:lnTo>
                <a:close/>
                <a:moveTo>
                  <a:pt x="61" y="0"/>
                </a:moveTo>
                <a:cubicBezTo>
                  <a:pt x="53" y="0"/>
                  <a:pt x="53" y="0"/>
                  <a:pt x="53" y="0"/>
                </a:cubicBezTo>
                <a:cubicBezTo>
                  <a:pt x="53" y="4"/>
                  <a:pt x="53" y="4"/>
                  <a:pt x="53" y="4"/>
                </a:cubicBezTo>
                <a:cubicBezTo>
                  <a:pt x="61" y="4"/>
                  <a:pt x="61" y="4"/>
                  <a:pt x="61" y="4"/>
                </a:cubicBezTo>
                <a:lnTo>
                  <a:pt x="61" y="0"/>
                </a:lnTo>
                <a:close/>
                <a:moveTo>
                  <a:pt x="42" y="4"/>
                </a:moveTo>
                <a:cubicBezTo>
                  <a:pt x="45" y="4"/>
                  <a:pt x="45" y="4"/>
                  <a:pt x="45" y="4"/>
                </a:cubicBezTo>
                <a:cubicBezTo>
                  <a:pt x="45" y="0"/>
                  <a:pt x="45" y="0"/>
                  <a:pt x="45" y="0"/>
                </a:cubicBezTo>
                <a:cubicBezTo>
                  <a:pt x="42" y="0"/>
                  <a:pt x="42" y="0"/>
                  <a:pt x="42" y="0"/>
                </a:cubicBezTo>
                <a:cubicBezTo>
                  <a:pt x="40" y="0"/>
                  <a:pt x="39" y="0"/>
                  <a:pt x="37" y="1"/>
                </a:cubicBezTo>
                <a:cubicBezTo>
                  <a:pt x="37" y="5"/>
                  <a:pt x="37" y="5"/>
                  <a:pt x="37" y="5"/>
                </a:cubicBezTo>
                <a:cubicBezTo>
                  <a:pt x="39" y="4"/>
                  <a:pt x="40" y="4"/>
                  <a:pt x="42" y="4"/>
                </a:cubicBezTo>
                <a:close/>
                <a:moveTo>
                  <a:pt x="8" y="25"/>
                </a:moveTo>
                <a:cubicBezTo>
                  <a:pt x="4" y="24"/>
                  <a:pt x="4" y="24"/>
                  <a:pt x="4" y="24"/>
                </a:cubicBezTo>
                <a:cubicBezTo>
                  <a:pt x="3" y="26"/>
                  <a:pt x="2" y="29"/>
                  <a:pt x="1" y="32"/>
                </a:cubicBezTo>
                <a:cubicBezTo>
                  <a:pt x="5" y="33"/>
                  <a:pt x="5" y="33"/>
                  <a:pt x="5" y="33"/>
                </a:cubicBezTo>
                <a:cubicBezTo>
                  <a:pt x="6" y="30"/>
                  <a:pt x="7" y="28"/>
                  <a:pt x="8" y="25"/>
                </a:cubicBezTo>
                <a:close/>
                <a:moveTo>
                  <a:pt x="93" y="0"/>
                </a:moveTo>
                <a:cubicBezTo>
                  <a:pt x="85" y="0"/>
                  <a:pt x="85" y="0"/>
                  <a:pt x="85" y="0"/>
                </a:cubicBezTo>
                <a:cubicBezTo>
                  <a:pt x="85" y="4"/>
                  <a:pt x="85" y="4"/>
                  <a:pt x="85" y="4"/>
                </a:cubicBezTo>
                <a:cubicBezTo>
                  <a:pt x="93" y="4"/>
                  <a:pt x="93" y="4"/>
                  <a:pt x="93" y="4"/>
                </a:cubicBezTo>
                <a:lnTo>
                  <a:pt x="93" y="0"/>
                </a:lnTo>
                <a:close/>
                <a:moveTo>
                  <a:pt x="77" y="0"/>
                </a:moveTo>
                <a:cubicBezTo>
                  <a:pt x="69" y="0"/>
                  <a:pt x="69" y="0"/>
                  <a:pt x="69" y="0"/>
                </a:cubicBezTo>
                <a:cubicBezTo>
                  <a:pt x="69" y="4"/>
                  <a:pt x="69" y="4"/>
                  <a:pt x="69" y="4"/>
                </a:cubicBezTo>
                <a:cubicBezTo>
                  <a:pt x="77" y="4"/>
                  <a:pt x="77" y="4"/>
                  <a:pt x="77" y="4"/>
                </a:cubicBezTo>
                <a:lnTo>
                  <a:pt x="77" y="0"/>
                </a:lnTo>
                <a:close/>
                <a:moveTo>
                  <a:pt x="141" y="0"/>
                </a:moveTo>
                <a:cubicBezTo>
                  <a:pt x="133" y="0"/>
                  <a:pt x="133" y="0"/>
                  <a:pt x="133" y="0"/>
                </a:cubicBezTo>
                <a:cubicBezTo>
                  <a:pt x="133" y="4"/>
                  <a:pt x="133" y="4"/>
                  <a:pt x="133" y="4"/>
                </a:cubicBezTo>
                <a:cubicBezTo>
                  <a:pt x="141" y="4"/>
                  <a:pt x="141" y="4"/>
                  <a:pt x="141" y="4"/>
                </a:cubicBezTo>
                <a:lnTo>
                  <a:pt x="141" y="0"/>
                </a:lnTo>
                <a:close/>
                <a:moveTo>
                  <a:pt x="4" y="56"/>
                </a:moveTo>
                <a:cubicBezTo>
                  <a:pt x="0" y="56"/>
                  <a:pt x="0" y="56"/>
                  <a:pt x="0" y="56"/>
                </a:cubicBezTo>
                <a:cubicBezTo>
                  <a:pt x="0" y="64"/>
                  <a:pt x="0" y="64"/>
                  <a:pt x="0" y="64"/>
                </a:cubicBezTo>
                <a:cubicBezTo>
                  <a:pt x="4" y="64"/>
                  <a:pt x="4" y="64"/>
                  <a:pt x="4" y="64"/>
                </a:cubicBezTo>
                <a:lnTo>
                  <a:pt x="4" y="56"/>
                </a:lnTo>
                <a:close/>
                <a:moveTo>
                  <a:pt x="4" y="42"/>
                </a:moveTo>
                <a:cubicBezTo>
                  <a:pt x="4" y="42"/>
                  <a:pt x="4" y="41"/>
                  <a:pt x="4" y="40"/>
                </a:cubicBezTo>
                <a:cubicBezTo>
                  <a:pt x="0" y="40"/>
                  <a:pt x="0" y="40"/>
                  <a:pt x="0" y="40"/>
                </a:cubicBezTo>
                <a:cubicBezTo>
                  <a:pt x="0" y="41"/>
                  <a:pt x="0" y="41"/>
                  <a:pt x="0" y="42"/>
                </a:cubicBezTo>
                <a:cubicBezTo>
                  <a:pt x="0" y="48"/>
                  <a:pt x="0" y="48"/>
                  <a:pt x="0" y="48"/>
                </a:cubicBezTo>
                <a:cubicBezTo>
                  <a:pt x="4" y="48"/>
                  <a:pt x="4" y="48"/>
                  <a:pt x="4" y="48"/>
                </a:cubicBezTo>
                <a:lnTo>
                  <a:pt x="4" y="42"/>
                </a:lnTo>
                <a:close/>
                <a:moveTo>
                  <a:pt x="17" y="14"/>
                </a:moveTo>
                <a:cubicBezTo>
                  <a:pt x="14" y="11"/>
                  <a:pt x="14" y="11"/>
                  <a:pt x="14" y="11"/>
                </a:cubicBezTo>
                <a:cubicBezTo>
                  <a:pt x="12" y="12"/>
                  <a:pt x="10" y="14"/>
                  <a:pt x="9" y="17"/>
                </a:cubicBezTo>
                <a:cubicBezTo>
                  <a:pt x="12" y="19"/>
                  <a:pt x="12" y="19"/>
                  <a:pt x="12" y="19"/>
                </a:cubicBezTo>
                <a:cubicBezTo>
                  <a:pt x="13" y="17"/>
                  <a:pt x="15" y="15"/>
                  <a:pt x="17" y="14"/>
                </a:cubicBezTo>
                <a:close/>
                <a:moveTo>
                  <a:pt x="4" y="72"/>
                </a:moveTo>
                <a:cubicBezTo>
                  <a:pt x="0" y="72"/>
                  <a:pt x="0" y="72"/>
                  <a:pt x="0" y="72"/>
                </a:cubicBezTo>
                <a:cubicBezTo>
                  <a:pt x="0" y="80"/>
                  <a:pt x="0" y="80"/>
                  <a:pt x="0" y="80"/>
                </a:cubicBezTo>
                <a:cubicBezTo>
                  <a:pt x="4" y="80"/>
                  <a:pt x="4" y="80"/>
                  <a:pt x="4" y="80"/>
                </a:cubicBezTo>
                <a:lnTo>
                  <a:pt x="4" y="72"/>
                </a:lnTo>
                <a:close/>
                <a:moveTo>
                  <a:pt x="30" y="6"/>
                </a:moveTo>
                <a:cubicBezTo>
                  <a:pt x="29" y="2"/>
                  <a:pt x="29" y="2"/>
                  <a:pt x="29" y="2"/>
                </a:cubicBezTo>
                <a:cubicBezTo>
                  <a:pt x="26" y="3"/>
                  <a:pt x="24" y="4"/>
                  <a:pt x="21" y="6"/>
                </a:cubicBezTo>
                <a:cubicBezTo>
                  <a:pt x="23" y="9"/>
                  <a:pt x="23" y="9"/>
                  <a:pt x="23" y="9"/>
                </a:cubicBezTo>
                <a:cubicBezTo>
                  <a:pt x="25" y="8"/>
                  <a:pt x="28" y="7"/>
                  <a:pt x="30" y="6"/>
                </a:cubicBezTo>
                <a:close/>
                <a:moveTo>
                  <a:pt x="109" y="0"/>
                </a:moveTo>
                <a:cubicBezTo>
                  <a:pt x="101" y="0"/>
                  <a:pt x="101" y="0"/>
                  <a:pt x="101" y="0"/>
                </a:cubicBezTo>
                <a:cubicBezTo>
                  <a:pt x="101" y="4"/>
                  <a:pt x="101" y="4"/>
                  <a:pt x="101" y="4"/>
                </a:cubicBezTo>
                <a:cubicBezTo>
                  <a:pt x="109" y="4"/>
                  <a:pt x="109" y="4"/>
                  <a:pt x="109" y="4"/>
                </a:cubicBezTo>
                <a:lnTo>
                  <a:pt x="109" y="0"/>
                </a:lnTo>
                <a:close/>
                <a:moveTo>
                  <a:pt x="251" y="47"/>
                </a:moveTo>
                <a:cubicBezTo>
                  <a:pt x="247" y="40"/>
                  <a:pt x="247" y="40"/>
                  <a:pt x="247" y="40"/>
                </a:cubicBezTo>
                <a:cubicBezTo>
                  <a:pt x="244" y="42"/>
                  <a:pt x="244" y="42"/>
                  <a:pt x="244" y="42"/>
                </a:cubicBezTo>
                <a:cubicBezTo>
                  <a:pt x="247" y="49"/>
                  <a:pt x="247" y="49"/>
                  <a:pt x="247" y="49"/>
                </a:cubicBezTo>
                <a:lnTo>
                  <a:pt x="251" y="47"/>
                </a:lnTo>
                <a:close/>
                <a:moveTo>
                  <a:pt x="259" y="61"/>
                </a:moveTo>
                <a:cubicBezTo>
                  <a:pt x="255" y="54"/>
                  <a:pt x="255" y="54"/>
                  <a:pt x="255" y="54"/>
                </a:cubicBezTo>
                <a:cubicBezTo>
                  <a:pt x="251" y="56"/>
                  <a:pt x="251" y="56"/>
                  <a:pt x="251" y="56"/>
                </a:cubicBezTo>
                <a:cubicBezTo>
                  <a:pt x="255" y="63"/>
                  <a:pt x="255" y="63"/>
                  <a:pt x="255" y="63"/>
                </a:cubicBezTo>
                <a:lnTo>
                  <a:pt x="259" y="61"/>
                </a:lnTo>
                <a:close/>
                <a:moveTo>
                  <a:pt x="266" y="75"/>
                </a:moveTo>
                <a:cubicBezTo>
                  <a:pt x="262" y="68"/>
                  <a:pt x="262" y="68"/>
                  <a:pt x="262" y="68"/>
                </a:cubicBezTo>
                <a:cubicBezTo>
                  <a:pt x="259" y="70"/>
                  <a:pt x="259" y="70"/>
                  <a:pt x="259" y="70"/>
                </a:cubicBezTo>
                <a:cubicBezTo>
                  <a:pt x="263" y="77"/>
                  <a:pt x="263" y="77"/>
                  <a:pt x="263" y="77"/>
                </a:cubicBezTo>
                <a:lnTo>
                  <a:pt x="266" y="75"/>
                </a:lnTo>
                <a:close/>
                <a:moveTo>
                  <a:pt x="274" y="89"/>
                </a:moveTo>
                <a:cubicBezTo>
                  <a:pt x="270" y="82"/>
                  <a:pt x="270" y="82"/>
                  <a:pt x="270" y="82"/>
                </a:cubicBezTo>
                <a:cubicBezTo>
                  <a:pt x="266" y="84"/>
                  <a:pt x="266" y="84"/>
                  <a:pt x="266" y="84"/>
                </a:cubicBezTo>
                <a:cubicBezTo>
                  <a:pt x="270" y="91"/>
                  <a:pt x="270" y="91"/>
                  <a:pt x="270" y="91"/>
                </a:cubicBezTo>
                <a:lnTo>
                  <a:pt x="274" y="89"/>
                </a:lnTo>
                <a:close/>
                <a:moveTo>
                  <a:pt x="232" y="20"/>
                </a:moveTo>
                <a:cubicBezTo>
                  <a:pt x="231" y="19"/>
                  <a:pt x="228" y="17"/>
                  <a:pt x="226" y="15"/>
                </a:cubicBezTo>
                <a:cubicBezTo>
                  <a:pt x="224" y="19"/>
                  <a:pt x="224" y="19"/>
                  <a:pt x="224" y="19"/>
                </a:cubicBezTo>
                <a:cubicBezTo>
                  <a:pt x="226" y="20"/>
                  <a:pt x="228" y="22"/>
                  <a:pt x="230" y="23"/>
                </a:cubicBezTo>
                <a:lnTo>
                  <a:pt x="232" y="20"/>
                </a:lnTo>
                <a:close/>
                <a:moveTo>
                  <a:pt x="243" y="33"/>
                </a:moveTo>
                <a:cubicBezTo>
                  <a:pt x="242" y="31"/>
                  <a:pt x="240" y="28"/>
                  <a:pt x="238" y="26"/>
                </a:cubicBezTo>
                <a:cubicBezTo>
                  <a:pt x="235" y="29"/>
                  <a:pt x="235" y="29"/>
                  <a:pt x="235" y="29"/>
                </a:cubicBezTo>
                <a:cubicBezTo>
                  <a:pt x="237" y="31"/>
                  <a:pt x="239" y="33"/>
                  <a:pt x="240" y="35"/>
                </a:cubicBezTo>
                <a:lnTo>
                  <a:pt x="243" y="33"/>
                </a:lnTo>
                <a:close/>
                <a:moveTo>
                  <a:pt x="277" y="105"/>
                </a:moveTo>
                <a:cubicBezTo>
                  <a:pt x="280" y="104"/>
                  <a:pt x="280" y="104"/>
                  <a:pt x="280" y="104"/>
                </a:cubicBezTo>
                <a:cubicBezTo>
                  <a:pt x="279" y="101"/>
                  <a:pt x="278" y="99"/>
                  <a:pt x="277" y="96"/>
                </a:cubicBezTo>
                <a:cubicBezTo>
                  <a:pt x="274" y="98"/>
                  <a:pt x="274" y="98"/>
                  <a:pt x="274" y="98"/>
                </a:cubicBezTo>
                <a:cubicBezTo>
                  <a:pt x="275" y="100"/>
                  <a:pt x="276" y="103"/>
                  <a:pt x="277" y="105"/>
                </a:cubicBezTo>
                <a:close/>
                <a:moveTo>
                  <a:pt x="205" y="4"/>
                </a:moveTo>
                <a:cubicBezTo>
                  <a:pt x="202" y="3"/>
                  <a:pt x="199" y="2"/>
                  <a:pt x="197" y="2"/>
                </a:cubicBezTo>
                <a:cubicBezTo>
                  <a:pt x="196" y="6"/>
                  <a:pt x="196" y="6"/>
                  <a:pt x="196" y="6"/>
                </a:cubicBezTo>
                <a:cubicBezTo>
                  <a:pt x="198" y="6"/>
                  <a:pt x="201" y="7"/>
                  <a:pt x="203" y="8"/>
                </a:cubicBezTo>
                <a:lnTo>
                  <a:pt x="205" y="4"/>
                </a:lnTo>
                <a:close/>
                <a:moveTo>
                  <a:pt x="157" y="0"/>
                </a:moveTo>
                <a:cubicBezTo>
                  <a:pt x="149" y="0"/>
                  <a:pt x="149" y="0"/>
                  <a:pt x="149" y="0"/>
                </a:cubicBezTo>
                <a:cubicBezTo>
                  <a:pt x="149" y="4"/>
                  <a:pt x="149" y="4"/>
                  <a:pt x="149" y="4"/>
                </a:cubicBezTo>
                <a:cubicBezTo>
                  <a:pt x="157" y="4"/>
                  <a:pt x="157" y="4"/>
                  <a:pt x="157" y="4"/>
                </a:cubicBezTo>
                <a:lnTo>
                  <a:pt x="157" y="0"/>
                </a:lnTo>
                <a:close/>
                <a:moveTo>
                  <a:pt x="172" y="0"/>
                </a:moveTo>
                <a:cubicBezTo>
                  <a:pt x="165" y="0"/>
                  <a:pt x="165" y="0"/>
                  <a:pt x="165" y="0"/>
                </a:cubicBezTo>
                <a:cubicBezTo>
                  <a:pt x="165" y="4"/>
                  <a:pt x="165" y="4"/>
                  <a:pt x="165" y="4"/>
                </a:cubicBezTo>
                <a:cubicBezTo>
                  <a:pt x="172" y="4"/>
                  <a:pt x="172" y="4"/>
                  <a:pt x="172" y="4"/>
                </a:cubicBezTo>
                <a:lnTo>
                  <a:pt x="172" y="0"/>
                </a:lnTo>
                <a:close/>
                <a:moveTo>
                  <a:pt x="188" y="4"/>
                </a:moveTo>
                <a:cubicBezTo>
                  <a:pt x="189" y="0"/>
                  <a:pt x="189" y="0"/>
                  <a:pt x="189" y="0"/>
                </a:cubicBezTo>
                <a:cubicBezTo>
                  <a:pt x="187" y="0"/>
                  <a:pt x="186" y="0"/>
                  <a:pt x="185" y="0"/>
                </a:cubicBezTo>
                <a:cubicBezTo>
                  <a:pt x="180" y="0"/>
                  <a:pt x="180" y="0"/>
                  <a:pt x="180" y="0"/>
                </a:cubicBezTo>
                <a:cubicBezTo>
                  <a:pt x="180" y="4"/>
                  <a:pt x="180" y="4"/>
                  <a:pt x="180" y="4"/>
                </a:cubicBezTo>
                <a:cubicBezTo>
                  <a:pt x="185" y="4"/>
                  <a:pt x="185" y="4"/>
                  <a:pt x="185" y="4"/>
                </a:cubicBezTo>
                <a:cubicBezTo>
                  <a:pt x="186" y="4"/>
                  <a:pt x="187" y="4"/>
                  <a:pt x="188" y="4"/>
                </a:cubicBezTo>
                <a:close/>
                <a:moveTo>
                  <a:pt x="219" y="11"/>
                </a:moveTo>
                <a:cubicBezTo>
                  <a:pt x="217" y="9"/>
                  <a:pt x="215" y="8"/>
                  <a:pt x="212" y="7"/>
                </a:cubicBezTo>
                <a:cubicBezTo>
                  <a:pt x="210" y="11"/>
                  <a:pt x="210" y="11"/>
                  <a:pt x="210" y="11"/>
                </a:cubicBezTo>
                <a:cubicBezTo>
                  <a:pt x="213" y="12"/>
                  <a:pt x="215" y="13"/>
                  <a:pt x="217" y="14"/>
                </a:cubicBezTo>
                <a:lnTo>
                  <a:pt x="219" y="11"/>
                </a:lnTo>
                <a:close/>
                <a:moveTo>
                  <a:pt x="285" y="135"/>
                </a:moveTo>
                <a:cubicBezTo>
                  <a:pt x="289" y="135"/>
                  <a:pt x="289" y="135"/>
                  <a:pt x="289" y="135"/>
                </a:cubicBezTo>
                <a:cubicBezTo>
                  <a:pt x="289" y="132"/>
                  <a:pt x="288" y="129"/>
                  <a:pt x="288" y="127"/>
                </a:cubicBezTo>
                <a:cubicBezTo>
                  <a:pt x="284" y="128"/>
                  <a:pt x="284" y="128"/>
                  <a:pt x="284" y="128"/>
                </a:cubicBezTo>
                <a:cubicBezTo>
                  <a:pt x="284" y="130"/>
                  <a:pt x="285" y="133"/>
                  <a:pt x="285" y="135"/>
                </a:cubicBezTo>
                <a:close/>
                <a:moveTo>
                  <a:pt x="288" y="151"/>
                </a:moveTo>
                <a:cubicBezTo>
                  <a:pt x="292" y="150"/>
                  <a:pt x="292" y="150"/>
                  <a:pt x="292" y="150"/>
                </a:cubicBezTo>
                <a:cubicBezTo>
                  <a:pt x="292" y="148"/>
                  <a:pt x="291" y="145"/>
                  <a:pt x="291" y="142"/>
                </a:cubicBezTo>
                <a:cubicBezTo>
                  <a:pt x="287" y="143"/>
                  <a:pt x="287" y="143"/>
                  <a:pt x="287" y="143"/>
                </a:cubicBezTo>
                <a:cubicBezTo>
                  <a:pt x="287" y="146"/>
                  <a:pt x="288" y="148"/>
                  <a:pt x="288" y="151"/>
                </a:cubicBezTo>
                <a:close/>
                <a:moveTo>
                  <a:pt x="242" y="296"/>
                </a:moveTo>
                <a:cubicBezTo>
                  <a:pt x="250" y="296"/>
                  <a:pt x="250" y="296"/>
                  <a:pt x="250" y="296"/>
                </a:cubicBezTo>
                <a:cubicBezTo>
                  <a:pt x="250" y="292"/>
                  <a:pt x="250" y="292"/>
                  <a:pt x="250" y="292"/>
                </a:cubicBezTo>
                <a:cubicBezTo>
                  <a:pt x="242" y="292"/>
                  <a:pt x="242" y="292"/>
                  <a:pt x="242" y="292"/>
                </a:cubicBezTo>
                <a:lnTo>
                  <a:pt x="242" y="296"/>
                </a:lnTo>
                <a:close/>
                <a:moveTo>
                  <a:pt x="226" y="296"/>
                </a:moveTo>
                <a:cubicBezTo>
                  <a:pt x="234" y="296"/>
                  <a:pt x="234" y="296"/>
                  <a:pt x="234" y="296"/>
                </a:cubicBezTo>
                <a:cubicBezTo>
                  <a:pt x="234" y="292"/>
                  <a:pt x="234" y="292"/>
                  <a:pt x="234" y="292"/>
                </a:cubicBezTo>
                <a:cubicBezTo>
                  <a:pt x="226" y="292"/>
                  <a:pt x="226" y="292"/>
                  <a:pt x="226" y="292"/>
                </a:cubicBezTo>
                <a:lnTo>
                  <a:pt x="226" y="296"/>
                </a:lnTo>
                <a:close/>
                <a:moveTo>
                  <a:pt x="258" y="292"/>
                </a:moveTo>
                <a:cubicBezTo>
                  <a:pt x="259" y="296"/>
                  <a:pt x="259" y="296"/>
                  <a:pt x="259" y="296"/>
                </a:cubicBezTo>
                <a:cubicBezTo>
                  <a:pt x="261" y="295"/>
                  <a:pt x="264" y="294"/>
                  <a:pt x="267" y="293"/>
                </a:cubicBezTo>
                <a:cubicBezTo>
                  <a:pt x="265" y="290"/>
                  <a:pt x="265" y="290"/>
                  <a:pt x="265" y="290"/>
                </a:cubicBezTo>
                <a:cubicBezTo>
                  <a:pt x="263" y="291"/>
                  <a:pt x="260" y="291"/>
                  <a:pt x="258" y="292"/>
                </a:cubicBezTo>
                <a:close/>
                <a:moveTo>
                  <a:pt x="210" y="296"/>
                </a:moveTo>
                <a:cubicBezTo>
                  <a:pt x="218" y="296"/>
                  <a:pt x="218" y="296"/>
                  <a:pt x="218" y="296"/>
                </a:cubicBezTo>
                <a:cubicBezTo>
                  <a:pt x="218" y="292"/>
                  <a:pt x="218" y="292"/>
                  <a:pt x="218" y="292"/>
                </a:cubicBezTo>
                <a:cubicBezTo>
                  <a:pt x="210" y="292"/>
                  <a:pt x="210" y="292"/>
                  <a:pt x="210" y="292"/>
                </a:cubicBezTo>
                <a:lnTo>
                  <a:pt x="210" y="296"/>
                </a:lnTo>
                <a:close/>
                <a:moveTo>
                  <a:pt x="179" y="296"/>
                </a:moveTo>
                <a:cubicBezTo>
                  <a:pt x="187" y="296"/>
                  <a:pt x="187" y="296"/>
                  <a:pt x="187" y="296"/>
                </a:cubicBezTo>
                <a:cubicBezTo>
                  <a:pt x="187" y="292"/>
                  <a:pt x="187" y="292"/>
                  <a:pt x="187" y="292"/>
                </a:cubicBezTo>
                <a:cubicBezTo>
                  <a:pt x="179" y="292"/>
                  <a:pt x="179" y="292"/>
                  <a:pt x="179" y="292"/>
                </a:cubicBezTo>
                <a:lnTo>
                  <a:pt x="179" y="296"/>
                </a:lnTo>
                <a:close/>
                <a:moveTo>
                  <a:pt x="163" y="296"/>
                </a:moveTo>
                <a:cubicBezTo>
                  <a:pt x="171" y="296"/>
                  <a:pt x="171" y="296"/>
                  <a:pt x="171" y="296"/>
                </a:cubicBezTo>
                <a:cubicBezTo>
                  <a:pt x="171" y="292"/>
                  <a:pt x="171" y="292"/>
                  <a:pt x="171" y="292"/>
                </a:cubicBezTo>
                <a:cubicBezTo>
                  <a:pt x="163" y="292"/>
                  <a:pt x="163" y="292"/>
                  <a:pt x="163" y="292"/>
                </a:cubicBezTo>
                <a:lnTo>
                  <a:pt x="163" y="296"/>
                </a:lnTo>
                <a:close/>
                <a:moveTo>
                  <a:pt x="147" y="296"/>
                </a:moveTo>
                <a:cubicBezTo>
                  <a:pt x="155" y="296"/>
                  <a:pt x="155" y="296"/>
                  <a:pt x="155" y="296"/>
                </a:cubicBezTo>
                <a:cubicBezTo>
                  <a:pt x="155" y="292"/>
                  <a:pt x="155" y="292"/>
                  <a:pt x="155" y="292"/>
                </a:cubicBezTo>
                <a:cubicBezTo>
                  <a:pt x="147" y="292"/>
                  <a:pt x="147" y="292"/>
                  <a:pt x="147" y="292"/>
                </a:cubicBezTo>
                <a:lnTo>
                  <a:pt x="147" y="296"/>
                </a:lnTo>
                <a:close/>
                <a:moveTo>
                  <a:pt x="195" y="296"/>
                </a:moveTo>
                <a:cubicBezTo>
                  <a:pt x="203" y="296"/>
                  <a:pt x="203" y="296"/>
                  <a:pt x="203" y="296"/>
                </a:cubicBezTo>
                <a:cubicBezTo>
                  <a:pt x="203" y="292"/>
                  <a:pt x="203" y="292"/>
                  <a:pt x="203" y="292"/>
                </a:cubicBezTo>
                <a:cubicBezTo>
                  <a:pt x="195" y="292"/>
                  <a:pt x="195" y="292"/>
                  <a:pt x="195" y="292"/>
                </a:cubicBezTo>
                <a:lnTo>
                  <a:pt x="195" y="296"/>
                </a:lnTo>
                <a:close/>
                <a:moveTo>
                  <a:pt x="131" y="296"/>
                </a:moveTo>
                <a:cubicBezTo>
                  <a:pt x="139" y="296"/>
                  <a:pt x="139" y="296"/>
                  <a:pt x="139" y="296"/>
                </a:cubicBezTo>
                <a:cubicBezTo>
                  <a:pt x="139" y="292"/>
                  <a:pt x="139" y="292"/>
                  <a:pt x="139" y="292"/>
                </a:cubicBezTo>
                <a:cubicBezTo>
                  <a:pt x="131" y="292"/>
                  <a:pt x="131" y="292"/>
                  <a:pt x="131" y="292"/>
                </a:cubicBezTo>
                <a:lnTo>
                  <a:pt x="131" y="296"/>
                </a:lnTo>
                <a:close/>
                <a:moveTo>
                  <a:pt x="272" y="286"/>
                </a:moveTo>
                <a:cubicBezTo>
                  <a:pt x="274" y="289"/>
                  <a:pt x="274" y="289"/>
                  <a:pt x="274" y="289"/>
                </a:cubicBezTo>
                <a:cubicBezTo>
                  <a:pt x="276" y="288"/>
                  <a:pt x="279" y="286"/>
                  <a:pt x="281" y="284"/>
                </a:cubicBezTo>
                <a:cubicBezTo>
                  <a:pt x="278" y="281"/>
                  <a:pt x="278" y="281"/>
                  <a:pt x="278" y="281"/>
                </a:cubicBezTo>
                <a:cubicBezTo>
                  <a:pt x="276" y="283"/>
                  <a:pt x="274" y="285"/>
                  <a:pt x="272" y="286"/>
                </a:cubicBezTo>
                <a:close/>
                <a:moveTo>
                  <a:pt x="289" y="214"/>
                </a:moveTo>
                <a:cubicBezTo>
                  <a:pt x="293" y="214"/>
                  <a:pt x="293" y="214"/>
                  <a:pt x="293" y="214"/>
                </a:cubicBezTo>
                <a:cubicBezTo>
                  <a:pt x="293" y="206"/>
                  <a:pt x="293" y="206"/>
                  <a:pt x="293" y="206"/>
                </a:cubicBezTo>
                <a:cubicBezTo>
                  <a:pt x="289" y="206"/>
                  <a:pt x="289" y="206"/>
                  <a:pt x="289" y="206"/>
                </a:cubicBezTo>
                <a:lnTo>
                  <a:pt x="289" y="214"/>
                </a:lnTo>
                <a:close/>
                <a:moveTo>
                  <a:pt x="289" y="182"/>
                </a:moveTo>
                <a:cubicBezTo>
                  <a:pt x="293" y="182"/>
                  <a:pt x="293" y="182"/>
                  <a:pt x="293" y="182"/>
                </a:cubicBezTo>
                <a:cubicBezTo>
                  <a:pt x="293" y="175"/>
                  <a:pt x="293" y="175"/>
                  <a:pt x="293" y="175"/>
                </a:cubicBezTo>
                <a:cubicBezTo>
                  <a:pt x="289" y="175"/>
                  <a:pt x="289" y="175"/>
                  <a:pt x="289" y="175"/>
                </a:cubicBezTo>
                <a:lnTo>
                  <a:pt x="289" y="182"/>
                </a:lnTo>
                <a:close/>
                <a:moveTo>
                  <a:pt x="289" y="198"/>
                </a:moveTo>
                <a:cubicBezTo>
                  <a:pt x="293" y="198"/>
                  <a:pt x="293" y="198"/>
                  <a:pt x="293" y="198"/>
                </a:cubicBezTo>
                <a:cubicBezTo>
                  <a:pt x="293" y="190"/>
                  <a:pt x="293" y="190"/>
                  <a:pt x="293" y="190"/>
                </a:cubicBezTo>
                <a:cubicBezTo>
                  <a:pt x="289" y="190"/>
                  <a:pt x="289" y="190"/>
                  <a:pt x="289" y="190"/>
                </a:cubicBezTo>
                <a:lnTo>
                  <a:pt x="289" y="198"/>
                </a:lnTo>
                <a:close/>
                <a:moveTo>
                  <a:pt x="283" y="111"/>
                </a:moveTo>
                <a:cubicBezTo>
                  <a:pt x="279" y="113"/>
                  <a:pt x="279" y="113"/>
                  <a:pt x="279" y="113"/>
                </a:cubicBezTo>
                <a:cubicBezTo>
                  <a:pt x="280" y="115"/>
                  <a:pt x="281" y="118"/>
                  <a:pt x="282" y="120"/>
                </a:cubicBezTo>
                <a:cubicBezTo>
                  <a:pt x="285" y="119"/>
                  <a:pt x="285" y="119"/>
                  <a:pt x="285" y="119"/>
                </a:cubicBezTo>
                <a:cubicBezTo>
                  <a:pt x="285" y="116"/>
                  <a:pt x="284" y="114"/>
                  <a:pt x="283" y="111"/>
                </a:cubicBezTo>
                <a:close/>
                <a:moveTo>
                  <a:pt x="293" y="158"/>
                </a:moveTo>
                <a:cubicBezTo>
                  <a:pt x="289" y="159"/>
                  <a:pt x="289" y="159"/>
                  <a:pt x="289" y="159"/>
                </a:cubicBezTo>
                <a:cubicBezTo>
                  <a:pt x="289" y="161"/>
                  <a:pt x="289" y="163"/>
                  <a:pt x="289" y="166"/>
                </a:cubicBezTo>
                <a:cubicBezTo>
                  <a:pt x="289" y="167"/>
                  <a:pt x="289" y="167"/>
                  <a:pt x="289" y="167"/>
                </a:cubicBezTo>
                <a:cubicBezTo>
                  <a:pt x="293" y="167"/>
                  <a:pt x="293" y="167"/>
                  <a:pt x="293" y="167"/>
                </a:cubicBezTo>
                <a:cubicBezTo>
                  <a:pt x="293" y="166"/>
                  <a:pt x="293" y="166"/>
                  <a:pt x="293" y="166"/>
                </a:cubicBezTo>
                <a:cubicBezTo>
                  <a:pt x="293" y="163"/>
                  <a:pt x="293" y="161"/>
                  <a:pt x="293" y="158"/>
                </a:cubicBezTo>
                <a:close/>
                <a:moveTo>
                  <a:pt x="283" y="276"/>
                </a:moveTo>
                <a:cubicBezTo>
                  <a:pt x="286" y="278"/>
                  <a:pt x="286" y="278"/>
                  <a:pt x="286" y="278"/>
                </a:cubicBezTo>
                <a:cubicBezTo>
                  <a:pt x="287" y="276"/>
                  <a:pt x="289" y="273"/>
                  <a:pt x="290" y="271"/>
                </a:cubicBezTo>
                <a:cubicBezTo>
                  <a:pt x="286" y="269"/>
                  <a:pt x="286" y="269"/>
                  <a:pt x="286" y="269"/>
                </a:cubicBezTo>
                <a:cubicBezTo>
                  <a:pt x="285" y="271"/>
                  <a:pt x="284" y="274"/>
                  <a:pt x="283" y="276"/>
                </a:cubicBezTo>
                <a:close/>
                <a:moveTo>
                  <a:pt x="288" y="262"/>
                </a:moveTo>
                <a:cubicBezTo>
                  <a:pt x="292" y="263"/>
                  <a:pt x="292" y="263"/>
                  <a:pt x="292" y="263"/>
                </a:cubicBezTo>
                <a:cubicBezTo>
                  <a:pt x="293" y="260"/>
                  <a:pt x="293" y="257"/>
                  <a:pt x="293" y="254"/>
                </a:cubicBezTo>
                <a:cubicBezTo>
                  <a:pt x="293" y="254"/>
                  <a:pt x="293" y="254"/>
                  <a:pt x="293" y="254"/>
                </a:cubicBezTo>
                <a:cubicBezTo>
                  <a:pt x="289" y="254"/>
                  <a:pt x="289" y="254"/>
                  <a:pt x="289" y="254"/>
                </a:cubicBezTo>
                <a:cubicBezTo>
                  <a:pt x="289" y="257"/>
                  <a:pt x="289" y="259"/>
                  <a:pt x="288" y="262"/>
                </a:cubicBezTo>
                <a:close/>
                <a:moveTo>
                  <a:pt x="289" y="230"/>
                </a:moveTo>
                <a:cubicBezTo>
                  <a:pt x="293" y="230"/>
                  <a:pt x="293" y="230"/>
                  <a:pt x="293" y="230"/>
                </a:cubicBezTo>
                <a:cubicBezTo>
                  <a:pt x="293" y="222"/>
                  <a:pt x="293" y="222"/>
                  <a:pt x="293" y="222"/>
                </a:cubicBezTo>
                <a:cubicBezTo>
                  <a:pt x="289" y="222"/>
                  <a:pt x="289" y="222"/>
                  <a:pt x="289" y="222"/>
                </a:cubicBezTo>
                <a:lnTo>
                  <a:pt x="289" y="230"/>
                </a:lnTo>
                <a:close/>
                <a:moveTo>
                  <a:pt x="289" y="246"/>
                </a:moveTo>
                <a:cubicBezTo>
                  <a:pt x="293" y="246"/>
                  <a:pt x="293" y="246"/>
                  <a:pt x="293" y="246"/>
                </a:cubicBezTo>
                <a:cubicBezTo>
                  <a:pt x="293" y="238"/>
                  <a:pt x="293" y="238"/>
                  <a:pt x="293" y="238"/>
                </a:cubicBezTo>
                <a:cubicBezTo>
                  <a:pt x="289" y="238"/>
                  <a:pt x="289" y="238"/>
                  <a:pt x="289" y="238"/>
                </a:cubicBezTo>
                <a:lnTo>
                  <a:pt x="289" y="246"/>
                </a:lnTo>
                <a:close/>
                <a:moveTo>
                  <a:pt x="4" y="119"/>
                </a:moveTo>
                <a:cubicBezTo>
                  <a:pt x="0" y="119"/>
                  <a:pt x="0" y="119"/>
                  <a:pt x="0" y="119"/>
                </a:cubicBezTo>
                <a:cubicBezTo>
                  <a:pt x="0" y="127"/>
                  <a:pt x="0" y="127"/>
                  <a:pt x="0" y="127"/>
                </a:cubicBezTo>
                <a:cubicBezTo>
                  <a:pt x="4" y="127"/>
                  <a:pt x="4" y="127"/>
                  <a:pt x="4" y="127"/>
                </a:cubicBezTo>
                <a:lnTo>
                  <a:pt x="4" y="119"/>
                </a:lnTo>
                <a:close/>
                <a:moveTo>
                  <a:pt x="4" y="215"/>
                </a:moveTo>
                <a:cubicBezTo>
                  <a:pt x="0" y="215"/>
                  <a:pt x="0" y="215"/>
                  <a:pt x="0" y="215"/>
                </a:cubicBezTo>
                <a:cubicBezTo>
                  <a:pt x="0" y="223"/>
                  <a:pt x="0" y="223"/>
                  <a:pt x="0" y="223"/>
                </a:cubicBezTo>
                <a:cubicBezTo>
                  <a:pt x="4" y="223"/>
                  <a:pt x="4" y="223"/>
                  <a:pt x="4" y="223"/>
                </a:cubicBezTo>
                <a:lnTo>
                  <a:pt x="4" y="215"/>
                </a:lnTo>
                <a:close/>
                <a:moveTo>
                  <a:pt x="115" y="296"/>
                </a:moveTo>
                <a:cubicBezTo>
                  <a:pt x="123" y="296"/>
                  <a:pt x="123" y="296"/>
                  <a:pt x="123" y="296"/>
                </a:cubicBezTo>
                <a:cubicBezTo>
                  <a:pt x="123" y="292"/>
                  <a:pt x="123" y="292"/>
                  <a:pt x="123" y="292"/>
                </a:cubicBezTo>
                <a:cubicBezTo>
                  <a:pt x="115" y="292"/>
                  <a:pt x="115" y="292"/>
                  <a:pt x="115" y="292"/>
                </a:cubicBezTo>
                <a:lnTo>
                  <a:pt x="115" y="296"/>
                </a:lnTo>
                <a:close/>
                <a:moveTo>
                  <a:pt x="4" y="247"/>
                </a:moveTo>
                <a:cubicBezTo>
                  <a:pt x="0" y="247"/>
                  <a:pt x="0" y="247"/>
                  <a:pt x="0" y="247"/>
                </a:cubicBezTo>
                <a:cubicBezTo>
                  <a:pt x="0" y="255"/>
                  <a:pt x="0" y="255"/>
                  <a:pt x="0" y="255"/>
                </a:cubicBezTo>
                <a:cubicBezTo>
                  <a:pt x="4" y="255"/>
                  <a:pt x="4" y="255"/>
                  <a:pt x="4" y="255"/>
                </a:cubicBezTo>
                <a:lnTo>
                  <a:pt x="4" y="247"/>
                </a:lnTo>
                <a:close/>
                <a:moveTo>
                  <a:pt x="4" y="231"/>
                </a:moveTo>
                <a:cubicBezTo>
                  <a:pt x="0" y="231"/>
                  <a:pt x="0" y="231"/>
                  <a:pt x="0" y="231"/>
                </a:cubicBezTo>
                <a:cubicBezTo>
                  <a:pt x="0" y="239"/>
                  <a:pt x="0" y="239"/>
                  <a:pt x="0" y="239"/>
                </a:cubicBezTo>
                <a:cubicBezTo>
                  <a:pt x="4" y="239"/>
                  <a:pt x="4" y="239"/>
                  <a:pt x="4" y="239"/>
                </a:cubicBezTo>
                <a:lnTo>
                  <a:pt x="4" y="231"/>
                </a:lnTo>
                <a:close/>
                <a:moveTo>
                  <a:pt x="4" y="183"/>
                </a:moveTo>
                <a:cubicBezTo>
                  <a:pt x="0" y="183"/>
                  <a:pt x="0" y="183"/>
                  <a:pt x="0" y="183"/>
                </a:cubicBezTo>
                <a:cubicBezTo>
                  <a:pt x="0" y="191"/>
                  <a:pt x="0" y="191"/>
                  <a:pt x="0" y="191"/>
                </a:cubicBezTo>
                <a:cubicBezTo>
                  <a:pt x="4" y="191"/>
                  <a:pt x="4" y="191"/>
                  <a:pt x="4" y="191"/>
                </a:cubicBezTo>
                <a:lnTo>
                  <a:pt x="4" y="183"/>
                </a:lnTo>
                <a:close/>
                <a:moveTo>
                  <a:pt x="4" y="135"/>
                </a:moveTo>
                <a:cubicBezTo>
                  <a:pt x="0" y="135"/>
                  <a:pt x="0" y="135"/>
                  <a:pt x="0" y="135"/>
                </a:cubicBezTo>
                <a:cubicBezTo>
                  <a:pt x="0" y="143"/>
                  <a:pt x="0" y="143"/>
                  <a:pt x="0" y="143"/>
                </a:cubicBezTo>
                <a:cubicBezTo>
                  <a:pt x="4" y="143"/>
                  <a:pt x="4" y="143"/>
                  <a:pt x="4" y="143"/>
                </a:cubicBezTo>
                <a:lnTo>
                  <a:pt x="4" y="135"/>
                </a:lnTo>
                <a:close/>
                <a:moveTo>
                  <a:pt x="4" y="104"/>
                </a:moveTo>
                <a:cubicBezTo>
                  <a:pt x="0" y="104"/>
                  <a:pt x="0" y="104"/>
                  <a:pt x="0" y="104"/>
                </a:cubicBezTo>
                <a:cubicBezTo>
                  <a:pt x="0" y="112"/>
                  <a:pt x="0" y="112"/>
                  <a:pt x="0" y="112"/>
                </a:cubicBezTo>
                <a:cubicBezTo>
                  <a:pt x="4" y="112"/>
                  <a:pt x="4" y="112"/>
                  <a:pt x="4" y="112"/>
                </a:cubicBezTo>
                <a:lnTo>
                  <a:pt x="4" y="104"/>
                </a:lnTo>
                <a:close/>
                <a:moveTo>
                  <a:pt x="4" y="167"/>
                </a:moveTo>
                <a:cubicBezTo>
                  <a:pt x="0" y="167"/>
                  <a:pt x="0" y="167"/>
                  <a:pt x="0" y="167"/>
                </a:cubicBezTo>
                <a:cubicBezTo>
                  <a:pt x="0" y="175"/>
                  <a:pt x="0" y="175"/>
                  <a:pt x="0" y="175"/>
                </a:cubicBezTo>
                <a:cubicBezTo>
                  <a:pt x="4" y="175"/>
                  <a:pt x="4" y="175"/>
                  <a:pt x="4" y="175"/>
                </a:cubicBezTo>
                <a:lnTo>
                  <a:pt x="4" y="167"/>
                </a:lnTo>
                <a:close/>
                <a:moveTo>
                  <a:pt x="4" y="151"/>
                </a:moveTo>
                <a:cubicBezTo>
                  <a:pt x="0" y="151"/>
                  <a:pt x="0" y="151"/>
                  <a:pt x="0" y="151"/>
                </a:cubicBezTo>
                <a:cubicBezTo>
                  <a:pt x="0" y="159"/>
                  <a:pt x="0" y="159"/>
                  <a:pt x="0" y="159"/>
                </a:cubicBezTo>
                <a:cubicBezTo>
                  <a:pt x="4" y="159"/>
                  <a:pt x="4" y="159"/>
                  <a:pt x="4" y="159"/>
                </a:cubicBezTo>
                <a:lnTo>
                  <a:pt x="4" y="151"/>
                </a:lnTo>
                <a:close/>
                <a:moveTo>
                  <a:pt x="4" y="199"/>
                </a:moveTo>
                <a:cubicBezTo>
                  <a:pt x="0" y="199"/>
                  <a:pt x="0" y="199"/>
                  <a:pt x="0" y="199"/>
                </a:cubicBezTo>
                <a:cubicBezTo>
                  <a:pt x="0" y="207"/>
                  <a:pt x="0" y="207"/>
                  <a:pt x="0" y="207"/>
                </a:cubicBezTo>
                <a:cubicBezTo>
                  <a:pt x="4" y="207"/>
                  <a:pt x="4" y="207"/>
                  <a:pt x="4" y="207"/>
                </a:cubicBezTo>
                <a:lnTo>
                  <a:pt x="4" y="199"/>
                </a:lnTo>
                <a:close/>
                <a:moveTo>
                  <a:pt x="51" y="296"/>
                </a:moveTo>
                <a:cubicBezTo>
                  <a:pt x="59" y="296"/>
                  <a:pt x="59" y="296"/>
                  <a:pt x="59" y="296"/>
                </a:cubicBezTo>
                <a:cubicBezTo>
                  <a:pt x="59" y="292"/>
                  <a:pt x="59" y="292"/>
                  <a:pt x="59" y="292"/>
                </a:cubicBezTo>
                <a:cubicBezTo>
                  <a:pt x="51" y="292"/>
                  <a:pt x="51" y="292"/>
                  <a:pt x="51" y="292"/>
                </a:cubicBezTo>
                <a:lnTo>
                  <a:pt x="51" y="296"/>
                </a:lnTo>
                <a:close/>
                <a:moveTo>
                  <a:pt x="83" y="296"/>
                </a:moveTo>
                <a:cubicBezTo>
                  <a:pt x="91" y="296"/>
                  <a:pt x="91" y="296"/>
                  <a:pt x="91" y="296"/>
                </a:cubicBezTo>
                <a:cubicBezTo>
                  <a:pt x="91" y="292"/>
                  <a:pt x="91" y="292"/>
                  <a:pt x="91" y="292"/>
                </a:cubicBezTo>
                <a:cubicBezTo>
                  <a:pt x="83" y="292"/>
                  <a:pt x="83" y="292"/>
                  <a:pt x="83" y="292"/>
                </a:cubicBezTo>
                <a:lnTo>
                  <a:pt x="83" y="296"/>
                </a:lnTo>
                <a:close/>
                <a:moveTo>
                  <a:pt x="67" y="296"/>
                </a:moveTo>
                <a:cubicBezTo>
                  <a:pt x="75" y="296"/>
                  <a:pt x="75" y="296"/>
                  <a:pt x="75" y="296"/>
                </a:cubicBezTo>
                <a:cubicBezTo>
                  <a:pt x="75" y="292"/>
                  <a:pt x="75" y="292"/>
                  <a:pt x="75" y="292"/>
                </a:cubicBezTo>
                <a:cubicBezTo>
                  <a:pt x="67" y="292"/>
                  <a:pt x="67" y="292"/>
                  <a:pt x="67" y="292"/>
                </a:cubicBezTo>
                <a:lnTo>
                  <a:pt x="67" y="296"/>
                </a:lnTo>
                <a:close/>
                <a:moveTo>
                  <a:pt x="99" y="296"/>
                </a:moveTo>
                <a:cubicBezTo>
                  <a:pt x="107" y="296"/>
                  <a:pt x="107" y="296"/>
                  <a:pt x="107" y="296"/>
                </a:cubicBezTo>
                <a:cubicBezTo>
                  <a:pt x="107" y="292"/>
                  <a:pt x="107" y="292"/>
                  <a:pt x="107" y="292"/>
                </a:cubicBezTo>
                <a:cubicBezTo>
                  <a:pt x="99" y="292"/>
                  <a:pt x="99" y="292"/>
                  <a:pt x="99" y="292"/>
                </a:cubicBezTo>
                <a:lnTo>
                  <a:pt x="99" y="296"/>
                </a:lnTo>
                <a:close/>
                <a:moveTo>
                  <a:pt x="20" y="290"/>
                </a:moveTo>
                <a:cubicBezTo>
                  <a:pt x="22" y="291"/>
                  <a:pt x="24" y="293"/>
                  <a:pt x="27" y="294"/>
                </a:cubicBezTo>
                <a:cubicBezTo>
                  <a:pt x="28" y="290"/>
                  <a:pt x="28" y="290"/>
                  <a:pt x="28" y="290"/>
                </a:cubicBezTo>
                <a:cubicBezTo>
                  <a:pt x="26" y="289"/>
                  <a:pt x="24" y="288"/>
                  <a:pt x="22" y="286"/>
                </a:cubicBezTo>
                <a:lnTo>
                  <a:pt x="20" y="290"/>
                </a:lnTo>
                <a:close/>
                <a:moveTo>
                  <a:pt x="7" y="278"/>
                </a:moveTo>
                <a:cubicBezTo>
                  <a:pt x="9" y="281"/>
                  <a:pt x="11" y="283"/>
                  <a:pt x="13" y="285"/>
                </a:cubicBezTo>
                <a:cubicBezTo>
                  <a:pt x="16" y="282"/>
                  <a:pt x="16" y="282"/>
                  <a:pt x="16" y="282"/>
                </a:cubicBezTo>
                <a:cubicBezTo>
                  <a:pt x="14" y="280"/>
                  <a:pt x="12" y="278"/>
                  <a:pt x="11" y="276"/>
                </a:cubicBezTo>
                <a:lnTo>
                  <a:pt x="7" y="278"/>
                </a:lnTo>
                <a:close/>
                <a:moveTo>
                  <a:pt x="36" y="292"/>
                </a:moveTo>
                <a:cubicBezTo>
                  <a:pt x="35" y="296"/>
                  <a:pt x="35" y="296"/>
                  <a:pt x="35" y="296"/>
                </a:cubicBezTo>
                <a:cubicBezTo>
                  <a:pt x="37" y="296"/>
                  <a:pt x="40" y="296"/>
                  <a:pt x="42" y="296"/>
                </a:cubicBezTo>
                <a:cubicBezTo>
                  <a:pt x="43" y="296"/>
                  <a:pt x="43" y="296"/>
                  <a:pt x="43" y="296"/>
                </a:cubicBezTo>
                <a:cubicBezTo>
                  <a:pt x="43" y="292"/>
                  <a:pt x="43" y="292"/>
                  <a:pt x="43" y="292"/>
                </a:cubicBezTo>
                <a:cubicBezTo>
                  <a:pt x="42" y="292"/>
                  <a:pt x="42" y="292"/>
                  <a:pt x="42" y="292"/>
                </a:cubicBezTo>
                <a:cubicBezTo>
                  <a:pt x="40" y="292"/>
                  <a:pt x="38" y="292"/>
                  <a:pt x="36" y="292"/>
                </a:cubicBezTo>
                <a:close/>
                <a:moveTo>
                  <a:pt x="1" y="263"/>
                </a:moveTo>
                <a:cubicBezTo>
                  <a:pt x="1" y="266"/>
                  <a:pt x="2" y="269"/>
                  <a:pt x="3" y="271"/>
                </a:cubicBezTo>
                <a:cubicBezTo>
                  <a:pt x="7" y="269"/>
                  <a:pt x="7" y="269"/>
                  <a:pt x="7" y="269"/>
                </a:cubicBezTo>
                <a:cubicBezTo>
                  <a:pt x="6" y="267"/>
                  <a:pt x="5" y="265"/>
                  <a:pt x="5" y="262"/>
                </a:cubicBezTo>
                <a:lnTo>
                  <a:pt x="1" y="263"/>
                </a:lnTo>
                <a:close/>
              </a:path>
            </a:pathLst>
          </a:custGeom>
          <a:solidFill>
            <a:schemeClr val="bg1"/>
          </a:solidFill>
          <a:ln>
            <a:noFill/>
          </a:ln>
        </p:spPr>
        <p:txBody>
          <a:bodyPr vert="horz" wrap="square" lIns="121899" tIns="60949" rIns="121899" bIns="60949" numCol="1" anchor="t" anchorCtr="0" compatLnSpc="1">
            <a:prstTxWarp prst="textNoShape">
              <a:avLst/>
            </a:prstTxWarp>
          </a:bodyPr>
          <a:lstStyle/>
          <a:p>
            <a:endParaRPr lang="en-US"/>
          </a:p>
        </p:txBody>
      </p:sp>
      <p:grpSp>
        <p:nvGrpSpPr>
          <p:cNvPr id="4" name="Group 3"/>
          <p:cNvGrpSpPr/>
          <p:nvPr/>
        </p:nvGrpSpPr>
        <p:grpSpPr>
          <a:xfrm>
            <a:off x="6730374" y="2579194"/>
            <a:ext cx="1045443" cy="1168121"/>
            <a:chOff x="6705443" y="2579193"/>
            <a:chExt cx="1045443" cy="1168121"/>
          </a:xfrm>
        </p:grpSpPr>
        <p:sp>
          <p:nvSpPr>
            <p:cNvPr id="35" name="Freeform 6"/>
            <p:cNvSpPr>
              <a:spLocks noChangeAspect="1" noEditPoints="1"/>
            </p:cNvSpPr>
            <p:nvPr/>
          </p:nvSpPr>
          <p:spPr bwMode="auto">
            <a:xfrm>
              <a:off x="6705443" y="2579193"/>
              <a:ext cx="442311" cy="581451"/>
            </a:xfrm>
            <a:custGeom>
              <a:avLst/>
              <a:gdLst>
                <a:gd name="T0" fmla="*/ 16 w 199"/>
                <a:gd name="T1" fmla="*/ 212 h 262"/>
                <a:gd name="T2" fmla="*/ 171 w 199"/>
                <a:gd name="T3" fmla="*/ 238 h 262"/>
                <a:gd name="T4" fmla="*/ 171 w 199"/>
                <a:gd name="T5" fmla="*/ 200 h 262"/>
                <a:gd name="T6" fmla="*/ 36 w 199"/>
                <a:gd name="T7" fmla="*/ 219 h 262"/>
                <a:gd name="T8" fmla="*/ 45 w 199"/>
                <a:gd name="T9" fmla="*/ 219 h 262"/>
                <a:gd name="T10" fmla="*/ 96 w 199"/>
                <a:gd name="T11" fmla="*/ 223 h 262"/>
                <a:gd name="T12" fmla="*/ 162 w 199"/>
                <a:gd name="T13" fmla="*/ 215 h 262"/>
                <a:gd name="T14" fmla="*/ 171 w 199"/>
                <a:gd name="T15" fmla="*/ 65 h 262"/>
                <a:gd name="T16" fmla="*/ 16 w 199"/>
                <a:gd name="T17" fmla="*/ 91 h 262"/>
                <a:gd name="T18" fmla="*/ 183 w 199"/>
                <a:gd name="T19" fmla="*/ 91 h 262"/>
                <a:gd name="T20" fmla="*/ 41 w 199"/>
                <a:gd name="T21" fmla="*/ 88 h 262"/>
                <a:gd name="T22" fmla="*/ 40 w 199"/>
                <a:gd name="T23" fmla="*/ 80 h 262"/>
                <a:gd name="T24" fmla="*/ 41 w 199"/>
                <a:gd name="T25" fmla="*/ 88 h 262"/>
                <a:gd name="T26" fmla="*/ 92 w 199"/>
                <a:gd name="T27" fmla="*/ 84 h 262"/>
                <a:gd name="T28" fmla="*/ 166 w 199"/>
                <a:gd name="T29" fmla="*/ 84 h 262"/>
                <a:gd name="T30" fmla="*/ 27 w 199"/>
                <a:gd name="T31" fmla="*/ 0 h 262"/>
                <a:gd name="T32" fmla="*/ 18 w 199"/>
                <a:gd name="T33" fmla="*/ 253 h 262"/>
                <a:gd name="T34" fmla="*/ 63 w 199"/>
                <a:gd name="T35" fmla="*/ 255 h 262"/>
                <a:gd name="T36" fmla="*/ 177 w 199"/>
                <a:gd name="T37" fmla="*/ 262 h 262"/>
                <a:gd name="T38" fmla="*/ 199 w 199"/>
                <a:gd name="T39" fmla="*/ 27 h 262"/>
                <a:gd name="T40" fmla="*/ 172 w 199"/>
                <a:gd name="T41" fmla="*/ 249 h 262"/>
                <a:gd name="T42" fmla="*/ 6 w 199"/>
                <a:gd name="T43" fmla="*/ 27 h 262"/>
                <a:gd name="T44" fmla="*/ 193 w 199"/>
                <a:gd name="T45" fmla="*/ 27 h 262"/>
                <a:gd name="T46" fmla="*/ 28 w 199"/>
                <a:gd name="T47" fmla="*/ 20 h 262"/>
                <a:gd name="T48" fmla="*/ 28 w 199"/>
                <a:gd name="T49" fmla="*/ 58 h 262"/>
                <a:gd name="T50" fmla="*/ 183 w 199"/>
                <a:gd name="T51" fmla="*/ 32 h 262"/>
                <a:gd name="T52" fmla="*/ 40 w 199"/>
                <a:gd name="T53" fmla="*/ 43 h 262"/>
                <a:gd name="T54" fmla="*/ 41 w 199"/>
                <a:gd name="T55" fmla="*/ 35 h 262"/>
                <a:gd name="T56" fmla="*/ 162 w 199"/>
                <a:gd name="T57" fmla="*/ 43 h 262"/>
                <a:gd name="T58" fmla="*/ 96 w 199"/>
                <a:gd name="T59" fmla="*/ 35 h 262"/>
                <a:gd name="T60" fmla="*/ 162 w 199"/>
                <a:gd name="T61" fmla="*/ 43 h 262"/>
                <a:gd name="T62" fmla="*/ 16 w 199"/>
                <a:gd name="T63" fmla="*/ 122 h 262"/>
                <a:gd name="T64" fmla="*/ 171 w 199"/>
                <a:gd name="T65" fmla="*/ 148 h 262"/>
                <a:gd name="T66" fmla="*/ 171 w 199"/>
                <a:gd name="T67" fmla="*/ 110 h 262"/>
                <a:gd name="T68" fmla="*/ 36 w 199"/>
                <a:gd name="T69" fmla="*/ 129 h 262"/>
                <a:gd name="T70" fmla="*/ 45 w 199"/>
                <a:gd name="T71" fmla="*/ 129 h 262"/>
                <a:gd name="T72" fmla="*/ 96 w 199"/>
                <a:gd name="T73" fmla="*/ 133 h 262"/>
                <a:gd name="T74" fmla="*/ 162 w 199"/>
                <a:gd name="T75" fmla="*/ 125 h 262"/>
                <a:gd name="T76" fmla="*/ 171 w 199"/>
                <a:gd name="T77" fmla="*/ 155 h 262"/>
                <a:gd name="T78" fmla="*/ 16 w 199"/>
                <a:gd name="T79" fmla="*/ 181 h 262"/>
                <a:gd name="T80" fmla="*/ 183 w 199"/>
                <a:gd name="T81" fmla="*/ 181 h 262"/>
                <a:gd name="T82" fmla="*/ 41 w 199"/>
                <a:gd name="T83" fmla="*/ 178 h 262"/>
                <a:gd name="T84" fmla="*/ 40 w 199"/>
                <a:gd name="T85" fmla="*/ 170 h 262"/>
                <a:gd name="T86" fmla="*/ 41 w 199"/>
                <a:gd name="T87" fmla="*/ 178 h 262"/>
                <a:gd name="T88" fmla="*/ 92 w 199"/>
                <a:gd name="T89" fmla="*/ 174 h 262"/>
                <a:gd name="T90" fmla="*/ 166 w 199"/>
                <a:gd name="T91" fmla="*/ 174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99" h="262">
                  <a:moveTo>
                    <a:pt x="171" y="200"/>
                  </a:moveTo>
                  <a:cubicBezTo>
                    <a:pt x="28" y="200"/>
                    <a:pt x="28" y="200"/>
                    <a:pt x="28" y="200"/>
                  </a:cubicBezTo>
                  <a:cubicBezTo>
                    <a:pt x="22" y="200"/>
                    <a:pt x="16" y="206"/>
                    <a:pt x="16" y="212"/>
                  </a:cubicBezTo>
                  <a:cubicBezTo>
                    <a:pt x="16" y="226"/>
                    <a:pt x="16" y="226"/>
                    <a:pt x="16" y="226"/>
                  </a:cubicBezTo>
                  <a:cubicBezTo>
                    <a:pt x="16" y="233"/>
                    <a:pt x="22" y="238"/>
                    <a:pt x="28" y="238"/>
                  </a:cubicBezTo>
                  <a:cubicBezTo>
                    <a:pt x="171" y="238"/>
                    <a:pt x="171" y="238"/>
                    <a:pt x="171" y="238"/>
                  </a:cubicBezTo>
                  <a:cubicBezTo>
                    <a:pt x="178" y="238"/>
                    <a:pt x="183" y="233"/>
                    <a:pt x="183" y="226"/>
                  </a:cubicBezTo>
                  <a:cubicBezTo>
                    <a:pt x="183" y="212"/>
                    <a:pt x="183" y="212"/>
                    <a:pt x="183" y="212"/>
                  </a:cubicBezTo>
                  <a:cubicBezTo>
                    <a:pt x="183" y="206"/>
                    <a:pt x="178" y="200"/>
                    <a:pt x="171" y="200"/>
                  </a:cubicBezTo>
                  <a:close/>
                  <a:moveTo>
                    <a:pt x="41" y="223"/>
                  </a:moveTo>
                  <a:cubicBezTo>
                    <a:pt x="40" y="223"/>
                    <a:pt x="40" y="223"/>
                    <a:pt x="40" y="223"/>
                  </a:cubicBezTo>
                  <a:cubicBezTo>
                    <a:pt x="38" y="223"/>
                    <a:pt x="36" y="221"/>
                    <a:pt x="36" y="219"/>
                  </a:cubicBezTo>
                  <a:cubicBezTo>
                    <a:pt x="36" y="217"/>
                    <a:pt x="38" y="215"/>
                    <a:pt x="40" y="215"/>
                  </a:cubicBezTo>
                  <a:cubicBezTo>
                    <a:pt x="41" y="215"/>
                    <a:pt x="41" y="215"/>
                    <a:pt x="41" y="215"/>
                  </a:cubicBezTo>
                  <a:cubicBezTo>
                    <a:pt x="43" y="215"/>
                    <a:pt x="45" y="217"/>
                    <a:pt x="45" y="219"/>
                  </a:cubicBezTo>
                  <a:cubicBezTo>
                    <a:pt x="45" y="221"/>
                    <a:pt x="43" y="223"/>
                    <a:pt x="41" y="223"/>
                  </a:cubicBezTo>
                  <a:close/>
                  <a:moveTo>
                    <a:pt x="162" y="223"/>
                  </a:moveTo>
                  <a:cubicBezTo>
                    <a:pt x="96" y="223"/>
                    <a:pt x="96" y="223"/>
                    <a:pt x="96" y="223"/>
                  </a:cubicBezTo>
                  <a:cubicBezTo>
                    <a:pt x="94" y="223"/>
                    <a:pt x="92" y="221"/>
                    <a:pt x="92" y="219"/>
                  </a:cubicBezTo>
                  <a:cubicBezTo>
                    <a:pt x="92" y="217"/>
                    <a:pt x="94" y="215"/>
                    <a:pt x="96" y="215"/>
                  </a:cubicBezTo>
                  <a:cubicBezTo>
                    <a:pt x="162" y="215"/>
                    <a:pt x="162" y="215"/>
                    <a:pt x="162" y="215"/>
                  </a:cubicBezTo>
                  <a:cubicBezTo>
                    <a:pt x="165" y="215"/>
                    <a:pt x="166" y="217"/>
                    <a:pt x="166" y="219"/>
                  </a:cubicBezTo>
                  <a:cubicBezTo>
                    <a:pt x="166" y="221"/>
                    <a:pt x="165" y="223"/>
                    <a:pt x="162" y="223"/>
                  </a:cubicBezTo>
                  <a:close/>
                  <a:moveTo>
                    <a:pt x="171" y="65"/>
                  </a:moveTo>
                  <a:cubicBezTo>
                    <a:pt x="28" y="65"/>
                    <a:pt x="28" y="65"/>
                    <a:pt x="28" y="65"/>
                  </a:cubicBezTo>
                  <a:cubicBezTo>
                    <a:pt x="22" y="65"/>
                    <a:pt x="16" y="71"/>
                    <a:pt x="16" y="77"/>
                  </a:cubicBezTo>
                  <a:cubicBezTo>
                    <a:pt x="16" y="91"/>
                    <a:pt x="16" y="91"/>
                    <a:pt x="16" y="91"/>
                  </a:cubicBezTo>
                  <a:cubicBezTo>
                    <a:pt x="16" y="98"/>
                    <a:pt x="22" y="103"/>
                    <a:pt x="28" y="103"/>
                  </a:cubicBezTo>
                  <a:cubicBezTo>
                    <a:pt x="171" y="103"/>
                    <a:pt x="171" y="103"/>
                    <a:pt x="171" y="103"/>
                  </a:cubicBezTo>
                  <a:cubicBezTo>
                    <a:pt x="178" y="103"/>
                    <a:pt x="183" y="98"/>
                    <a:pt x="183" y="91"/>
                  </a:cubicBezTo>
                  <a:cubicBezTo>
                    <a:pt x="183" y="77"/>
                    <a:pt x="183" y="77"/>
                    <a:pt x="183" y="77"/>
                  </a:cubicBezTo>
                  <a:cubicBezTo>
                    <a:pt x="183" y="71"/>
                    <a:pt x="178" y="65"/>
                    <a:pt x="171" y="65"/>
                  </a:cubicBezTo>
                  <a:close/>
                  <a:moveTo>
                    <a:pt x="41" y="88"/>
                  </a:moveTo>
                  <a:cubicBezTo>
                    <a:pt x="40" y="88"/>
                    <a:pt x="40" y="88"/>
                    <a:pt x="40" y="88"/>
                  </a:cubicBezTo>
                  <a:cubicBezTo>
                    <a:pt x="38" y="88"/>
                    <a:pt x="36" y="86"/>
                    <a:pt x="36" y="84"/>
                  </a:cubicBezTo>
                  <a:cubicBezTo>
                    <a:pt x="36" y="82"/>
                    <a:pt x="38" y="80"/>
                    <a:pt x="40" y="80"/>
                  </a:cubicBezTo>
                  <a:cubicBezTo>
                    <a:pt x="41" y="80"/>
                    <a:pt x="41" y="80"/>
                    <a:pt x="41" y="80"/>
                  </a:cubicBezTo>
                  <a:cubicBezTo>
                    <a:pt x="43" y="80"/>
                    <a:pt x="45" y="82"/>
                    <a:pt x="45" y="84"/>
                  </a:cubicBezTo>
                  <a:cubicBezTo>
                    <a:pt x="45" y="86"/>
                    <a:pt x="43" y="88"/>
                    <a:pt x="41" y="88"/>
                  </a:cubicBezTo>
                  <a:close/>
                  <a:moveTo>
                    <a:pt x="162" y="88"/>
                  </a:moveTo>
                  <a:cubicBezTo>
                    <a:pt x="96" y="88"/>
                    <a:pt x="96" y="88"/>
                    <a:pt x="96" y="88"/>
                  </a:cubicBezTo>
                  <a:cubicBezTo>
                    <a:pt x="94" y="88"/>
                    <a:pt x="92" y="86"/>
                    <a:pt x="92" y="84"/>
                  </a:cubicBezTo>
                  <a:cubicBezTo>
                    <a:pt x="92" y="82"/>
                    <a:pt x="94" y="80"/>
                    <a:pt x="96" y="80"/>
                  </a:cubicBezTo>
                  <a:cubicBezTo>
                    <a:pt x="162" y="80"/>
                    <a:pt x="162" y="80"/>
                    <a:pt x="162" y="80"/>
                  </a:cubicBezTo>
                  <a:cubicBezTo>
                    <a:pt x="165" y="80"/>
                    <a:pt x="166" y="82"/>
                    <a:pt x="166" y="84"/>
                  </a:cubicBezTo>
                  <a:cubicBezTo>
                    <a:pt x="166" y="86"/>
                    <a:pt x="165" y="88"/>
                    <a:pt x="162" y="88"/>
                  </a:cubicBezTo>
                  <a:close/>
                  <a:moveTo>
                    <a:pt x="172" y="0"/>
                  </a:moveTo>
                  <a:cubicBezTo>
                    <a:pt x="27" y="0"/>
                    <a:pt x="27" y="0"/>
                    <a:pt x="27" y="0"/>
                  </a:cubicBezTo>
                  <a:cubicBezTo>
                    <a:pt x="12" y="0"/>
                    <a:pt x="0" y="12"/>
                    <a:pt x="0" y="27"/>
                  </a:cubicBezTo>
                  <a:cubicBezTo>
                    <a:pt x="0" y="228"/>
                    <a:pt x="0" y="228"/>
                    <a:pt x="0" y="228"/>
                  </a:cubicBezTo>
                  <a:cubicBezTo>
                    <a:pt x="0" y="240"/>
                    <a:pt x="7" y="249"/>
                    <a:pt x="18" y="253"/>
                  </a:cubicBezTo>
                  <a:cubicBezTo>
                    <a:pt x="22" y="262"/>
                    <a:pt x="22" y="262"/>
                    <a:pt x="22" y="262"/>
                  </a:cubicBezTo>
                  <a:cubicBezTo>
                    <a:pt x="59" y="262"/>
                    <a:pt x="59" y="262"/>
                    <a:pt x="59" y="262"/>
                  </a:cubicBezTo>
                  <a:cubicBezTo>
                    <a:pt x="63" y="255"/>
                    <a:pt x="63" y="255"/>
                    <a:pt x="63" y="255"/>
                  </a:cubicBezTo>
                  <a:cubicBezTo>
                    <a:pt x="137" y="255"/>
                    <a:pt x="137" y="255"/>
                    <a:pt x="137" y="255"/>
                  </a:cubicBezTo>
                  <a:cubicBezTo>
                    <a:pt x="140" y="262"/>
                    <a:pt x="140" y="262"/>
                    <a:pt x="140" y="262"/>
                  </a:cubicBezTo>
                  <a:cubicBezTo>
                    <a:pt x="177" y="262"/>
                    <a:pt x="177" y="262"/>
                    <a:pt x="177" y="262"/>
                  </a:cubicBezTo>
                  <a:cubicBezTo>
                    <a:pt x="182" y="253"/>
                    <a:pt x="182" y="253"/>
                    <a:pt x="182" y="253"/>
                  </a:cubicBezTo>
                  <a:cubicBezTo>
                    <a:pt x="192" y="249"/>
                    <a:pt x="199" y="240"/>
                    <a:pt x="199" y="228"/>
                  </a:cubicBezTo>
                  <a:cubicBezTo>
                    <a:pt x="199" y="27"/>
                    <a:pt x="199" y="27"/>
                    <a:pt x="199" y="27"/>
                  </a:cubicBezTo>
                  <a:cubicBezTo>
                    <a:pt x="199" y="12"/>
                    <a:pt x="187" y="0"/>
                    <a:pt x="172" y="0"/>
                  </a:cubicBezTo>
                  <a:close/>
                  <a:moveTo>
                    <a:pt x="193" y="228"/>
                  </a:moveTo>
                  <a:cubicBezTo>
                    <a:pt x="193" y="240"/>
                    <a:pt x="184" y="249"/>
                    <a:pt x="172" y="249"/>
                  </a:cubicBezTo>
                  <a:cubicBezTo>
                    <a:pt x="27" y="249"/>
                    <a:pt x="27" y="249"/>
                    <a:pt x="27" y="249"/>
                  </a:cubicBezTo>
                  <a:cubicBezTo>
                    <a:pt x="16" y="249"/>
                    <a:pt x="6" y="240"/>
                    <a:pt x="6" y="228"/>
                  </a:cubicBezTo>
                  <a:cubicBezTo>
                    <a:pt x="6" y="27"/>
                    <a:pt x="6" y="27"/>
                    <a:pt x="6" y="27"/>
                  </a:cubicBezTo>
                  <a:cubicBezTo>
                    <a:pt x="6" y="15"/>
                    <a:pt x="16" y="6"/>
                    <a:pt x="27" y="6"/>
                  </a:cubicBezTo>
                  <a:cubicBezTo>
                    <a:pt x="172" y="6"/>
                    <a:pt x="172" y="6"/>
                    <a:pt x="172" y="6"/>
                  </a:cubicBezTo>
                  <a:cubicBezTo>
                    <a:pt x="184" y="6"/>
                    <a:pt x="193" y="15"/>
                    <a:pt x="193" y="27"/>
                  </a:cubicBezTo>
                  <a:lnTo>
                    <a:pt x="193" y="228"/>
                  </a:lnTo>
                  <a:close/>
                  <a:moveTo>
                    <a:pt x="171" y="20"/>
                  </a:moveTo>
                  <a:cubicBezTo>
                    <a:pt x="28" y="20"/>
                    <a:pt x="28" y="20"/>
                    <a:pt x="28" y="20"/>
                  </a:cubicBezTo>
                  <a:cubicBezTo>
                    <a:pt x="22" y="20"/>
                    <a:pt x="16" y="26"/>
                    <a:pt x="16" y="32"/>
                  </a:cubicBezTo>
                  <a:cubicBezTo>
                    <a:pt x="16" y="46"/>
                    <a:pt x="16" y="46"/>
                    <a:pt x="16" y="46"/>
                  </a:cubicBezTo>
                  <a:cubicBezTo>
                    <a:pt x="16" y="53"/>
                    <a:pt x="22" y="58"/>
                    <a:pt x="28" y="58"/>
                  </a:cubicBezTo>
                  <a:cubicBezTo>
                    <a:pt x="171" y="58"/>
                    <a:pt x="171" y="58"/>
                    <a:pt x="171" y="58"/>
                  </a:cubicBezTo>
                  <a:cubicBezTo>
                    <a:pt x="178" y="58"/>
                    <a:pt x="183" y="53"/>
                    <a:pt x="183" y="46"/>
                  </a:cubicBezTo>
                  <a:cubicBezTo>
                    <a:pt x="183" y="32"/>
                    <a:pt x="183" y="32"/>
                    <a:pt x="183" y="32"/>
                  </a:cubicBezTo>
                  <a:cubicBezTo>
                    <a:pt x="183" y="26"/>
                    <a:pt x="178" y="20"/>
                    <a:pt x="171" y="20"/>
                  </a:cubicBezTo>
                  <a:close/>
                  <a:moveTo>
                    <a:pt x="41" y="43"/>
                  </a:moveTo>
                  <a:cubicBezTo>
                    <a:pt x="40" y="43"/>
                    <a:pt x="40" y="43"/>
                    <a:pt x="40" y="43"/>
                  </a:cubicBezTo>
                  <a:cubicBezTo>
                    <a:pt x="38" y="43"/>
                    <a:pt x="36" y="41"/>
                    <a:pt x="36" y="39"/>
                  </a:cubicBezTo>
                  <a:cubicBezTo>
                    <a:pt x="36" y="37"/>
                    <a:pt x="38" y="35"/>
                    <a:pt x="40" y="35"/>
                  </a:cubicBezTo>
                  <a:cubicBezTo>
                    <a:pt x="41" y="35"/>
                    <a:pt x="41" y="35"/>
                    <a:pt x="41" y="35"/>
                  </a:cubicBezTo>
                  <a:cubicBezTo>
                    <a:pt x="43" y="35"/>
                    <a:pt x="45" y="37"/>
                    <a:pt x="45" y="39"/>
                  </a:cubicBezTo>
                  <a:cubicBezTo>
                    <a:pt x="45" y="41"/>
                    <a:pt x="43" y="43"/>
                    <a:pt x="41" y="43"/>
                  </a:cubicBezTo>
                  <a:close/>
                  <a:moveTo>
                    <a:pt x="162" y="43"/>
                  </a:moveTo>
                  <a:cubicBezTo>
                    <a:pt x="96" y="43"/>
                    <a:pt x="96" y="43"/>
                    <a:pt x="96" y="43"/>
                  </a:cubicBezTo>
                  <a:cubicBezTo>
                    <a:pt x="94" y="43"/>
                    <a:pt x="92" y="41"/>
                    <a:pt x="92" y="39"/>
                  </a:cubicBezTo>
                  <a:cubicBezTo>
                    <a:pt x="92" y="37"/>
                    <a:pt x="94" y="35"/>
                    <a:pt x="96" y="35"/>
                  </a:cubicBezTo>
                  <a:cubicBezTo>
                    <a:pt x="162" y="35"/>
                    <a:pt x="162" y="35"/>
                    <a:pt x="162" y="35"/>
                  </a:cubicBezTo>
                  <a:cubicBezTo>
                    <a:pt x="165" y="35"/>
                    <a:pt x="166" y="37"/>
                    <a:pt x="166" y="39"/>
                  </a:cubicBezTo>
                  <a:cubicBezTo>
                    <a:pt x="166" y="41"/>
                    <a:pt x="165" y="43"/>
                    <a:pt x="162" y="43"/>
                  </a:cubicBezTo>
                  <a:close/>
                  <a:moveTo>
                    <a:pt x="171" y="110"/>
                  </a:moveTo>
                  <a:cubicBezTo>
                    <a:pt x="28" y="110"/>
                    <a:pt x="28" y="110"/>
                    <a:pt x="28" y="110"/>
                  </a:cubicBezTo>
                  <a:cubicBezTo>
                    <a:pt x="22" y="110"/>
                    <a:pt x="16" y="116"/>
                    <a:pt x="16" y="122"/>
                  </a:cubicBezTo>
                  <a:cubicBezTo>
                    <a:pt x="16" y="136"/>
                    <a:pt x="16" y="136"/>
                    <a:pt x="16" y="136"/>
                  </a:cubicBezTo>
                  <a:cubicBezTo>
                    <a:pt x="16" y="143"/>
                    <a:pt x="22" y="148"/>
                    <a:pt x="28" y="148"/>
                  </a:cubicBezTo>
                  <a:cubicBezTo>
                    <a:pt x="171" y="148"/>
                    <a:pt x="171" y="148"/>
                    <a:pt x="171" y="148"/>
                  </a:cubicBezTo>
                  <a:cubicBezTo>
                    <a:pt x="178" y="148"/>
                    <a:pt x="183" y="143"/>
                    <a:pt x="183" y="136"/>
                  </a:cubicBezTo>
                  <a:cubicBezTo>
                    <a:pt x="183" y="122"/>
                    <a:pt x="183" y="122"/>
                    <a:pt x="183" y="122"/>
                  </a:cubicBezTo>
                  <a:cubicBezTo>
                    <a:pt x="183" y="116"/>
                    <a:pt x="178" y="110"/>
                    <a:pt x="171" y="110"/>
                  </a:cubicBezTo>
                  <a:close/>
                  <a:moveTo>
                    <a:pt x="41" y="133"/>
                  </a:moveTo>
                  <a:cubicBezTo>
                    <a:pt x="40" y="133"/>
                    <a:pt x="40" y="133"/>
                    <a:pt x="40" y="133"/>
                  </a:cubicBezTo>
                  <a:cubicBezTo>
                    <a:pt x="38" y="133"/>
                    <a:pt x="36" y="131"/>
                    <a:pt x="36" y="129"/>
                  </a:cubicBezTo>
                  <a:cubicBezTo>
                    <a:pt x="36" y="127"/>
                    <a:pt x="38" y="125"/>
                    <a:pt x="40" y="125"/>
                  </a:cubicBezTo>
                  <a:cubicBezTo>
                    <a:pt x="41" y="125"/>
                    <a:pt x="41" y="125"/>
                    <a:pt x="41" y="125"/>
                  </a:cubicBezTo>
                  <a:cubicBezTo>
                    <a:pt x="43" y="125"/>
                    <a:pt x="45" y="127"/>
                    <a:pt x="45" y="129"/>
                  </a:cubicBezTo>
                  <a:cubicBezTo>
                    <a:pt x="45" y="131"/>
                    <a:pt x="43" y="133"/>
                    <a:pt x="41" y="133"/>
                  </a:cubicBezTo>
                  <a:close/>
                  <a:moveTo>
                    <a:pt x="162" y="133"/>
                  </a:moveTo>
                  <a:cubicBezTo>
                    <a:pt x="96" y="133"/>
                    <a:pt x="96" y="133"/>
                    <a:pt x="96" y="133"/>
                  </a:cubicBezTo>
                  <a:cubicBezTo>
                    <a:pt x="94" y="133"/>
                    <a:pt x="92" y="131"/>
                    <a:pt x="92" y="129"/>
                  </a:cubicBezTo>
                  <a:cubicBezTo>
                    <a:pt x="92" y="127"/>
                    <a:pt x="94" y="125"/>
                    <a:pt x="96" y="125"/>
                  </a:cubicBezTo>
                  <a:cubicBezTo>
                    <a:pt x="162" y="125"/>
                    <a:pt x="162" y="125"/>
                    <a:pt x="162" y="125"/>
                  </a:cubicBezTo>
                  <a:cubicBezTo>
                    <a:pt x="165" y="125"/>
                    <a:pt x="166" y="127"/>
                    <a:pt x="166" y="129"/>
                  </a:cubicBezTo>
                  <a:cubicBezTo>
                    <a:pt x="166" y="131"/>
                    <a:pt x="165" y="133"/>
                    <a:pt x="162" y="133"/>
                  </a:cubicBezTo>
                  <a:close/>
                  <a:moveTo>
                    <a:pt x="171" y="155"/>
                  </a:moveTo>
                  <a:cubicBezTo>
                    <a:pt x="28" y="155"/>
                    <a:pt x="28" y="155"/>
                    <a:pt x="28" y="155"/>
                  </a:cubicBezTo>
                  <a:cubicBezTo>
                    <a:pt x="22" y="155"/>
                    <a:pt x="16" y="161"/>
                    <a:pt x="16" y="167"/>
                  </a:cubicBezTo>
                  <a:cubicBezTo>
                    <a:pt x="16" y="181"/>
                    <a:pt x="16" y="181"/>
                    <a:pt x="16" y="181"/>
                  </a:cubicBezTo>
                  <a:cubicBezTo>
                    <a:pt x="16" y="188"/>
                    <a:pt x="22" y="193"/>
                    <a:pt x="28" y="193"/>
                  </a:cubicBezTo>
                  <a:cubicBezTo>
                    <a:pt x="171" y="193"/>
                    <a:pt x="171" y="193"/>
                    <a:pt x="171" y="193"/>
                  </a:cubicBezTo>
                  <a:cubicBezTo>
                    <a:pt x="178" y="193"/>
                    <a:pt x="183" y="188"/>
                    <a:pt x="183" y="181"/>
                  </a:cubicBezTo>
                  <a:cubicBezTo>
                    <a:pt x="183" y="167"/>
                    <a:pt x="183" y="167"/>
                    <a:pt x="183" y="167"/>
                  </a:cubicBezTo>
                  <a:cubicBezTo>
                    <a:pt x="183" y="161"/>
                    <a:pt x="178" y="155"/>
                    <a:pt x="171" y="155"/>
                  </a:cubicBezTo>
                  <a:close/>
                  <a:moveTo>
                    <a:pt x="41" y="178"/>
                  </a:moveTo>
                  <a:cubicBezTo>
                    <a:pt x="40" y="178"/>
                    <a:pt x="40" y="178"/>
                    <a:pt x="40" y="178"/>
                  </a:cubicBezTo>
                  <a:cubicBezTo>
                    <a:pt x="38" y="178"/>
                    <a:pt x="36" y="176"/>
                    <a:pt x="36" y="174"/>
                  </a:cubicBezTo>
                  <a:cubicBezTo>
                    <a:pt x="36" y="172"/>
                    <a:pt x="38" y="170"/>
                    <a:pt x="40" y="170"/>
                  </a:cubicBezTo>
                  <a:cubicBezTo>
                    <a:pt x="41" y="170"/>
                    <a:pt x="41" y="170"/>
                    <a:pt x="41" y="170"/>
                  </a:cubicBezTo>
                  <a:cubicBezTo>
                    <a:pt x="43" y="170"/>
                    <a:pt x="45" y="172"/>
                    <a:pt x="45" y="174"/>
                  </a:cubicBezTo>
                  <a:cubicBezTo>
                    <a:pt x="45" y="176"/>
                    <a:pt x="43" y="178"/>
                    <a:pt x="41" y="178"/>
                  </a:cubicBezTo>
                  <a:close/>
                  <a:moveTo>
                    <a:pt x="162" y="178"/>
                  </a:moveTo>
                  <a:cubicBezTo>
                    <a:pt x="96" y="178"/>
                    <a:pt x="96" y="178"/>
                    <a:pt x="96" y="178"/>
                  </a:cubicBezTo>
                  <a:cubicBezTo>
                    <a:pt x="94" y="178"/>
                    <a:pt x="92" y="176"/>
                    <a:pt x="92" y="174"/>
                  </a:cubicBezTo>
                  <a:cubicBezTo>
                    <a:pt x="92" y="172"/>
                    <a:pt x="94" y="170"/>
                    <a:pt x="96" y="170"/>
                  </a:cubicBezTo>
                  <a:cubicBezTo>
                    <a:pt x="162" y="170"/>
                    <a:pt x="162" y="170"/>
                    <a:pt x="162" y="170"/>
                  </a:cubicBezTo>
                  <a:cubicBezTo>
                    <a:pt x="165" y="170"/>
                    <a:pt x="166" y="172"/>
                    <a:pt x="166" y="174"/>
                  </a:cubicBezTo>
                  <a:cubicBezTo>
                    <a:pt x="166" y="176"/>
                    <a:pt x="165" y="178"/>
                    <a:pt x="162" y="178"/>
                  </a:cubicBezTo>
                  <a:close/>
                </a:path>
              </a:pathLst>
            </a:custGeom>
            <a:solidFill>
              <a:schemeClr val="bg1"/>
            </a:solidFill>
            <a:ln>
              <a:noFill/>
            </a:ln>
          </p:spPr>
          <p:txBody>
            <a:bodyPr vert="horz" wrap="square" lIns="121899" tIns="60949" rIns="121899" bIns="60949" numCol="1" anchor="t" anchorCtr="0" compatLnSpc="1">
              <a:prstTxWarp prst="textNoShape">
                <a:avLst/>
              </a:prstTxWarp>
            </a:bodyPr>
            <a:lstStyle/>
            <a:p>
              <a:endParaRPr lang="en-US"/>
            </a:p>
          </p:txBody>
        </p:sp>
        <p:sp>
          <p:nvSpPr>
            <p:cNvPr id="24" name="Freeform 128"/>
            <p:cNvSpPr>
              <a:spLocks noChangeAspect="1"/>
            </p:cNvSpPr>
            <p:nvPr/>
          </p:nvSpPr>
          <p:spPr bwMode="black">
            <a:xfrm>
              <a:off x="7097892" y="3386591"/>
              <a:ext cx="652994" cy="360723"/>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 name="Trapezoid 1"/>
            <p:cNvSpPr/>
            <p:nvPr/>
          </p:nvSpPr>
          <p:spPr bwMode="auto">
            <a:xfrm rot="8419041">
              <a:off x="6915480" y="2911222"/>
              <a:ext cx="549101" cy="678034"/>
            </a:xfrm>
            <a:custGeom>
              <a:avLst/>
              <a:gdLst>
                <a:gd name="connsiteX0" fmla="*/ 0 w 575519"/>
                <a:gd name="connsiteY0" fmla="*/ 638732 h 638732"/>
                <a:gd name="connsiteX1" fmla="*/ 143880 w 575519"/>
                <a:gd name="connsiteY1" fmla="*/ 0 h 638732"/>
                <a:gd name="connsiteX2" fmla="*/ 431639 w 575519"/>
                <a:gd name="connsiteY2" fmla="*/ 0 h 638732"/>
                <a:gd name="connsiteX3" fmla="*/ 575519 w 575519"/>
                <a:gd name="connsiteY3" fmla="*/ 638732 h 638732"/>
                <a:gd name="connsiteX4" fmla="*/ 0 w 575519"/>
                <a:gd name="connsiteY4" fmla="*/ 638732 h 638732"/>
                <a:gd name="connsiteX0" fmla="*/ 0 w 575519"/>
                <a:gd name="connsiteY0" fmla="*/ 638732 h 638732"/>
                <a:gd name="connsiteX1" fmla="*/ 143880 w 575519"/>
                <a:gd name="connsiteY1" fmla="*/ 0 h 638732"/>
                <a:gd name="connsiteX2" fmla="*/ 431639 w 575519"/>
                <a:gd name="connsiteY2" fmla="*/ 0 h 638732"/>
                <a:gd name="connsiteX3" fmla="*/ 575519 w 575519"/>
                <a:gd name="connsiteY3" fmla="*/ 638732 h 638732"/>
                <a:gd name="connsiteX4" fmla="*/ 293050 w 575519"/>
                <a:gd name="connsiteY4" fmla="*/ 636375 h 638732"/>
                <a:gd name="connsiteX5" fmla="*/ 0 w 575519"/>
                <a:gd name="connsiteY5" fmla="*/ 638732 h 638732"/>
                <a:gd name="connsiteX0" fmla="*/ 0 w 575519"/>
                <a:gd name="connsiteY0" fmla="*/ 638732 h 638732"/>
                <a:gd name="connsiteX1" fmla="*/ 143880 w 575519"/>
                <a:gd name="connsiteY1" fmla="*/ 0 h 638732"/>
                <a:gd name="connsiteX2" fmla="*/ 431639 w 575519"/>
                <a:gd name="connsiteY2" fmla="*/ 0 h 638732"/>
                <a:gd name="connsiteX3" fmla="*/ 575519 w 575519"/>
                <a:gd name="connsiteY3" fmla="*/ 638732 h 638732"/>
                <a:gd name="connsiteX4" fmla="*/ 251543 w 575519"/>
                <a:gd name="connsiteY4" fmla="*/ 389765 h 638732"/>
                <a:gd name="connsiteX5" fmla="*/ 0 w 575519"/>
                <a:gd name="connsiteY5" fmla="*/ 638732 h 638732"/>
                <a:gd name="connsiteX0" fmla="*/ 0 w 574179"/>
                <a:gd name="connsiteY0" fmla="*/ 678034 h 678034"/>
                <a:gd name="connsiteX1" fmla="*/ 142540 w 574179"/>
                <a:gd name="connsiteY1" fmla="*/ 0 h 678034"/>
                <a:gd name="connsiteX2" fmla="*/ 430299 w 574179"/>
                <a:gd name="connsiteY2" fmla="*/ 0 h 678034"/>
                <a:gd name="connsiteX3" fmla="*/ 574179 w 574179"/>
                <a:gd name="connsiteY3" fmla="*/ 638732 h 678034"/>
                <a:gd name="connsiteX4" fmla="*/ 250203 w 574179"/>
                <a:gd name="connsiteY4" fmla="*/ 389765 h 678034"/>
                <a:gd name="connsiteX5" fmla="*/ 0 w 574179"/>
                <a:gd name="connsiteY5" fmla="*/ 678034 h 678034"/>
                <a:gd name="connsiteX0" fmla="*/ 0 w 549101"/>
                <a:gd name="connsiteY0" fmla="*/ 678034 h 678034"/>
                <a:gd name="connsiteX1" fmla="*/ 142540 w 549101"/>
                <a:gd name="connsiteY1" fmla="*/ 0 h 678034"/>
                <a:gd name="connsiteX2" fmla="*/ 430299 w 549101"/>
                <a:gd name="connsiteY2" fmla="*/ 0 h 678034"/>
                <a:gd name="connsiteX3" fmla="*/ 549101 w 549101"/>
                <a:gd name="connsiteY3" fmla="*/ 643388 h 678034"/>
                <a:gd name="connsiteX4" fmla="*/ 250203 w 549101"/>
                <a:gd name="connsiteY4" fmla="*/ 389765 h 678034"/>
                <a:gd name="connsiteX5" fmla="*/ 0 w 549101"/>
                <a:gd name="connsiteY5" fmla="*/ 678034 h 678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9101" h="678034">
                  <a:moveTo>
                    <a:pt x="0" y="678034"/>
                  </a:moveTo>
                  <a:lnTo>
                    <a:pt x="142540" y="0"/>
                  </a:lnTo>
                  <a:lnTo>
                    <a:pt x="430299" y="0"/>
                  </a:lnTo>
                  <a:lnTo>
                    <a:pt x="549101" y="643388"/>
                  </a:lnTo>
                  <a:lnTo>
                    <a:pt x="250203" y="389765"/>
                  </a:lnTo>
                  <a:lnTo>
                    <a:pt x="0" y="678034"/>
                  </a:lnTo>
                  <a:close/>
                </a:path>
              </a:pathLst>
            </a:custGeom>
            <a:gradFill>
              <a:gsLst>
                <a:gs pos="0">
                  <a:schemeClr val="bg1"/>
                </a:gs>
                <a:gs pos="100000">
                  <a:schemeClr val="bg1">
                    <a:alpha val="0"/>
                  </a:schemeClr>
                </a:gs>
              </a:gsLst>
              <a:lin ang="162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36" name="Rectangle 35"/>
          <p:cNvSpPr/>
          <p:nvPr/>
        </p:nvSpPr>
        <p:spPr>
          <a:xfrm>
            <a:off x="8480487" y="4241666"/>
            <a:ext cx="733492" cy="372387"/>
          </a:xfrm>
          <a:prstGeom prst="rect">
            <a:avLst/>
          </a:prstGeom>
        </p:spPr>
        <p:txBody>
          <a:bodyPr wrap="none" lIns="121899" tIns="60949" rIns="121899" bIns="60949">
            <a:spAutoFit/>
          </a:bodyPr>
          <a:lstStyle/>
          <a:p>
            <a:pPr defTabSz="914209">
              <a:lnSpc>
                <a:spcPct val="90000"/>
              </a:lnSpc>
              <a:buSzPct val="90000"/>
              <a:defRPr/>
            </a:pPr>
            <a:r>
              <a:rPr lang="en-US" kern="0" dirty="0" smtClean="0">
                <a:gradFill>
                  <a:gsLst>
                    <a:gs pos="85000">
                      <a:srgbClr val="FFFFFF"/>
                    </a:gs>
                    <a:gs pos="0">
                      <a:srgbClr val="FFFFFF"/>
                    </a:gs>
                  </a:gsLst>
                  <a:lin ang="5400000" scaled="0"/>
                </a:gradFill>
              </a:rPr>
              <a:t>PaaS</a:t>
            </a:r>
            <a:endParaRPr lang="en-US" kern="0" dirty="0">
              <a:gradFill>
                <a:gsLst>
                  <a:gs pos="85000">
                    <a:srgbClr val="FFFFFF"/>
                  </a:gs>
                  <a:gs pos="0">
                    <a:srgbClr val="FFFFFF"/>
                  </a:gs>
                </a:gsLst>
                <a:lin ang="5400000" scaled="0"/>
              </a:gradFill>
            </a:endParaRPr>
          </a:p>
        </p:txBody>
      </p:sp>
      <p:grpSp>
        <p:nvGrpSpPr>
          <p:cNvPr id="6" name="Group 5"/>
          <p:cNvGrpSpPr/>
          <p:nvPr/>
        </p:nvGrpSpPr>
        <p:grpSpPr>
          <a:xfrm>
            <a:off x="8333090" y="2557292"/>
            <a:ext cx="1028286" cy="1211925"/>
            <a:chOff x="8237852" y="2535042"/>
            <a:chExt cx="1028286" cy="1211925"/>
          </a:xfrm>
        </p:grpSpPr>
        <p:pic>
          <p:nvPicPr>
            <p:cNvPr id="72" name="Picture 2" descr="\\MAGNUM\Projects\Microsoft\Cloud Power FY12\Design\Icons\PNGs\Web.png"/>
            <p:cNvPicPr>
              <a:picLocks noChangeAspect="1" noChangeArrowheads="1"/>
            </p:cNvPicPr>
            <p:nvPr/>
          </p:nvPicPr>
          <p:blipFill rotWithShape="1">
            <a:blip r:embed="rId3" cstate="print">
              <a:lum bright="100000"/>
            </a:blip>
            <a:srcRect t="1" b="-1316"/>
            <a:stretch/>
          </p:blipFill>
          <p:spPr bwMode="auto">
            <a:xfrm>
              <a:off x="8237852" y="2535042"/>
              <a:ext cx="676969" cy="685872"/>
            </a:xfrm>
            <a:prstGeom prst="rect">
              <a:avLst/>
            </a:prstGeom>
            <a:noFill/>
          </p:spPr>
        </p:pic>
        <p:sp>
          <p:nvSpPr>
            <p:cNvPr id="30" name="Freeform 128"/>
            <p:cNvSpPr>
              <a:spLocks noChangeAspect="1"/>
            </p:cNvSpPr>
            <p:nvPr/>
          </p:nvSpPr>
          <p:spPr bwMode="black">
            <a:xfrm>
              <a:off x="8613144" y="3386244"/>
              <a:ext cx="652994" cy="360723"/>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32" name="Trapezoid 1"/>
            <p:cNvSpPr/>
            <p:nvPr/>
          </p:nvSpPr>
          <p:spPr bwMode="auto">
            <a:xfrm rot="9184644">
              <a:off x="8512224" y="2917660"/>
              <a:ext cx="575091" cy="661425"/>
            </a:xfrm>
            <a:custGeom>
              <a:avLst/>
              <a:gdLst>
                <a:gd name="connsiteX0" fmla="*/ 0 w 575519"/>
                <a:gd name="connsiteY0" fmla="*/ 638732 h 638732"/>
                <a:gd name="connsiteX1" fmla="*/ 143880 w 575519"/>
                <a:gd name="connsiteY1" fmla="*/ 0 h 638732"/>
                <a:gd name="connsiteX2" fmla="*/ 431639 w 575519"/>
                <a:gd name="connsiteY2" fmla="*/ 0 h 638732"/>
                <a:gd name="connsiteX3" fmla="*/ 575519 w 575519"/>
                <a:gd name="connsiteY3" fmla="*/ 638732 h 638732"/>
                <a:gd name="connsiteX4" fmla="*/ 0 w 575519"/>
                <a:gd name="connsiteY4" fmla="*/ 638732 h 638732"/>
                <a:gd name="connsiteX0" fmla="*/ 0 w 575519"/>
                <a:gd name="connsiteY0" fmla="*/ 638732 h 638732"/>
                <a:gd name="connsiteX1" fmla="*/ 143880 w 575519"/>
                <a:gd name="connsiteY1" fmla="*/ 0 h 638732"/>
                <a:gd name="connsiteX2" fmla="*/ 431639 w 575519"/>
                <a:gd name="connsiteY2" fmla="*/ 0 h 638732"/>
                <a:gd name="connsiteX3" fmla="*/ 575519 w 575519"/>
                <a:gd name="connsiteY3" fmla="*/ 638732 h 638732"/>
                <a:gd name="connsiteX4" fmla="*/ 293050 w 575519"/>
                <a:gd name="connsiteY4" fmla="*/ 636375 h 638732"/>
                <a:gd name="connsiteX5" fmla="*/ 0 w 575519"/>
                <a:gd name="connsiteY5" fmla="*/ 638732 h 638732"/>
                <a:gd name="connsiteX0" fmla="*/ 0 w 575519"/>
                <a:gd name="connsiteY0" fmla="*/ 638732 h 638732"/>
                <a:gd name="connsiteX1" fmla="*/ 143880 w 575519"/>
                <a:gd name="connsiteY1" fmla="*/ 0 h 638732"/>
                <a:gd name="connsiteX2" fmla="*/ 431639 w 575519"/>
                <a:gd name="connsiteY2" fmla="*/ 0 h 638732"/>
                <a:gd name="connsiteX3" fmla="*/ 575519 w 575519"/>
                <a:gd name="connsiteY3" fmla="*/ 638732 h 638732"/>
                <a:gd name="connsiteX4" fmla="*/ 251543 w 575519"/>
                <a:gd name="connsiteY4" fmla="*/ 389765 h 638732"/>
                <a:gd name="connsiteX5" fmla="*/ 0 w 575519"/>
                <a:gd name="connsiteY5" fmla="*/ 638732 h 638732"/>
                <a:gd name="connsiteX0" fmla="*/ 0 w 574179"/>
                <a:gd name="connsiteY0" fmla="*/ 678034 h 678034"/>
                <a:gd name="connsiteX1" fmla="*/ 142540 w 574179"/>
                <a:gd name="connsiteY1" fmla="*/ 0 h 678034"/>
                <a:gd name="connsiteX2" fmla="*/ 430299 w 574179"/>
                <a:gd name="connsiteY2" fmla="*/ 0 h 678034"/>
                <a:gd name="connsiteX3" fmla="*/ 574179 w 574179"/>
                <a:gd name="connsiteY3" fmla="*/ 638732 h 678034"/>
                <a:gd name="connsiteX4" fmla="*/ 250203 w 574179"/>
                <a:gd name="connsiteY4" fmla="*/ 389765 h 678034"/>
                <a:gd name="connsiteX5" fmla="*/ 0 w 574179"/>
                <a:gd name="connsiteY5" fmla="*/ 678034 h 678034"/>
                <a:gd name="connsiteX0" fmla="*/ 0 w 549101"/>
                <a:gd name="connsiteY0" fmla="*/ 678034 h 678034"/>
                <a:gd name="connsiteX1" fmla="*/ 142540 w 549101"/>
                <a:gd name="connsiteY1" fmla="*/ 0 h 678034"/>
                <a:gd name="connsiteX2" fmla="*/ 430299 w 549101"/>
                <a:gd name="connsiteY2" fmla="*/ 0 h 678034"/>
                <a:gd name="connsiteX3" fmla="*/ 549101 w 549101"/>
                <a:gd name="connsiteY3" fmla="*/ 643388 h 678034"/>
                <a:gd name="connsiteX4" fmla="*/ 250203 w 549101"/>
                <a:gd name="connsiteY4" fmla="*/ 389765 h 678034"/>
                <a:gd name="connsiteX5" fmla="*/ 0 w 549101"/>
                <a:gd name="connsiteY5" fmla="*/ 678034 h 678034"/>
                <a:gd name="connsiteX0" fmla="*/ 0 w 581807"/>
                <a:gd name="connsiteY0" fmla="*/ 661425 h 661425"/>
                <a:gd name="connsiteX1" fmla="*/ 175246 w 581807"/>
                <a:gd name="connsiteY1" fmla="*/ 0 h 661425"/>
                <a:gd name="connsiteX2" fmla="*/ 463005 w 581807"/>
                <a:gd name="connsiteY2" fmla="*/ 0 h 661425"/>
                <a:gd name="connsiteX3" fmla="*/ 581807 w 581807"/>
                <a:gd name="connsiteY3" fmla="*/ 643388 h 661425"/>
                <a:gd name="connsiteX4" fmla="*/ 282909 w 581807"/>
                <a:gd name="connsiteY4" fmla="*/ 389765 h 661425"/>
                <a:gd name="connsiteX5" fmla="*/ 0 w 581807"/>
                <a:gd name="connsiteY5" fmla="*/ 661425 h 661425"/>
                <a:gd name="connsiteX0" fmla="*/ 0 w 581807"/>
                <a:gd name="connsiteY0" fmla="*/ 661425 h 661425"/>
                <a:gd name="connsiteX1" fmla="*/ 175246 w 581807"/>
                <a:gd name="connsiteY1" fmla="*/ 0 h 661425"/>
                <a:gd name="connsiteX2" fmla="*/ 463005 w 581807"/>
                <a:gd name="connsiteY2" fmla="*/ 0 h 661425"/>
                <a:gd name="connsiteX3" fmla="*/ 581807 w 581807"/>
                <a:gd name="connsiteY3" fmla="*/ 643388 h 661425"/>
                <a:gd name="connsiteX4" fmla="*/ 151795 w 581807"/>
                <a:gd name="connsiteY4" fmla="*/ 370198 h 661425"/>
                <a:gd name="connsiteX5" fmla="*/ 0 w 581807"/>
                <a:gd name="connsiteY5" fmla="*/ 661425 h 661425"/>
                <a:gd name="connsiteX0" fmla="*/ 0 w 575091"/>
                <a:gd name="connsiteY0" fmla="*/ 661425 h 661425"/>
                <a:gd name="connsiteX1" fmla="*/ 175246 w 575091"/>
                <a:gd name="connsiteY1" fmla="*/ 0 h 661425"/>
                <a:gd name="connsiteX2" fmla="*/ 463005 w 575091"/>
                <a:gd name="connsiteY2" fmla="*/ 0 h 661425"/>
                <a:gd name="connsiteX3" fmla="*/ 575091 w 575091"/>
                <a:gd name="connsiteY3" fmla="*/ 592961 h 661425"/>
                <a:gd name="connsiteX4" fmla="*/ 151795 w 575091"/>
                <a:gd name="connsiteY4" fmla="*/ 370198 h 661425"/>
                <a:gd name="connsiteX5" fmla="*/ 0 w 575091"/>
                <a:gd name="connsiteY5" fmla="*/ 661425 h 661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5091" h="661425">
                  <a:moveTo>
                    <a:pt x="0" y="661425"/>
                  </a:moveTo>
                  <a:lnTo>
                    <a:pt x="175246" y="0"/>
                  </a:lnTo>
                  <a:lnTo>
                    <a:pt x="463005" y="0"/>
                  </a:lnTo>
                  <a:lnTo>
                    <a:pt x="575091" y="592961"/>
                  </a:lnTo>
                  <a:lnTo>
                    <a:pt x="151795" y="370198"/>
                  </a:lnTo>
                  <a:lnTo>
                    <a:pt x="0" y="661425"/>
                  </a:lnTo>
                  <a:close/>
                </a:path>
              </a:pathLst>
            </a:custGeom>
            <a:gradFill>
              <a:gsLst>
                <a:gs pos="0">
                  <a:schemeClr val="bg1"/>
                </a:gs>
                <a:gs pos="100000">
                  <a:schemeClr val="bg1">
                    <a:alpha val="0"/>
                  </a:schemeClr>
                </a:gs>
              </a:gsLst>
              <a:lin ang="162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3" name="Rectangle 2"/>
          <p:cNvSpPr/>
          <p:nvPr/>
        </p:nvSpPr>
        <p:spPr>
          <a:xfrm>
            <a:off x="1061884" y="4687314"/>
            <a:ext cx="7010429" cy="2170686"/>
          </a:xfrm>
          <a:prstGeom prst="rect">
            <a:avLst/>
          </a:prstGeom>
        </p:spPr>
        <p:txBody>
          <a:bodyPr wrap="square" anchor="ctr">
            <a:noAutofit/>
          </a:bodyPr>
          <a:lstStyle/>
          <a:p>
            <a:pPr algn="r"/>
            <a:r>
              <a:rPr lang="en-US" sz="4400" dirty="0" smtClean="0">
                <a:solidFill>
                  <a:schemeClr val="bg1"/>
                </a:solidFill>
                <a:latin typeface="+mj-lt"/>
                <a:ea typeface="+mj-ea"/>
                <a:cs typeface="+mj-cs"/>
              </a:rPr>
              <a:t>From private to public </a:t>
            </a:r>
            <a:r>
              <a:rPr lang="en-US" sz="4400" dirty="0">
                <a:solidFill>
                  <a:schemeClr val="bg1"/>
                </a:solidFill>
                <a:latin typeface="+mj-lt"/>
                <a:ea typeface="+mj-ea"/>
                <a:cs typeface="+mj-cs"/>
              </a:rPr>
              <a:t>Cloud</a:t>
            </a:r>
            <a:endParaRPr lang="sv-SE" sz="4400" dirty="0">
              <a:solidFill>
                <a:schemeClr val="bg1"/>
              </a:solidFill>
              <a:latin typeface="+mj-lt"/>
              <a:ea typeface="+mj-ea"/>
              <a:cs typeface="+mj-cs"/>
            </a:endParaRPr>
          </a:p>
        </p:txBody>
      </p:sp>
      <p:sp>
        <p:nvSpPr>
          <p:cNvPr id="37" name="Title 1"/>
          <p:cNvSpPr txBox="1">
            <a:spLocks/>
          </p:cNvSpPr>
          <p:nvPr/>
        </p:nvSpPr>
        <p:spPr>
          <a:xfrm>
            <a:off x="0" y="0"/>
            <a:ext cx="12201418"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smtClean="0"/>
              <a:t>Microsoft Relational Storage Options</a:t>
            </a:r>
            <a:endParaRPr lang="en-US" dirty="0"/>
          </a:p>
        </p:txBody>
      </p:sp>
      <p:sp>
        <p:nvSpPr>
          <p:cNvPr id="38" name="Rectangle 37"/>
          <p:cNvSpPr/>
          <p:nvPr/>
        </p:nvSpPr>
        <p:spPr>
          <a:xfrm>
            <a:off x="1061884" y="548787"/>
            <a:ext cx="7010430" cy="1660204"/>
          </a:xfrm>
          <a:prstGeom prst="rect">
            <a:avLst/>
          </a:prstGeom>
        </p:spPr>
        <p:txBody>
          <a:bodyPr wrap="square" anchor="ctr">
            <a:noAutofit/>
          </a:bodyPr>
          <a:lstStyle/>
          <a:p>
            <a:pPr algn="r"/>
            <a:r>
              <a:rPr lang="en-US" sz="4400" dirty="0">
                <a:solidFill>
                  <a:schemeClr val="bg1"/>
                </a:solidFill>
                <a:latin typeface="+mj-lt"/>
                <a:ea typeface="+mj-ea"/>
                <a:cs typeface="+mj-cs"/>
              </a:rPr>
              <a:t>A Continuous </a:t>
            </a:r>
            <a:r>
              <a:rPr lang="en-US" sz="4400" dirty="0" smtClean="0">
                <a:solidFill>
                  <a:schemeClr val="bg1"/>
                </a:solidFill>
                <a:latin typeface="+mj-lt"/>
                <a:ea typeface="+mj-ea"/>
                <a:cs typeface="+mj-cs"/>
              </a:rPr>
              <a:t>offering</a:t>
            </a:r>
            <a:endParaRPr lang="sv-SE" sz="4400" dirty="0">
              <a:solidFill>
                <a:schemeClr val="bg1"/>
              </a:solidFill>
              <a:latin typeface="+mj-lt"/>
              <a:ea typeface="+mj-ea"/>
              <a:cs typeface="+mj-cs"/>
            </a:endParaRPr>
          </a:p>
        </p:txBody>
      </p:sp>
      <p:pic>
        <p:nvPicPr>
          <p:cNvPr id="26" name="Picture 25"/>
          <p:cNvPicPr>
            <a:picLocks noChangeAspect="1"/>
          </p:cNvPicPr>
          <p:nvPr/>
        </p:nvPicPr>
        <p:blipFill>
          <a:blip r:embed="rId4">
            <a:biLevel thresh="25000"/>
          </a:blip>
          <a:stretch>
            <a:fillRect/>
          </a:stretch>
        </p:blipFill>
        <p:spPr>
          <a:xfrm>
            <a:off x="11287913" y="72570"/>
            <a:ext cx="817002" cy="859814"/>
          </a:xfrm>
          <a:prstGeom prst="rect">
            <a:avLst/>
          </a:prstGeom>
        </p:spPr>
      </p:pic>
    </p:spTree>
    <p:extLst>
      <p:ext uri="{BB962C8B-B14F-4D97-AF65-F5344CB8AC3E}">
        <p14:creationId xmlns:p14="http://schemas.microsoft.com/office/powerpoint/2010/main" val="3775885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81"/>
                                        </p:tgtEl>
                                        <p:attrNameLst>
                                          <p:attrName>style.visibility</p:attrName>
                                        </p:attrNameLst>
                                      </p:cBhvr>
                                      <p:to>
                                        <p:strVal val="visible"/>
                                      </p:to>
                                    </p:set>
                                    <p:animEffect transition="in" filter="wipe(up)">
                                      <p:cBhvr>
                                        <p:cTn id="7" dur="5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Elastic Database</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40879" y="4411663"/>
            <a:ext cx="1306559" cy="1515608"/>
          </a:xfrm>
          <a:prstGeom prst="rect">
            <a:avLst/>
          </a:prstGeom>
        </p:spPr>
      </p:pic>
    </p:spTree>
    <p:extLst>
      <p:ext uri="{BB962C8B-B14F-4D97-AF65-F5344CB8AC3E}">
        <p14:creationId xmlns:p14="http://schemas.microsoft.com/office/powerpoint/2010/main" val="164426966"/>
      </p:ext>
    </p:extLst>
  </p:cSld>
  <p:clrMapOvr>
    <a:masterClrMapping/>
  </p:clrMapOvr>
  <p:transition>
    <p:fad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9530" y="5597525"/>
            <a:ext cx="8069064" cy="917575"/>
          </a:xfrm>
        </p:spPr>
        <p:txBody>
          <a:bodyPr/>
          <a:lstStyle/>
          <a:p>
            <a:r>
              <a:rPr lang="en-US" dirty="0" smtClean="0"/>
              <a:t>Elastic Database Pool</a:t>
            </a:r>
            <a:endParaRPr lang="en-US" dirty="0"/>
          </a:p>
        </p:txBody>
      </p:sp>
      <p:grpSp>
        <p:nvGrpSpPr>
          <p:cNvPr id="8" name="Group 7"/>
          <p:cNvGrpSpPr>
            <a:grpSpLocks noChangeAspect="1"/>
          </p:cNvGrpSpPr>
          <p:nvPr/>
        </p:nvGrpSpPr>
        <p:grpSpPr>
          <a:xfrm>
            <a:off x="2932113" y="927178"/>
            <a:ext cx="7486650" cy="3027285"/>
            <a:chOff x="3932238" y="1511429"/>
            <a:chExt cx="6359167" cy="2571378"/>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93358" y="2022434"/>
              <a:ext cx="1306559" cy="1515608"/>
            </a:xfrm>
            <a:prstGeom prst="rect">
              <a:avLst/>
            </a:prstGeom>
          </p:spPr>
        </p:pic>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860308" y="1816321"/>
              <a:ext cx="2023633" cy="2065968"/>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84787" y="2570677"/>
              <a:ext cx="990651" cy="419122"/>
            </a:xfrm>
            <a:prstGeom prst="rect">
              <a:avLst/>
            </a:prstGeom>
          </p:spPr>
        </p:pic>
        <p:sp>
          <p:nvSpPr>
            <p:cNvPr id="6" name="TextBox 5"/>
            <p:cNvSpPr txBox="1"/>
            <p:nvPr/>
          </p:nvSpPr>
          <p:spPr>
            <a:xfrm>
              <a:off x="8224301" y="1511429"/>
              <a:ext cx="2067104" cy="871008"/>
            </a:xfrm>
            <a:prstGeom prst="rect">
              <a:avLst/>
            </a:prstGeom>
            <a:noFill/>
          </p:spPr>
          <p:txBody>
            <a:bodyPr wrap="none" lIns="182880" tIns="146304" rIns="182880" bIns="146304" rtlCol="0">
              <a:spAutoFit/>
            </a:bodyPr>
            <a:lstStyle/>
            <a:p>
              <a:pPr>
                <a:lnSpc>
                  <a:spcPct val="90000"/>
                </a:lnSpc>
                <a:spcAft>
                  <a:spcPts val="600"/>
                </a:spcAft>
              </a:pPr>
              <a:r>
                <a:rPr lang="en-US" dirty="0" smtClean="0">
                  <a:gradFill>
                    <a:gsLst>
                      <a:gs pos="2917">
                        <a:srgbClr val="343434"/>
                      </a:gs>
                      <a:gs pos="30000">
                        <a:srgbClr val="343434"/>
                      </a:gs>
                    </a:gsLst>
                    <a:lin ang="5400000" scaled="0"/>
                  </a:gradFill>
                </a:rPr>
                <a:t>Elastic Database </a:t>
              </a:r>
            </a:p>
            <a:p>
              <a:pPr>
                <a:lnSpc>
                  <a:spcPct val="90000"/>
                </a:lnSpc>
                <a:spcAft>
                  <a:spcPts val="600"/>
                </a:spcAft>
              </a:pPr>
              <a:r>
                <a:rPr lang="en-US" dirty="0" smtClean="0">
                  <a:gradFill>
                    <a:gsLst>
                      <a:gs pos="2917">
                        <a:srgbClr val="343434"/>
                      </a:gs>
                      <a:gs pos="30000">
                        <a:srgbClr val="343434"/>
                      </a:gs>
                    </a:gsLst>
                    <a:lin ang="5400000" scaled="0"/>
                  </a:gradFill>
                </a:rPr>
                <a:t>Pool</a:t>
              </a:r>
            </a:p>
          </p:txBody>
        </p:sp>
        <p:sp>
          <p:nvSpPr>
            <p:cNvPr id="7" name="TextBox 6"/>
            <p:cNvSpPr txBox="1"/>
            <p:nvPr/>
          </p:nvSpPr>
          <p:spPr>
            <a:xfrm>
              <a:off x="3932238" y="3538042"/>
              <a:ext cx="2004588" cy="544765"/>
            </a:xfrm>
            <a:prstGeom prst="rect">
              <a:avLst/>
            </a:prstGeom>
            <a:noFill/>
          </p:spPr>
          <p:txBody>
            <a:bodyPr wrap="none" lIns="182880" tIns="146304" rIns="182880" bIns="146304" rtlCol="0">
              <a:spAutoFit/>
            </a:bodyPr>
            <a:lstStyle/>
            <a:p>
              <a:pPr>
                <a:lnSpc>
                  <a:spcPct val="90000"/>
                </a:lnSpc>
                <a:spcAft>
                  <a:spcPts val="600"/>
                </a:spcAft>
              </a:pPr>
              <a:r>
                <a:rPr lang="en-US" dirty="0" smtClean="0">
                  <a:gradFill>
                    <a:gsLst>
                      <a:gs pos="2917">
                        <a:srgbClr val="343434"/>
                      </a:gs>
                      <a:gs pos="30000">
                        <a:srgbClr val="343434"/>
                      </a:gs>
                    </a:gsLst>
                    <a:lin ang="5400000" scaled="0"/>
                  </a:gradFill>
                </a:rPr>
                <a:t>Elastic Database</a:t>
              </a:r>
            </a:p>
          </p:txBody>
        </p:sp>
      </p:grpSp>
      <p:sp>
        <p:nvSpPr>
          <p:cNvPr id="9" name="Rectangle 8"/>
          <p:cNvSpPr/>
          <p:nvPr/>
        </p:nvSpPr>
        <p:spPr>
          <a:xfrm>
            <a:off x="3026531" y="4629325"/>
            <a:ext cx="6705600" cy="369332"/>
          </a:xfrm>
          <a:prstGeom prst="rect">
            <a:avLst/>
          </a:prstGeom>
        </p:spPr>
        <p:txBody>
          <a:bodyPr wrap="square">
            <a:spAutoFit/>
          </a:bodyPr>
          <a:lstStyle/>
          <a:p>
            <a:r>
              <a:rPr lang="en-US" dirty="0" smtClean="0">
                <a:solidFill>
                  <a:srgbClr val="505050"/>
                </a:solidFill>
                <a:latin typeface="wf_segoe-ui_normal"/>
              </a:rPr>
              <a:t>Predictable </a:t>
            </a:r>
            <a:r>
              <a:rPr lang="en-US" dirty="0">
                <a:solidFill>
                  <a:srgbClr val="505050"/>
                </a:solidFill>
                <a:latin typeface="wf_segoe-ui_normal"/>
              </a:rPr>
              <a:t>model for deploying large numbers of databases</a:t>
            </a:r>
            <a:endParaRPr lang="en-US" dirty="0">
              <a:solidFill>
                <a:srgbClr val="343434"/>
              </a:solidFill>
            </a:endParaRPr>
          </a:p>
        </p:txBody>
      </p:sp>
    </p:spTree>
    <p:extLst>
      <p:ext uri="{BB962C8B-B14F-4D97-AF65-F5344CB8AC3E}">
        <p14:creationId xmlns:p14="http://schemas.microsoft.com/office/powerpoint/2010/main" val="2542441296"/>
      </p:ext>
    </p:extLst>
  </p:cSld>
  <p:clrMapOvr>
    <a:masterClrMapping/>
  </p:clrMapOvr>
  <p:transition>
    <p:fad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4050197" y="5606298"/>
            <a:ext cx="7590192" cy="287870"/>
            <a:chOff x="4131411" y="5751738"/>
            <a:chExt cx="7742391" cy="260124"/>
          </a:xfrm>
        </p:grpSpPr>
        <p:sp>
          <p:nvSpPr>
            <p:cNvPr id="759" name="Rectangle 758"/>
            <p:cNvSpPr/>
            <p:nvPr/>
          </p:nvSpPr>
          <p:spPr bwMode="auto">
            <a:xfrm>
              <a:off x="6102696" y="5751738"/>
              <a:ext cx="1724019" cy="260124"/>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760" name="Rectangle 759"/>
            <p:cNvSpPr/>
            <p:nvPr/>
          </p:nvSpPr>
          <p:spPr bwMode="auto">
            <a:xfrm>
              <a:off x="8111579" y="5751738"/>
              <a:ext cx="1724019" cy="260124"/>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761" name="Rectangle 760"/>
            <p:cNvSpPr/>
            <p:nvPr/>
          </p:nvSpPr>
          <p:spPr bwMode="auto">
            <a:xfrm>
              <a:off x="10149783" y="5751738"/>
              <a:ext cx="1724019" cy="260124"/>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p:nvSpPr>
          <p:spPr bwMode="auto">
            <a:xfrm>
              <a:off x="4131411" y="5751738"/>
              <a:ext cx="1724019" cy="260124"/>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grpSp>
      <p:sp>
        <p:nvSpPr>
          <p:cNvPr id="5" name="Title 1"/>
          <p:cNvSpPr txBox="1">
            <a:spLocks/>
          </p:cNvSpPr>
          <p:nvPr/>
        </p:nvSpPr>
        <p:spPr>
          <a:xfrm>
            <a:off x="269241" y="289957"/>
            <a:ext cx="11655840" cy="899537"/>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sz="4705">
                <a:gradFill>
                  <a:gsLst>
                    <a:gs pos="1250">
                      <a:srgbClr val="404040"/>
                    </a:gs>
                    <a:gs pos="100000">
                      <a:srgbClr val="404040"/>
                    </a:gs>
                  </a:gsLst>
                  <a:lin ang="5400000" scaled="0"/>
                </a:gradFill>
              </a:rPr>
              <a:t>Elastic Database Model</a:t>
            </a:r>
          </a:p>
        </p:txBody>
      </p:sp>
      <p:sp>
        <p:nvSpPr>
          <p:cNvPr id="6" name="Text Placeholder 2"/>
          <p:cNvSpPr txBox="1">
            <a:spLocks/>
          </p:cNvSpPr>
          <p:nvPr/>
        </p:nvSpPr>
        <p:spPr>
          <a:xfrm>
            <a:off x="387210" y="1508933"/>
            <a:ext cx="9976674" cy="2522432"/>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0000"/>
              </a:lnSpc>
            </a:pPr>
            <a:endParaRPr lang="en-US" sz="1961" dirty="0">
              <a:gradFill>
                <a:gsLst>
                  <a:gs pos="1250">
                    <a:srgbClr val="404040"/>
                  </a:gs>
                  <a:gs pos="100000">
                    <a:srgbClr val="404040"/>
                  </a:gs>
                </a:gsLst>
                <a:lin ang="5400000" scaled="0"/>
              </a:gradFill>
            </a:endParaRPr>
          </a:p>
        </p:txBody>
      </p:sp>
      <p:sp>
        <p:nvSpPr>
          <p:cNvPr id="10" name="Rectangle 9"/>
          <p:cNvSpPr/>
          <p:nvPr/>
        </p:nvSpPr>
        <p:spPr bwMode="auto">
          <a:xfrm>
            <a:off x="4050197" y="5361669"/>
            <a:ext cx="1685807" cy="510021"/>
          </a:xfrm>
          <a:prstGeom prst="rect">
            <a:avLst/>
          </a:prstGeom>
          <a:no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solidFill>
                <a:srgbClr val="00B050"/>
              </a:solidFill>
              <a:ea typeface="Segoe UI" pitchFamily="34" charset="0"/>
              <a:cs typeface="Segoe UI" pitchFamily="34" charset="0"/>
            </a:endParaRPr>
          </a:p>
        </p:txBody>
      </p:sp>
      <p:sp>
        <p:nvSpPr>
          <p:cNvPr id="11" name="Rectangle 10"/>
          <p:cNvSpPr/>
          <p:nvPr/>
        </p:nvSpPr>
        <p:spPr bwMode="auto">
          <a:xfrm>
            <a:off x="9929311" y="2233767"/>
            <a:ext cx="1685807" cy="3637923"/>
          </a:xfrm>
          <a:prstGeom prst="rect">
            <a:avLst/>
          </a:prstGeom>
          <a:no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solidFill>
                <a:srgbClr val="00B050"/>
              </a:solidFill>
              <a:ea typeface="Segoe UI" pitchFamily="34" charset="0"/>
              <a:cs typeface="Segoe UI" pitchFamily="34" charset="0"/>
            </a:endParaRPr>
          </a:p>
        </p:txBody>
      </p:sp>
      <p:sp>
        <p:nvSpPr>
          <p:cNvPr id="19" name="TextBox 18"/>
          <p:cNvSpPr txBox="1"/>
          <p:nvPr/>
        </p:nvSpPr>
        <p:spPr>
          <a:xfrm>
            <a:off x="4392089" y="5819466"/>
            <a:ext cx="852377" cy="615522"/>
          </a:xfrm>
          <a:prstGeom prst="rect">
            <a:avLst/>
          </a:prstGeom>
          <a:noFill/>
        </p:spPr>
        <p:txBody>
          <a:bodyPr wrap="none" lIns="179285" tIns="143428" rIns="179285" bIns="143428" rtlCol="0">
            <a:spAutoFit/>
          </a:bodyPr>
          <a:lstStyle/>
          <a:p>
            <a:pPr algn="ctr" defTabSz="914367">
              <a:lnSpc>
                <a:spcPct val="90000"/>
              </a:lnSpc>
              <a:spcAft>
                <a:spcPts val="588"/>
              </a:spcAft>
            </a:pPr>
            <a:r>
              <a:rPr lang="en-US" sz="2353" dirty="0">
                <a:gradFill>
                  <a:gsLst>
                    <a:gs pos="2917">
                      <a:srgbClr val="404040"/>
                    </a:gs>
                    <a:gs pos="30000">
                      <a:srgbClr val="404040"/>
                    </a:gs>
                  </a:gsLst>
                  <a:lin ang="5400000" scaled="0"/>
                </a:gradFill>
              </a:rPr>
              <a:t>200</a:t>
            </a:r>
          </a:p>
        </p:txBody>
      </p:sp>
      <p:sp>
        <p:nvSpPr>
          <p:cNvPr id="20" name="TextBox 19"/>
          <p:cNvSpPr txBox="1"/>
          <p:nvPr/>
        </p:nvSpPr>
        <p:spPr>
          <a:xfrm>
            <a:off x="10234630" y="5819466"/>
            <a:ext cx="1015813" cy="615522"/>
          </a:xfrm>
          <a:prstGeom prst="rect">
            <a:avLst/>
          </a:prstGeom>
          <a:noFill/>
        </p:spPr>
        <p:txBody>
          <a:bodyPr wrap="none" lIns="179285" tIns="143428" rIns="179285" bIns="143428" rtlCol="0">
            <a:spAutoFit/>
          </a:bodyPr>
          <a:lstStyle/>
          <a:p>
            <a:pPr algn="ctr" defTabSz="914367">
              <a:lnSpc>
                <a:spcPct val="90000"/>
              </a:lnSpc>
              <a:spcAft>
                <a:spcPts val="588"/>
              </a:spcAft>
            </a:pPr>
            <a:r>
              <a:rPr lang="en-US" sz="2353" dirty="0">
                <a:gradFill>
                  <a:gsLst>
                    <a:gs pos="2917">
                      <a:srgbClr val="404040"/>
                    </a:gs>
                    <a:gs pos="30000">
                      <a:srgbClr val="404040"/>
                    </a:gs>
                  </a:gsLst>
                  <a:lin ang="5400000" scaled="0"/>
                </a:gradFill>
              </a:rPr>
              <a:t>1200</a:t>
            </a:r>
          </a:p>
        </p:txBody>
      </p:sp>
      <p:sp>
        <p:nvSpPr>
          <p:cNvPr id="22" name="TextBox 21"/>
          <p:cNvSpPr txBox="1"/>
          <p:nvPr/>
        </p:nvSpPr>
        <p:spPr>
          <a:xfrm>
            <a:off x="2820571" y="5819466"/>
            <a:ext cx="1222678" cy="615522"/>
          </a:xfrm>
          <a:prstGeom prst="rect">
            <a:avLst/>
          </a:prstGeom>
          <a:noFill/>
        </p:spPr>
        <p:txBody>
          <a:bodyPr wrap="square" lIns="179285" tIns="143428" rIns="179285" bIns="143428" rtlCol="0">
            <a:spAutoFit/>
          </a:bodyPr>
          <a:lstStyle/>
          <a:p>
            <a:pPr defTabSz="914367">
              <a:lnSpc>
                <a:spcPct val="90000"/>
              </a:lnSpc>
              <a:spcAft>
                <a:spcPts val="588"/>
              </a:spcAft>
            </a:pPr>
            <a:r>
              <a:rPr lang="en-US" sz="2353" dirty="0">
                <a:gradFill>
                  <a:gsLst>
                    <a:gs pos="2917">
                      <a:srgbClr val="404040"/>
                    </a:gs>
                    <a:gs pos="30000">
                      <a:srgbClr val="404040"/>
                    </a:gs>
                  </a:gsLst>
                  <a:lin ang="5400000" scaled="0"/>
                </a:gradFill>
              </a:rPr>
              <a:t>eDTUs</a:t>
            </a:r>
          </a:p>
        </p:txBody>
      </p:sp>
      <p:sp>
        <p:nvSpPr>
          <p:cNvPr id="32" name="Rectangle 31"/>
          <p:cNvSpPr/>
          <p:nvPr/>
        </p:nvSpPr>
        <p:spPr bwMode="auto">
          <a:xfrm>
            <a:off x="5980104" y="4794790"/>
            <a:ext cx="1685807" cy="1076900"/>
          </a:xfrm>
          <a:prstGeom prst="rect">
            <a:avLst/>
          </a:prstGeom>
          <a:no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solidFill>
                <a:srgbClr val="00B050"/>
              </a:solidFill>
              <a:ea typeface="Segoe UI" pitchFamily="34" charset="0"/>
              <a:cs typeface="Segoe UI" pitchFamily="34" charset="0"/>
            </a:endParaRPr>
          </a:p>
        </p:txBody>
      </p:sp>
      <p:sp>
        <p:nvSpPr>
          <p:cNvPr id="36" name="Rectangle 35"/>
          <p:cNvSpPr/>
          <p:nvPr/>
        </p:nvSpPr>
        <p:spPr bwMode="auto">
          <a:xfrm>
            <a:off x="7955478" y="3693130"/>
            <a:ext cx="1685807" cy="2178560"/>
          </a:xfrm>
          <a:prstGeom prst="rect">
            <a:avLst/>
          </a:prstGeom>
          <a:no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solidFill>
                <a:srgbClr val="00B050"/>
              </a:solidFill>
              <a:ea typeface="Segoe UI" pitchFamily="34" charset="0"/>
              <a:cs typeface="Segoe UI" pitchFamily="34" charset="0"/>
            </a:endParaRPr>
          </a:p>
        </p:txBody>
      </p:sp>
      <p:sp>
        <p:nvSpPr>
          <p:cNvPr id="39" name="TextBox 38"/>
          <p:cNvSpPr txBox="1"/>
          <p:nvPr/>
        </p:nvSpPr>
        <p:spPr>
          <a:xfrm>
            <a:off x="6421713" y="5819466"/>
            <a:ext cx="852377" cy="615522"/>
          </a:xfrm>
          <a:prstGeom prst="rect">
            <a:avLst/>
          </a:prstGeom>
          <a:noFill/>
        </p:spPr>
        <p:txBody>
          <a:bodyPr wrap="none" lIns="179285" tIns="143428" rIns="179285" bIns="143428" rtlCol="0">
            <a:spAutoFit/>
          </a:bodyPr>
          <a:lstStyle/>
          <a:p>
            <a:pPr algn="ctr" defTabSz="914367">
              <a:lnSpc>
                <a:spcPct val="90000"/>
              </a:lnSpc>
              <a:spcAft>
                <a:spcPts val="588"/>
              </a:spcAft>
            </a:pPr>
            <a:r>
              <a:rPr lang="en-US" sz="2353" dirty="0">
                <a:gradFill>
                  <a:gsLst>
                    <a:gs pos="2917">
                      <a:srgbClr val="404040"/>
                    </a:gs>
                    <a:gs pos="30000">
                      <a:srgbClr val="404040"/>
                    </a:gs>
                  </a:gsLst>
                  <a:lin ang="5400000" scaled="0"/>
                </a:gradFill>
              </a:rPr>
              <a:t>400</a:t>
            </a:r>
          </a:p>
        </p:txBody>
      </p:sp>
      <p:sp>
        <p:nvSpPr>
          <p:cNvPr id="40" name="TextBox 39"/>
          <p:cNvSpPr txBox="1"/>
          <p:nvPr/>
        </p:nvSpPr>
        <p:spPr>
          <a:xfrm>
            <a:off x="8328172" y="5819466"/>
            <a:ext cx="852377" cy="615522"/>
          </a:xfrm>
          <a:prstGeom prst="rect">
            <a:avLst/>
          </a:prstGeom>
          <a:noFill/>
        </p:spPr>
        <p:txBody>
          <a:bodyPr wrap="none" lIns="179285" tIns="143428" rIns="179285" bIns="143428" rtlCol="0">
            <a:spAutoFit/>
          </a:bodyPr>
          <a:lstStyle/>
          <a:p>
            <a:pPr algn="ctr" defTabSz="914367">
              <a:lnSpc>
                <a:spcPct val="90000"/>
              </a:lnSpc>
              <a:spcAft>
                <a:spcPts val="588"/>
              </a:spcAft>
            </a:pPr>
            <a:r>
              <a:rPr lang="en-US" sz="2353" dirty="0">
                <a:gradFill>
                  <a:gsLst>
                    <a:gs pos="2917">
                      <a:srgbClr val="404040"/>
                    </a:gs>
                    <a:gs pos="30000">
                      <a:srgbClr val="404040"/>
                    </a:gs>
                  </a:gsLst>
                  <a:lin ang="5400000" scaled="0"/>
                </a:gradFill>
              </a:rPr>
              <a:t>800</a:t>
            </a:r>
          </a:p>
        </p:txBody>
      </p:sp>
      <p:sp>
        <p:nvSpPr>
          <p:cNvPr id="3" name="TextBox 2"/>
          <p:cNvSpPr txBox="1"/>
          <p:nvPr/>
        </p:nvSpPr>
        <p:spPr>
          <a:xfrm>
            <a:off x="5790841" y="203939"/>
            <a:ext cx="1570108" cy="615522"/>
          </a:xfrm>
          <a:prstGeom prst="rect">
            <a:avLst/>
          </a:prstGeom>
          <a:noFill/>
        </p:spPr>
        <p:txBody>
          <a:bodyPr wrap="none" lIns="179285" tIns="143428" rIns="179285" bIns="143428" rtlCol="0">
            <a:spAutoFit/>
          </a:bodyPr>
          <a:lstStyle/>
          <a:p>
            <a:pPr defTabSz="914367">
              <a:lnSpc>
                <a:spcPct val="90000"/>
              </a:lnSpc>
              <a:spcAft>
                <a:spcPts val="588"/>
              </a:spcAft>
            </a:pPr>
            <a:r>
              <a:rPr lang="en-US" sz="2353" dirty="0">
                <a:solidFill>
                  <a:srgbClr val="00B050"/>
                </a:solidFill>
              </a:rPr>
              <a:t>PREVIEW</a:t>
            </a:r>
          </a:p>
        </p:txBody>
      </p:sp>
      <p:sp>
        <p:nvSpPr>
          <p:cNvPr id="23" name="Text Placeholder 2"/>
          <p:cNvSpPr txBox="1">
            <a:spLocks/>
          </p:cNvSpPr>
          <p:nvPr/>
        </p:nvSpPr>
        <p:spPr>
          <a:xfrm>
            <a:off x="350525" y="1213055"/>
            <a:ext cx="9480579" cy="2522432"/>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0000"/>
              </a:lnSpc>
            </a:pPr>
            <a:r>
              <a:rPr lang="en-US" sz="1961" dirty="0">
                <a:solidFill>
                  <a:srgbClr val="404040"/>
                </a:solidFill>
              </a:rPr>
              <a:t>Elastic databases, Elastic database pools</a:t>
            </a:r>
          </a:p>
          <a:p>
            <a:pPr>
              <a:lnSpc>
                <a:spcPct val="100000"/>
              </a:lnSpc>
            </a:pPr>
            <a:r>
              <a:rPr lang="en-US" sz="1961" dirty="0">
                <a:solidFill>
                  <a:srgbClr val="404040"/>
                </a:solidFill>
              </a:rPr>
              <a:t>Pooled resources leveraged by many databases</a:t>
            </a:r>
            <a:endParaRPr lang="en-US" sz="1961" dirty="0">
              <a:solidFill>
                <a:srgbClr val="00B050"/>
              </a:solidFill>
            </a:endParaRPr>
          </a:p>
          <a:p>
            <a:pPr>
              <a:lnSpc>
                <a:spcPct val="100000"/>
              </a:lnSpc>
            </a:pPr>
            <a:r>
              <a:rPr lang="en-US" sz="1961" b="1" dirty="0">
                <a:solidFill>
                  <a:srgbClr val="00B050"/>
                </a:solidFill>
              </a:rPr>
              <a:t>Standard</a:t>
            </a:r>
            <a:r>
              <a:rPr lang="en-US" sz="1961" dirty="0">
                <a:solidFill>
                  <a:srgbClr val="404040"/>
                </a:solidFill>
              </a:rPr>
              <a:t> elastic pool provides 200-1200* eDTUs for up to 100* databases</a:t>
            </a:r>
          </a:p>
          <a:p>
            <a:pPr>
              <a:lnSpc>
                <a:spcPct val="100000"/>
              </a:lnSpc>
            </a:pPr>
            <a:r>
              <a:rPr lang="en-US" sz="1961" b="1" dirty="0">
                <a:solidFill>
                  <a:srgbClr val="00B050"/>
                </a:solidFill>
              </a:rPr>
              <a:t>Elastic Standard </a:t>
            </a:r>
            <a:r>
              <a:rPr lang="en-US" sz="1961" dirty="0">
                <a:solidFill>
                  <a:srgbClr val="404040"/>
                </a:solidFill>
              </a:rPr>
              <a:t>databases can burst up to 100 eDTUs (S3 level)</a:t>
            </a:r>
          </a:p>
          <a:p>
            <a:pPr>
              <a:lnSpc>
                <a:spcPct val="100000"/>
              </a:lnSpc>
            </a:pPr>
            <a:r>
              <a:rPr lang="en-US" sz="1961" dirty="0">
                <a:gradFill>
                  <a:gsLst>
                    <a:gs pos="1250">
                      <a:srgbClr val="404040"/>
                    </a:gs>
                    <a:gs pos="100000">
                      <a:srgbClr val="404040"/>
                    </a:gs>
                  </a:gsLst>
                  <a:lin ang="5400000" scaled="0"/>
                </a:gradFill>
              </a:rPr>
              <a:t>Create/configure pool via portal, PowerShell, REST APIs </a:t>
            </a:r>
          </a:p>
          <a:p>
            <a:pPr>
              <a:lnSpc>
                <a:spcPct val="100000"/>
              </a:lnSpc>
            </a:pPr>
            <a:r>
              <a:rPr lang="en-US" sz="1961" dirty="0">
                <a:gradFill>
                  <a:gsLst>
                    <a:gs pos="1250">
                      <a:srgbClr val="404040"/>
                    </a:gs>
                    <a:gs pos="100000">
                      <a:srgbClr val="404040"/>
                    </a:gs>
                  </a:gsLst>
                  <a:lin ang="5400000" scaled="0"/>
                </a:gradFill>
              </a:rPr>
              <a:t>Move databases in/out using portal, PowerShell, REST APIs, T-SQL</a:t>
            </a:r>
          </a:p>
          <a:p>
            <a:pPr>
              <a:lnSpc>
                <a:spcPct val="100000"/>
              </a:lnSpc>
            </a:pPr>
            <a:r>
              <a:rPr lang="en-US" sz="1961" dirty="0">
                <a:gradFill>
                  <a:gsLst>
                    <a:gs pos="1250">
                      <a:srgbClr val="404040"/>
                    </a:gs>
                    <a:gs pos="100000">
                      <a:srgbClr val="404040"/>
                    </a:gs>
                  </a:gsLst>
                  <a:lin ang="5400000" scaled="0"/>
                </a:gradFill>
              </a:rPr>
              <a:t>Databases remain online throughout</a:t>
            </a:r>
          </a:p>
          <a:p>
            <a:pPr>
              <a:lnSpc>
                <a:spcPct val="100000"/>
              </a:lnSpc>
            </a:pPr>
            <a:r>
              <a:rPr lang="en-US" sz="1961" dirty="0">
                <a:gradFill>
                  <a:gsLst>
                    <a:gs pos="1250">
                      <a:srgbClr val="404040"/>
                    </a:gs>
                    <a:gs pos="100000">
                      <a:srgbClr val="404040"/>
                    </a:gs>
                  </a:gsLst>
                  <a:lin ang="5400000" scaled="0"/>
                </a:gradFill>
              </a:rPr>
              <a:t>Monitoring and alerting is available on both pool and databases</a:t>
            </a:r>
            <a:r>
              <a:rPr lang="en-US" sz="1961" dirty="0">
                <a:solidFill>
                  <a:srgbClr val="404040"/>
                </a:solidFill>
              </a:rPr>
              <a:t>  </a:t>
            </a:r>
            <a:endParaRPr lang="en-US" sz="1961" dirty="0">
              <a:gradFill>
                <a:gsLst>
                  <a:gs pos="1250">
                    <a:srgbClr val="404040"/>
                  </a:gs>
                  <a:gs pos="100000">
                    <a:srgbClr val="404040"/>
                  </a:gs>
                </a:gsLst>
                <a:lin ang="5400000" scaled="0"/>
              </a:gradFill>
            </a:endParaRPr>
          </a:p>
        </p:txBody>
      </p:sp>
      <p:sp>
        <p:nvSpPr>
          <p:cNvPr id="15" name="Rectangle 14"/>
          <p:cNvSpPr/>
          <p:nvPr/>
        </p:nvSpPr>
        <p:spPr>
          <a:xfrm>
            <a:off x="269241" y="6495443"/>
            <a:ext cx="8483602" cy="301727"/>
          </a:xfrm>
          <a:prstGeom prst="rect">
            <a:avLst/>
          </a:prstGeom>
        </p:spPr>
        <p:txBody>
          <a:bodyPr wrap="none">
            <a:spAutoFit/>
          </a:bodyPr>
          <a:lstStyle/>
          <a:p>
            <a:pPr defTabSz="914367"/>
            <a:r>
              <a:rPr lang="en-US" sz="1372" dirty="0">
                <a:solidFill>
                  <a:srgbClr val="404040"/>
                </a:solidFill>
              </a:rPr>
              <a:t>*Additional pricing tiers may be introduced, and the ranges and limits may be increased during the preview</a:t>
            </a:r>
          </a:p>
        </p:txBody>
      </p:sp>
      <p:grpSp>
        <p:nvGrpSpPr>
          <p:cNvPr id="7" name="Group 6"/>
          <p:cNvGrpSpPr/>
          <p:nvPr/>
        </p:nvGrpSpPr>
        <p:grpSpPr>
          <a:xfrm>
            <a:off x="4228449" y="5473097"/>
            <a:ext cx="1281055" cy="271667"/>
            <a:chOff x="4313237" y="5582348"/>
            <a:chExt cx="1306743" cy="277114"/>
          </a:xfrm>
        </p:grpSpPr>
        <p:grpSp>
          <p:nvGrpSpPr>
            <p:cNvPr id="2" name="Group 1"/>
            <p:cNvGrpSpPr/>
            <p:nvPr/>
          </p:nvGrpSpPr>
          <p:grpSpPr>
            <a:xfrm>
              <a:off x="4387586" y="5582348"/>
              <a:ext cx="602070" cy="223776"/>
              <a:chOff x="621719" y="4712770"/>
              <a:chExt cx="1904166" cy="707737"/>
            </a:xfrm>
          </p:grpSpPr>
          <p:sp>
            <p:nvSpPr>
              <p:cNvPr id="30" name="Can 2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3" name="Can 32"/>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4" name="Can 33"/>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5" name="Group 34"/>
            <p:cNvGrpSpPr/>
            <p:nvPr/>
          </p:nvGrpSpPr>
          <p:grpSpPr>
            <a:xfrm>
              <a:off x="4353433" y="5611941"/>
              <a:ext cx="602070" cy="223776"/>
              <a:chOff x="621719" y="4712770"/>
              <a:chExt cx="1904166" cy="707737"/>
            </a:xfrm>
          </p:grpSpPr>
          <p:sp>
            <p:nvSpPr>
              <p:cNvPr id="37" name="Can 36"/>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8" name="Can 37"/>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1" name="Can 40"/>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2" name="Group 41"/>
            <p:cNvGrpSpPr/>
            <p:nvPr/>
          </p:nvGrpSpPr>
          <p:grpSpPr>
            <a:xfrm>
              <a:off x="4313237" y="5635686"/>
              <a:ext cx="602070" cy="223776"/>
              <a:chOff x="621719" y="4712770"/>
              <a:chExt cx="1904166" cy="707737"/>
            </a:xfrm>
          </p:grpSpPr>
          <p:sp>
            <p:nvSpPr>
              <p:cNvPr id="43" name="Can 42"/>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4" name="Can 43"/>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5" name="Can 44"/>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6" name="Group 45"/>
            <p:cNvGrpSpPr/>
            <p:nvPr/>
          </p:nvGrpSpPr>
          <p:grpSpPr>
            <a:xfrm>
              <a:off x="5017910" y="5582348"/>
              <a:ext cx="602070" cy="223776"/>
              <a:chOff x="621719" y="4712770"/>
              <a:chExt cx="1904166" cy="707737"/>
            </a:xfrm>
          </p:grpSpPr>
          <p:sp>
            <p:nvSpPr>
              <p:cNvPr id="47" name="Can 46"/>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8" name="Can 47"/>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9" name="Can 48"/>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0" name="Group 49"/>
            <p:cNvGrpSpPr/>
            <p:nvPr/>
          </p:nvGrpSpPr>
          <p:grpSpPr>
            <a:xfrm>
              <a:off x="4983757" y="5611941"/>
              <a:ext cx="602070" cy="223776"/>
              <a:chOff x="621719" y="4712770"/>
              <a:chExt cx="1904166" cy="707737"/>
            </a:xfrm>
          </p:grpSpPr>
          <p:sp>
            <p:nvSpPr>
              <p:cNvPr id="51" name="Can 5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2" name="Can 5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3" name="Can 5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4" name="Group 53"/>
            <p:cNvGrpSpPr/>
            <p:nvPr/>
          </p:nvGrpSpPr>
          <p:grpSpPr>
            <a:xfrm>
              <a:off x="4943561" y="5635686"/>
              <a:ext cx="602070" cy="223776"/>
              <a:chOff x="621719" y="4712770"/>
              <a:chExt cx="1904166" cy="707737"/>
            </a:xfrm>
          </p:grpSpPr>
          <p:sp>
            <p:nvSpPr>
              <p:cNvPr id="55" name="Can 5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6" name="Can 5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7" name="Can 5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133" name="Group 132"/>
          <p:cNvGrpSpPr/>
          <p:nvPr/>
        </p:nvGrpSpPr>
        <p:grpSpPr>
          <a:xfrm>
            <a:off x="6170703" y="5468185"/>
            <a:ext cx="1281055" cy="271667"/>
            <a:chOff x="4313237" y="5582348"/>
            <a:chExt cx="1306743" cy="277114"/>
          </a:xfrm>
        </p:grpSpPr>
        <p:grpSp>
          <p:nvGrpSpPr>
            <p:cNvPr id="134" name="Group 133"/>
            <p:cNvGrpSpPr/>
            <p:nvPr/>
          </p:nvGrpSpPr>
          <p:grpSpPr>
            <a:xfrm>
              <a:off x="4387586" y="5582348"/>
              <a:ext cx="602070" cy="223776"/>
              <a:chOff x="621719" y="4712770"/>
              <a:chExt cx="1904166" cy="707737"/>
            </a:xfrm>
          </p:grpSpPr>
          <p:sp>
            <p:nvSpPr>
              <p:cNvPr id="155" name="Can 15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56" name="Can 15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57" name="Can 15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135" name="Group 134"/>
            <p:cNvGrpSpPr/>
            <p:nvPr/>
          </p:nvGrpSpPr>
          <p:grpSpPr>
            <a:xfrm>
              <a:off x="4353433" y="5611941"/>
              <a:ext cx="602070" cy="223776"/>
              <a:chOff x="621719" y="4712770"/>
              <a:chExt cx="1904166" cy="707737"/>
            </a:xfrm>
          </p:grpSpPr>
          <p:sp>
            <p:nvSpPr>
              <p:cNvPr id="152" name="Can 151"/>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53" name="Can 152"/>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54" name="Can 153"/>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136" name="Group 135"/>
            <p:cNvGrpSpPr/>
            <p:nvPr/>
          </p:nvGrpSpPr>
          <p:grpSpPr>
            <a:xfrm>
              <a:off x="4313237" y="5635686"/>
              <a:ext cx="602070" cy="223776"/>
              <a:chOff x="621719" y="4712770"/>
              <a:chExt cx="1904166" cy="707737"/>
            </a:xfrm>
          </p:grpSpPr>
          <p:sp>
            <p:nvSpPr>
              <p:cNvPr id="149" name="Can 148"/>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50" name="Can 149"/>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51" name="Can 150"/>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137" name="Group 136"/>
            <p:cNvGrpSpPr/>
            <p:nvPr/>
          </p:nvGrpSpPr>
          <p:grpSpPr>
            <a:xfrm>
              <a:off x="5017910" y="5582348"/>
              <a:ext cx="602070" cy="223776"/>
              <a:chOff x="621719" y="4712770"/>
              <a:chExt cx="1904166" cy="707737"/>
            </a:xfrm>
          </p:grpSpPr>
          <p:sp>
            <p:nvSpPr>
              <p:cNvPr id="146" name="Can 14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47" name="Can 14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48" name="Can 14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138" name="Group 137"/>
            <p:cNvGrpSpPr/>
            <p:nvPr/>
          </p:nvGrpSpPr>
          <p:grpSpPr>
            <a:xfrm>
              <a:off x="4983757" y="5611941"/>
              <a:ext cx="602070" cy="223776"/>
              <a:chOff x="621719" y="4712770"/>
              <a:chExt cx="1904166" cy="707737"/>
            </a:xfrm>
          </p:grpSpPr>
          <p:sp>
            <p:nvSpPr>
              <p:cNvPr id="143" name="Can 142"/>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44" name="Can 143"/>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45" name="Can 144"/>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139" name="Group 138"/>
            <p:cNvGrpSpPr/>
            <p:nvPr/>
          </p:nvGrpSpPr>
          <p:grpSpPr>
            <a:xfrm>
              <a:off x="4943561" y="5635686"/>
              <a:ext cx="602070" cy="223776"/>
              <a:chOff x="621719" y="4712770"/>
              <a:chExt cx="1904166" cy="707737"/>
            </a:xfrm>
          </p:grpSpPr>
          <p:sp>
            <p:nvSpPr>
              <p:cNvPr id="140" name="Can 13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41" name="Can 14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42" name="Can 14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158" name="Group 157"/>
          <p:cNvGrpSpPr/>
          <p:nvPr/>
        </p:nvGrpSpPr>
        <p:grpSpPr>
          <a:xfrm>
            <a:off x="6170703" y="5248991"/>
            <a:ext cx="1281055" cy="271667"/>
            <a:chOff x="4313237" y="5582348"/>
            <a:chExt cx="1306743" cy="277114"/>
          </a:xfrm>
        </p:grpSpPr>
        <p:grpSp>
          <p:nvGrpSpPr>
            <p:cNvPr id="159" name="Group 158"/>
            <p:cNvGrpSpPr/>
            <p:nvPr/>
          </p:nvGrpSpPr>
          <p:grpSpPr>
            <a:xfrm>
              <a:off x="4387586" y="5582348"/>
              <a:ext cx="602070" cy="223776"/>
              <a:chOff x="621719" y="4712770"/>
              <a:chExt cx="1904166" cy="707737"/>
            </a:xfrm>
          </p:grpSpPr>
          <p:sp>
            <p:nvSpPr>
              <p:cNvPr id="180" name="Can 17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81" name="Can 18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82" name="Can 18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160" name="Group 159"/>
            <p:cNvGrpSpPr/>
            <p:nvPr/>
          </p:nvGrpSpPr>
          <p:grpSpPr>
            <a:xfrm>
              <a:off x="4353433" y="5611941"/>
              <a:ext cx="602070" cy="223776"/>
              <a:chOff x="621719" y="4712770"/>
              <a:chExt cx="1904166" cy="707737"/>
            </a:xfrm>
          </p:grpSpPr>
          <p:sp>
            <p:nvSpPr>
              <p:cNvPr id="177" name="Can 176"/>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78" name="Can 177"/>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79" name="Can 178"/>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161" name="Group 160"/>
            <p:cNvGrpSpPr/>
            <p:nvPr/>
          </p:nvGrpSpPr>
          <p:grpSpPr>
            <a:xfrm>
              <a:off x="4313237" y="5635686"/>
              <a:ext cx="602070" cy="223776"/>
              <a:chOff x="621719" y="4712770"/>
              <a:chExt cx="1904166" cy="707737"/>
            </a:xfrm>
          </p:grpSpPr>
          <p:sp>
            <p:nvSpPr>
              <p:cNvPr id="174" name="Can 173"/>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75" name="Can 174"/>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76" name="Can 175"/>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162" name="Group 161"/>
            <p:cNvGrpSpPr/>
            <p:nvPr/>
          </p:nvGrpSpPr>
          <p:grpSpPr>
            <a:xfrm>
              <a:off x="5017910" y="5582348"/>
              <a:ext cx="602070" cy="223776"/>
              <a:chOff x="621719" y="4712770"/>
              <a:chExt cx="1904166" cy="707737"/>
            </a:xfrm>
          </p:grpSpPr>
          <p:sp>
            <p:nvSpPr>
              <p:cNvPr id="171" name="Can 17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72" name="Can 17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73" name="Can 17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163" name="Group 162"/>
            <p:cNvGrpSpPr/>
            <p:nvPr/>
          </p:nvGrpSpPr>
          <p:grpSpPr>
            <a:xfrm>
              <a:off x="4983757" y="5611941"/>
              <a:ext cx="602070" cy="223776"/>
              <a:chOff x="621719" y="4712770"/>
              <a:chExt cx="1904166" cy="707737"/>
            </a:xfrm>
          </p:grpSpPr>
          <p:sp>
            <p:nvSpPr>
              <p:cNvPr id="168" name="Can 167"/>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69" name="Can 168"/>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70" name="Can 169"/>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164" name="Group 163"/>
            <p:cNvGrpSpPr/>
            <p:nvPr/>
          </p:nvGrpSpPr>
          <p:grpSpPr>
            <a:xfrm>
              <a:off x="4943561" y="5635686"/>
              <a:ext cx="602070" cy="223776"/>
              <a:chOff x="621719" y="4712770"/>
              <a:chExt cx="1904166" cy="707737"/>
            </a:xfrm>
          </p:grpSpPr>
          <p:sp>
            <p:nvSpPr>
              <p:cNvPr id="165" name="Can 16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66" name="Can 16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67" name="Can 16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183" name="Group 182"/>
          <p:cNvGrpSpPr/>
          <p:nvPr/>
        </p:nvGrpSpPr>
        <p:grpSpPr>
          <a:xfrm>
            <a:off x="6170703" y="5019247"/>
            <a:ext cx="1281055" cy="271667"/>
            <a:chOff x="4313237" y="5582348"/>
            <a:chExt cx="1306743" cy="277114"/>
          </a:xfrm>
        </p:grpSpPr>
        <p:grpSp>
          <p:nvGrpSpPr>
            <p:cNvPr id="184" name="Group 183"/>
            <p:cNvGrpSpPr/>
            <p:nvPr/>
          </p:nvGrpSpPr>
          <p:grpSpPr>
            <a:xfrm>
              <a:off x="4387586" y="5582348"/>
              <a:ext cx="602070" cy="223776"/>
              <a:chOff x="621719" y="4712770"/>
              <a:chExt cx="1904166" cy="707737"/>
            </a:xfrm>
          </p:grpSpPr>
          <p:sp>
            <p:nvSpPr>
              <p:cNvPr id="205" name="Can 20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06" name="Can 20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07" name="Can 20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185" name="Group 184"/>
            <p:cNvGrpSpPr/>
            <p:nvPr/>
          </p:nvGrpSpPr>
          <p:grpSpPr>
            <a:xfrm>
              <a:off x="4353433" y="5611941"/>
              <a:ext cx="602070" cy="223776"/>
              <a:chOff x="621719" y="4712770"/>
              <a:chExt cx="1904166" cy="707737"/>
            </a:xfrm>
          </p:grpSpPr>
          <p:sp>
            <p:nvSpPr>
              <p:cNvPr id="202" name="Can 201"/>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03" name="Can 202"/>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04" name="Can 203"/>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186" name="Group 185"/>
            <p:cNvGrpSpPr/>
            <p:nvPr/>
          </p:nvGrpSpPr>
          <p:grpSpPr>
            <a:xfrm>
              <a:off x="4313237" y="5635686"/>
              <a:ext cx="602070" cy="223776"/>
              <a:chOff x="621719" y="4712770"/>
              <a:chExt cx="1904166" cy="707737"/>
            </a:xfrm>
          </p:grpSpPr>
          <p:sp>
            <p:nvSpPr>
              <p:cNvPr id="199" name="Can 198"/>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00" name="Can 199"/>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01" name="Can 200"/>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187" name="Group 186"/>
            <p:cNvGrpSpPr/>
            <p:nvPr/>
          </p:nvGrpSpPr>
          <p:grpSpPr>
            <a:xfrm>
              <a:off x="5017910" y="5582348"/>
              <a:ext cx="602070" cy="223776"/>
              <a:chOff x="621719" y="4712770"/>
              <a:chExt cx="1904166" cy="707737"/>
            </a:xfrm>
          </p:grpSpPr>
          <p:sp>
            <p:nvSpPr>
              <p:cNvPr id="196" name="Can 19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97" name="Can 19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98" name="Can 19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188" name="Group 187"/>
            <p:cNvGrpSpPr/>
            <p:nvPr/>
          </p:nvGrpSpPr>
          <p:grpSpPr>
            <a:xfrm>
              <a:off x="4983757" y="5611941"/>
              <a:ext cx="602070" cy="223776"/>
              <a:chOff x="621719" y="4712770"/>
              <a:chExt cx="1904166" cy="707737"/>
            </a:xfrm>
          </p:grpSpPr>
          <p:sp>
            <p:nvSpPr>
              <p:cNvPr id="193" name="Can 192"/>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94" name="Can 193"/>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95" name="Can 194"/>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189" name="Group 188"/>
            <p:cNvGrpSpPr/>
            <p:nvPr/>
          </p:nvGrpSpPr>
          <p:grpSpPr>
            <a:xfrm>
              <a:off x="4943561" y="5635686"/>
              <a:ext cx="602070" cy="223776"/>
              <a:chOff x="621719" y="4712770"/>
              <a:chExt cx="1904166" cy="707737"/>
            </a:xfrm>
          </p:grpSpPr>
          <p:sp>
            <p:nvSpPr>
              <p:cNvPr id="190" name="Can 18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91" name="Can 19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92" name="Can 19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208" name="Group 207"/>
          <p:cNvGrpSpPr/>
          <p:nvPr/>
        </p:nvGrpSpPr>
        <p:grpSpPr>
          <a:xfrm>
            <a:off x="8187658" y="5468185"/>
            <a:ext cx="1281055" cy="271667"/>
            <a:chOff x="4313237" y="5582348"/>
            <a:chExt cx="1306743" cy="277114"/>
          </a:xfrm>
        </p:grpSpPr>
        <p:grpSp>
          <p:nvGrpSpPr>
            <p:cNvPr id="209" name="Group 208"/>
            <p:cNvGrpSpPr/>
            <p:nvPr/>
          </p:nvGrpSpPr>
          <p:grpSpPr>
            <a:xfrm>
              <a:off x="4387586" y="5582348"/>
              <a:ext cx="602070" cy="223776"/>
              <a:chOff x="621719" y="4712770"/>
              <a:chExt cx="1904166" cy="707737"/>
            </a:xfrm>
          </p:grpSpPr>
          <p:sp>
            <p:nvSpPr>
              <p:cNvPr id="230" name="Can 22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31" name="Can 23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32" name="Can 23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210" name="Group 209"/>
            <p:cNvGrpSpPr/>
            <p:nvPr/>
          </p:nvGrpSpPr>
          <p:grpSpPr>
            <a:xfrm>
              <a:off x="4353433" y="5611941"/>
              <a:ext cx="602070" cy="223776"/>
              <a:chOff x="621719" y="4712770"/>
              <a:chExt cx="1904166" cy="707737"/>
            </a:xfrm>
          </p:grpSpPr>
          <p:sp>
            <p:nvSpPr>
              <p:cNvPr id="227" name="Can 226"/>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28" name="Can 227"/>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29" name="Can 228"/>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211" name="Group 210"/>
            <p:cNvGrpSpPr/>
            <p:nvPr/>
          </p:nvGrpSpPr>
          <p:grpSpPr>
            <a:xfrm>
              <a:off x="4313237" y="5635686"/>
              <a:ext cx="602070" cy="223776"/>
              <a:chOff x="621719" y="4712770"/>
              <a:chExt cx="1904166" cy="707737"/>
            </a:xfrm>
          </p:grpSpPr>
          <p:sp>
            <p:nvSpPr>
              <p:cNvPr id="224" name="Can 223"/>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25" name="Can 224"/>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26" name="Can 225"/>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212" name="Group 211"/>
            <p:cNvGrpSpPr/>
            <p:nvPr/>
          </p:nvGrpSpPr>
          <p:grpSpPr>
            <a:xfrm>
              <a:off x="5017910" y="5582348"/>
              <a:ext cx="602070" cy="223776"/>
              <a:chOff x="621719" y="4712770"/>
              <a:chExt cx="1904166" cy="707737"/>
            </a:xfrm>
          </p:grpSpPr>
          <p:sp>
            <p:nvSpPr>
              <p:cNvPr id="221" name="Can 22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22" name="Can 22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23" name="Can 22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213" name="Group 212"/>
            <p:cNvGrpSpPr/>
            <p:nvPr/>
          </p:nvGrpSpPr>
          <p:grpSpPr>
            <a:xfrm>
              <a:off x="4983757" y="5611941"/>
              <a:ext cx="602070" cy="223776"/>
              <a:chOff x="621719" y="4712770"/>
              <a:chExt cx="1904166" cy="707737"/>
            </a:xfrm>
          </p:grpSpPr>
          <p:sp>
            <p:nvSpPr>
              <p:cNvPr id="218" name="Can 217"/>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19" name="Can 218"/>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20" name="Can 219"/>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214" name="Group 213"/>
            <p:cNvGrpSpPr/>
            <p:nvPr/>
          </p:nvGrpSpPr>
          <p:grpSpPr>
            <a:xfrm>
              <a:off x="4943561" y="5635686"/>
              <a:ext cx="602070" cy="223776"/>
              <a:chOff x="621719" y="4712770"/>
              <a:chExt cx="1904166" cy="707737"/>
            </a:xfrm>
          </p:grpSpPr>
          <p:sp>
            <p:nvSpPr>
              <p:cNvPr id="215" name="Can 21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16" name="Can 21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17" name="Can 21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233" name="Group 232"/>
          <p:cNvGrpSpPr/>
          <p:nvPr/>
        </p:nvGrpSpPr>
        <p:grpSpPr>
          <a:xfrm>
            <a:off x="8187658" y="5248991"/>
            <a:ext cx="1281055" cy="271667"/>
            <a:chOff x="4313237" y="5582348"/>
            <a:chExt cx="1306743" cy="277114"/>
          </a:xfrm>
        </p:grpSpPr>
        <p:grpSp>
          <p:nvGrpSpPr>
            <p:cNvPr id="234" name="Group 233"/>
            <p:cNvGrpSpPr/>
            <p:nvPr/>
          </p:nvGrpSpPr>
          <p:grpSpPr>
            <a:xfrm>
              <a:off x="4387586" y="5582348"/>
              <a:ext cx="602070" cy="223776"/>
              <a:chOff x="621719" y="4712770"/>
              <a:chExt cx="1904166" cy="707737"/>
            </a:xfrm>
          </p:grpSpPr>
          <p:sp>
            <p:nvSpPr>
              <p:cNvPr id="255" name="Can 25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56" name="Can 25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57" name="Can 25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235" name="Group 234"/>
            <p:cNvGrpSpPr/>
            <p:nvPr/>
          </p:nvGrpSpPr>
          <p:grpSpPr>
            <a:xfrm>
              <a:off x="4353433" y="5611941"/>
              <a:ext cx="602070" cy="223776"/>
              <a:chOff x="621719" y="4712770"/>
              <a:chExt cx="1904166" cy="707737"/>
            </a:xfrm>
          </p:grpSpPr>
          <p:sp>
            <p:nvSpPr>
              <p:cNvPr id="252" name="Can 251"/>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53" name="Can 252"/>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54" name="Can 253"/>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236" name="Group 235"/>
            <p:cNvGrpSpPr/>
            <p:nvPr/>
          </p:nvGrpSpPr>
          <p:grpSpPr>
            <a:xfrm>
              <a:off x="4313237" y="5635686"/>
              <a:ext cx="602070" cy="223776"/>
              <a:chOff x="621719" y="4712770"/>
              <a:chExt cx="1904166" cy="707737"/>
            </a:xfrm>
          </p:grpSpPr>
          <p:sp>
            <p:nvSpPr>
              <p:cNvPr id="249" name="Can 248"/>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50" name="Can 249"/>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51" name="Can 250"/>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237" name="Group 236"/>
            <p:cNvGrpSpPr/>
            <p:nvPr/>
          </p:nvGrpSpPr>
          <p:grpSpPr>
            <a:xfrm>
              <a:off x="5017910" y="5582348"/>
              <a:ext cx="602070" cy="223776"/>
              <a:chOff x="621719" y="4712770"/>
              <a:chExt cx="1904166" cy="707737"/>
            </a:xfrm>
          </p:grpSpPr>
          <p:sp>
            <p:nvSpPr>
              <p:cNvPr id="246" name="Can 24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47" name="Can 24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48" name="Can 24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238" name="Group 237"/>
            <p:cNvGrpSpPr/>
            <p:nvPr/>
          </p:nvGrpSpPr>
          <p:grpSpPr>
            <a:xfrm>
              <a:off x="4983757" y="5611941"/>
              <a:ext cx="602070" cy="223776"/>
              <a:chOff x="621719" y="4712770"/>
              <a:chExt cx="1904166" cy="707737"/>
            </a:xfrm>
          </p:grpSpPr>
          <p:sp>
            <p:nvSpPr>
              <p:cNvPr id="243" name="Can 242"/>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44" name="Can 243"/>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45" name="Can 244"/>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239" name="Group 238"/>
            <p:cNvGrpSpPr/>
            <p:nvPr/>
          </p:nvGrpSpPr>
          <p:grpSpPr>
            <a:xfrm>
              <a:off x="4943561" y="5635686"/>
              <a:ext cx="602070" cy="223776"/>
              <a:chOff x="621719" y="4712770"/>
              <a:chExt cx="1904166" cy="707737"/>
            </a:xfrm>
          </p:grpSpPr>
          <p:sp>
            <p:nvSpPr>
              <p:cNvPr id="240" name="Can 23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41" name="Can 24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42" name="Can 24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258" name="Group 257"/>
          <p:cNvGrpSpPr/>
          <p:nvPr/>
        </p:nvGrpSpPr>
        <p:grpSpPr>
          <a:xfrm>
            <a:off x="8187658" y="5019247"/>
            <a:ext cx="1281055" cy="271667"/>
            <a:chOff x="4313237" y="5582348"/>
            <a:chExt cx="1306743" cy="277114"/>
          </a:xfrm>
        </p:grpSpPr>
        <p:grpSp>
          <p:nvGrpSpPr>
            <p:cNvPr id="259" name="Group 258"/>
            <p:cNvGrpSpPr/>
            <p:nvPr/>
          </p:nvGrpSpPr>
          <p:grpSpPr>
            <a:xfrm>
              <a:off x="4387586" y="5582348"/>
              <a:ext cx="602070" cy="223776"/>
              <a:chOff x="621719" y="4712770"/>
              <a:chExt cx="1904166" cy="707737"/>
            </a:xfrm>
          </p:grpSpPr>
          <p:sp>
            <p:nvSpPr>
              <p:cNvPr id="280" name="Can 27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81" name="Can 28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82" name="Can 28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260" name="Group 259"/>
            <p:cNvGrpSpPr/>
            <p:nvPr/>
          </p:nvGrpSpPr>
          <p:grpSpPr>
            <a:xfrm>
              <a:off x="4353433" y="5611941"/>
              <a:ext cx="602070" cy="223776"/>
              <a:chOff x="621719" y="4712770"/>
              <a:chExt cx="1904166" cy="707737"/>
            </a:xfrm>
          </p:grpSpPr>
          <p:sp>
            <p:nvSpPr>
              <p:cNvPr id="277" name="Can 276"/>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78" name="Can 277"/>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79" name="Can 278"/>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261" name="Group 260"/>
            <p:cNvGrpSpPr/>
            <p:nvPr/>
          </p:nvGrpSpPr>
          <p:grpSpPr>
            <a:xfrm>
              <a:off x="4313237" y="5635686"/>
              <a:ext cx="602070" cy="223776"/>
              <a:chOff x="621719" y="4712770"/>
              <a:chExt cx="1904166" cy="707737"/>
            </a:xfrm>
          </p:grpSpPr>
          <p:sp>
            <p:nvSpPr>
              <p:cNvPr id="274" name="Can 273"/>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75" name="Can 274"/>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76" name="Can 275"/>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262" name="Group 261"/>
            <p:cNvGrpSpPr/>
            <p:nvPr/>
          </p:nvGrpSpPr>
          <p:grpSpPr>
            <a:xfrm>
              <a:off x="5017910" y="5582348"/>
              <a:ext cx="602070" cy="223776"/>
              <a:chOff x="621719" y="4712770"/>
              <a:chExt cx="1904166" cy="707737"/>
            </a:xfrm>
          </p:grpSpPr>
          <p:sp>
            <p:nvSpPr>
              <p:cNvPr id="271" name="Can 27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72" name="Can 27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73" name="Can 27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263" name="Group 262"/>
            <p:cNvGrpSpPr/>
            <p:nvPr/>
          </p:nvGrpSpPr>
          <p:grpSpPr>
            <a:xfrm>
              <a:off x="4983757" y="5611941"/>
              <a:ext cx="602070" cy="223776"/>
              <a:chOff x="621719" y="4712770"/>
              <a:chExt cx="1904166" cy="707737"/>
            </a:xfrm>
          </p:grpSpPr>
          <p:sp>
            <p:nvSpPr>
              <p:cNvPr id="268" name="Can 267"/>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69" name="Can 268"/>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70" name="Can 269"/>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264" name="Group 263"/>
            <p:cNvGrpSpPr/>
            <p:nvPr/>
          </p:nvGrpSpPr>
          <p:grpSpPr>
            <a:xfrm>
              <a:off x="4943561" y="5635686"/>
              <a:ext cx="602070" cy="223776"/>
              <a:chOff x="621719" y="4712770"/>
              <a:chExt cx="1904166" cy="707737"/>
            </a:xfrm>
          </p:grpSpPr>
          <p:sp>
            <p:nvSpPr>
              <p:cNvPr id="265" name="Can 26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66" name="Can 26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67" name="Can 26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283" name="Group 282"/>
          <p:cNvGrpSpPr/>
          <p:nvPr/>
        </p:nvGrpSpPr>
        <p:grpSpPr>
          <a:xfrm>
            <a:off x="8187658" y="4799870"/>
            <a:ext cx="1281055" cy="271667"/>
            <a:chOff x="4313237" y="5582348"/>
            <a:chExt cx="1306743" cy="277114"/>
          </a:xfrm>
        </p:grpSpPr>
        <p:grpSp>
          <p:nvGrpSpPr>
            <p:cNvPr id="284" name="Group 283"/>
            <p:cNvGrpSpPr/>
            <p:nvPr/>
          </p:nvGrpSpPr>
          <p:grpSpPr>
            <a:xfrm>
              <a:off x="4387586" y="5582348"/>
              <a:ext cx="602070" cy="223776"/>
              <a:chOff x="621719" y="4712770"/>
              <a:chExt cx="1904166" cy="707737"/>
            </a:xfrm>
          </p:grpSpPr>
          <p:sp>
            <p:nvSpPr>
              <p:cNvPr id="305" name="Can 30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06" name="Can 30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07" name="Can 30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285" name="Group 284"/>
            <p:cNvGrpSpPr/>
            <p:nvPr/>
          </p:nvGrpSpPr>
          <p:grpSpPr>
            <a:xfrm>
              <a:off x="4353433" y="5611941"/>
              <a:ext cx="602070" cy="223776"/>
              <a:chOff x="621719" y="4712770"/>
              <a:chExt cx="1904166" cy="707737"/>
            </a:xfrm>
          </p:grpSpPr>
          <p:sp>
            <p:nvSpPr>
              <p:cNvPr id="302" name="Can 301"/>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03" name="Can 302"/>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04" name="Can 303"/>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286" name="Group 285"/>
            <p:cNvGrpSpPr/>
            <p:nvPr/>
          </p:nvGrpSpPr>
          <p:grpSpPr>
            <a:xfrm>
              <a:off x="4313237" y="5635686"/>
              <a:ext cx="602070" cy="223776"/>
              <a:chOff x="621719" y="4712770"/>
              <a:chExt cx="1904166" cy="707737"/>
            </a:xfrm>
          </p:grpSpPr>
          <p:sp>
            <p:nvSpPr>
              <p:cNvPr id="299" name="Can 298"/>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00" name="Can 299"/>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01" name="Can 300"/>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287" name="Group 286"/>
            <p:cNvGrpSpPr/>
            <p:nvPr/>
          </p:nvGrpSpPr>
          <p:grpSpPr>
            <a:xfrm>
              <a:off x="5017910" y="5582348"/>
              <a:ext cx="602070" cy="223776"/>
              <a:chOff x="621719" y="4712770"/>
              <a:chExt cx="1904166" cy="707737"/>
            </a:xfrm>
          </p:grpSpPr>
          <p:sp>
            <p:nvSpPr>
              <p:cNvPr id="296" name="Can 29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97" name="Can 29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98" name="Can 29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288" name="Group 287"/>
            <p:cNvGrpSpPr/>
            <p:nvPr/>
          </p:nvGrpSpPr>
          <p:grpSpPr>
            <a:xfrm>
              <a:off x="4983757" y="5611941"/>
              <a:ext cx="602070" cy="223776"/>
              <a:chOff x="621719" y="4712770"/>
              <a:chExt cx="1904166" cy="707737"/>
            </a:xfrm>
          </p:grpSpPr>
          <p:sp>
            <p:nvSpPr>
              <p:cNvPr id="293" name="Can 292"/>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94" name="Can 293"/>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95" name="Can 294"/>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289" name="Group 288"/>
            <p:cNvGrpSpPr/>
            <p:nvPr/>
          </p:nvGrpSpPr>
          <p:grpSpPr>
            <a:xfrm>
              <a:off x="4943561" y="5635686"/>
              <a:ext cx="602070" cy="223776"/>
              <a:chOff x="621719" y="4712770"/>
              <a:chExt cx="1904166" cy="707737"/>
            </a:xfrm>
          </p:grpSpPr>
          <p:sp>
            <p:nvSpPr>
              <p:cNvPr id="290" name="Can 28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91" name="Can 29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92" name="Can 29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308" name="Group 307"/>
          <p:cNvGrpSpPr/>
          <p:nvPr/>
        </p:nvGrpSpPr>
        <p:grpSpPr>
          <a:xfrm>
            <a:off x="8187658" y="4576673"/>
            <a:ext cx="1281055" cy="271667"/>
            <a:chOff x="4313237" y="5582348"/>
            <a:chExt cx="1306743" cy="277114"/>
          </a:xfrm>
        </p:grpSpPr>
        <p:grpSp>
          <p:nvGrpSpPr>
            <p:cNvPr id="309" name="Group 308"/>
            <p:cNvGrpSpPr/>
            <p:nvPr/>
          </p:nvGrpSpPr>
          <p:grpSpPr>
            <a:xfrm>
              <a:off x="4387586" y="5582348"/>
              <a:ext cx="602070" cy="223776"/>
              <a:chOff x="621719" y="4712770"/>
              <a:chExt cx="1904166" cy="707737"/>
            </a:xfrm>
          </p:grpSpPr>
          <p:sp>
            <p:nvSpPr>
              <p:cNvPr id="330" name="Can 32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31" name="Can 33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32" name="Can 33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10" name="Group 309"/>
            <p:cNvGrpSpPr/>
            <p:nvPr/>
          </p:nvGrpSpPr>
          <p:grpSpPr>
            <a:xfrm>
              <a:off x="4353433" y="5611941"/>
              <a:ext cx="602070" cy="223776"/>
              <a:chOff x="621719" y="4712770"/>
              <a:chExt cx="1904166" cy="707737"/>
            </a:xfrm>
          </p:grpSpPr>
          <p:sp>
            <p:nvSpPr>
              <p:cNvPr id="327" name="Can 326"/>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28" name="Can 327"/>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29" name="Can 328"/>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11" name="Group 310"/>
            <p:cNvGrpSpPr/>
            <p:nvPr/>
          </p:nvGrpSpPr>
          <p:grpSpPr>
            <a:xfrm>
              <a:off x="4313237" y="5635686"/>
              <a:ext cx="602070" cy="223776"/>
              <a:chOff x="621719" y="4712770"/>
              <a:chExt cx="1904166" cy="707737"/>
            </a:xfrm>
          </p:grpSpPr>
          <p:sp>
            <p:nvSpPr>
              <p:cNvPr id="324" name="Can 323"/>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25" name="Can 324"/>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26" name="Can 325"/>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12" name="Group 311"/>
            <p:cNvGrpSpPr/>
            <p:nvPr/>
          </p:nvGrpSpPr>
          <p:grpSpPr>
            <a:xfrm>
              <a:off x="5017910" y="5582348"/>
              <a:ext cx="602070" cy="223776"/>
              <a:chOff x="621719" y="4712770"/>
              <a:chExt cx="1904166" cy="707737"/>
            </a:xfrm>
          </p:grpSpPr>
          <p:sp>
            <p:nvSpPr>
              <p:cNvPr id="321" name="Can 32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22" name="Can 32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23" name="Can 32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13" name="Group 312"/>
            <p:cNvGrpSpPr/>
            <p:nvPr/>
          </p:nvGrpSpPr>
          <p:grpSpPr>
            <a:xfrm>
              <a:off x="4983757" y="5611941"/>
              <a:ext cx="602070" cy="223776"/>
              <a:chOff x="621719" y="4712770"/>
              <a:chExt cx="1904166" cy="707737"/>
            </a:xfrm>
          </p:grpSpPr>
          <p:sp>
            <p:nvSpPr>
              <p:cNvPr id="318" name="Can 317"/>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19" name="Can 318"/>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20" name="Can 319"/>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14" name="Group 313"/>
            <p:cNvGrpSpPr/>
            <p:nvPr/>
          </p:nvGrpSpPr>
          <p:grpSpPr>
            <a:xfrm>
              <a:off x="4943561" y="5635686"/>
              <a:ext cx="602070" cy="223776"/>
              <a:chOff x="621719" y="4712770"/>
              <a:chExt cx="1904166" cy="707737"/>
            </a:xfrm>
          </p:grpSpPr>
          <p:sp>
            <p:nvSpPr>
              <p:cNvPr id="315" name="Can 31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16" name="Can 31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17" name="Can 31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333" name="Group 332"/>
          <p:cNvGrpSpPr/>
          <p:nvPr/>
        </p:nvGrpSpPr>
        <p:grpSpPr>
          <a:xfrm>
            <a:off x="8187658" y="4352566"/>
            <a:ext cx="1281055" cy="271667"/>
            <a:chOff x="4313237" y="5582348"/>
            <a:chExt cx="1306743" cy="277114"/>
          </a:xfrm>
        </p:grpSpPr>
        <p:grpSp>
          <p:nvGrpSpPr>
            <p:cNvPr id="334" name="Group 333"/>
            <p:cNvGrpSpPr/>
            <p:nvPr/>
          </p:nvGrpSpPr>
          <p:grpSpPr>
            <a:xfrm>
              <a:off x="4387586" y="5582348"/>
              <a:ext cx="602070" cy="223776"/>
              <a:chOff x="621719" y="4712770"/>
              <a:chExt cx="1904166" cy="707737"/>
            </a:xfrm>
          </p:grpSpPr>
          <p:sp>
            <p:nvSpPr>
              <p:cNvPr id="355" name="Can 35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56" name="Can 35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57" name="Can 35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35" name="Group 334"/>
            <p:cNvGrpSpPr/>
            <p:nvPr/>
          </p:nvGrpSpPr>
          <p:grpSpPr>
            <a:xfrm>
              <a:off x="4353433" y="5611941"/>
              <a:ext cx="602070" cy="223776"/>
              <a:chOff x="621719" y="4712770"/>
              <a:chExt cx="1904166" cy="707737"/>
            </a:xfrm>
          </p:grpSpPr>
          <p:sp>
            <p:nvSpPr>
              <p:cNvPr id="352" name="Can 351"/>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53" name="Can 352"/>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54" name="Can 353"/>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36" name="Group 335"/>
            <p:cNvGrpSpPr/>
            <p:nvPr/>
          </p:nvGrpSpPr>
          <p:grpSpPr>
            <a:xfrm>
              <a:off x="4313237" y="5635686"/>
              <a:ext cx="602070" cy="223776"/>
              <a:chOff x="621719" y="4712770"/>
              <a:chExt cx="1904166" cy="707737"/>
            </a:xfrm>
          </p:grpSpPr>
          <p:sp>
            <p:nvSpPr>
              <p:cNvPr id="349" name="Can 348"/>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50" name="Can 349"/>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51" name="Can 350"/>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37" name="Group 336"/>
            <p:cNvGrpSpPr/>
            <p:nvPr/>
          </p:nvGrpSpPr>
          <p:grpSpPr>
            <a:xfrm>
              <a:off x="5017910" y="5582348"/>
              <a:ext cx="602070" cy="223776"/>
              <a:chOff x="621719" y="4712770"/>
              <a:chExt cx="1904166" cy="707737"/>
            </a:xfrm>
          </p:grpSpPr>
          <p:sp>
            <p:nvSpPr>
              <p:cNvPr id="346" name="Can 34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47" name="Can 34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48" name="Can 34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38" name="Group 337"/>
            <p:cNvGrpSpPr/>
            <p:nvPr/>
          </p:nvGrpSpPr>
          <p:grpSpPr>
            <a:xfrm>
              <a:off x="4983757" y="5611941"/>
              <a:ext cx="602070" cy="223776"/>
              <a:chOff x="621719" y="4712770"/>
              <a:chExt cx="1904166" cy="707737"/>
            </a:xfrm>
          </p:grpSpPr>
          <p:sp>
            <p:nvSpPr>
              <p:cNvPr id="343" name="Can 342"/>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44" name="Can 343"/>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45" name="Can 344"/>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39" name="Group 338"/>
            <p:cNvGrpSpPr/>
            <p:nvPr/>
          </p:nvGrpSpPr>
          <p:grpSpPr>
            <a:xfrm>
              <a:off x="4943561" y="5635686"/>
              <a:ext cx="602070" cy="223776"/>
              <a:chOff x="621719" y="4712770"/>
              <a:chExt cx="1904166" cy="707737"/>
            </a:xfrm>
          </p:grpSpPr>
          <p:sp>
            <p:nvSpPr>
              <p:cNvPr id="340" name="Can 33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41" name="Can 34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42" name="Can 34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358" name="Group 357"/>
          <p:cNvGrpSpPr/>
          <p:nvPr/>
        </p:nvGrpSpPr>
        <p:grpSpPr>
          <a:xfrm>
            <a:off x="8187658" y="4139186"/>
            <a:ext cx="1281055" cy="271667"/>
            <a:chOff x="4313237" y="5582348"/>
            <a:chExt cx="1306743" cy="277114"/>
          </a:xfrm>
        </p:grpSpPr>
        <p:grpSp>
          <p:nvGrpSpPr>
            <p:cNvPr id="359" name="Group 358"/>
            <p:cNvGrpSpPr/>
            <p:nvPr/>
          </p:nvGrpSpPr>
          <p:grpSpPr>
            <a:xfrm>
              <a:off x="4387586" y="5582348"/>
              <a:ext cx="602070" cy="223776"/>
              <a:chOff x="621719" y="4712770"/>
              <a:chExt cx="1904166" cy="707737"/>
            </a:xfrm>
          </p:grpSpPr>
          <p:sp>
            <p:nvSpPr>
              <p:cNvPr id="380" name="Can 37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81" name="Can 38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82" name="Can 38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60" name="Group 359"/>
            <p:cNvGrpSpPr/>
            <p:nvPr/>
          </p:nvGrpSpPr>
          <p:grpSpPr>
            <a:xfrm>
              <a:off x="4353433" y="5611941"/>
              <a:ext cx="602070" cy="223776"/>
              <a:chOff x="621719" y="4712770"/>
              <a:chExt cx="1904166" cy="707737"/>
            </a:xfrm>
          </p:grpSpPr>
          <p:sp>
            <p:nvSpPr>
              <p:cNvPr id="377" name="Can 376"/>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78" name="Can 377"/>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79" name="Can 378"/>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61" name="Group 360"/>
            <p:cNvGrpSpPr/>
            <p:nvPr/>
          </p:nvGrpSpPr>
          <p:grpSpPr>
            <a:xfrm>
              <a:off x="4313237" y="5635686"/>
              <a:ext cx="602070" cy="223776"/>
              <a:chOff x="621719" y="4712770"/>
              <a:chExt cx="1904166" cy="707737"/>
            </a:xfrm>
          </p:grpSpPr>
          <p:sp>
            <p:nvSpPr>
              <p:cNvPr id="374" name="Can 373"/>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75" name="Can 374"/>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76" name="Can 375"/>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62" name="Group 361"/>
            <p:cNvGrpSpPr/>
            <p:nvPr/>
          </p:nvGrpSpPr>
          <p:grpSpPr>
            <a:xfrm>
              <a:off x="5017910" y="5582348"/>
              <a:ext cx="602070" cy="223776"/>
              <a:chOff x="621719" y="4712770"/>
              <a:chExt cx="1904166" cy="707737"/>
            </a:xfrm>
          </p:grpSpPr>
          <p:sp>
            <p:nvSpPr>
              <p:cNvPr id="371" name="Can 37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72" name="Can 37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73" name="Can 37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63" name="Group 362"/>
            <p:cNvGrpSpPr/>
            <p:nvPr/>
          </p:nvGrpSpPr>
          <p:grpSpPr>
            <a:xfrm>
              <a:off x="4983757" y="5611941"/>
              <a:ext cx="602070" cy="223776"/>
              <a:chOff x="621719" y="4712770"/>
              <a:chExt cx="1904166" cy="707737"/>
            </a:xfrm>
          </p:grpSpPr>
          <p:sp>
            <p:nvSpPr>
              <p:cNvPr id="368" name="Can 367"/>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69" name="Can 368"/>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70" name="Can 369"/>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64" name="Group 363"/>
            <p:cNvGrpSpPr/>
            <p:nvPr/>
          </p:nvGrpSpPr>
          <p:grpSpPr>
            <a:xfrm>
              <a:off x="4943561" y="5635686"/>
              <a:ext cx="602070" cy="223776"/>
              <a:chOff x="621719" y="4712770"/>
              <a:chExt cx="1904166" cy="707737"/>
            </a:xfrm>
          </p:grpSpPr>
          <p:sp>
            <p:nvSpPr>
              <p:cNvPr id="365" name="Can 36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66" name="Can 36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67" name="Can 36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383" name="Group 382"/>
          <p:cNvGrpSpPr/>
          <p:nvPr/>
        </p:nvGrpSpPr>
        <p:grpSpPr>
          <a:xfrm>
            <a:off x="8187658" y="3909442"/>
            <a:ext cx="1281055" cy="271667"/>
            <a:chOff x="4313237" y="5582348"/>
            <a:chExt cx="1306743" cy="277114"/>
          </a:xfrm>
        </p:grpSpPr>
        <p:grpSp>
          <p:nvGrpSpPr>
            <p:cNvPr id="384" name="Group 383"/>
            <p:cNvGrpSpPr/>
            <p:nvPr/>
          </p:nvGrpSpPr>
          <p:grpSpPr>
            <a:xfrm>
              <a:off x="4387586" y="5582348"/>
              <a:ext cx="602070" cy="223776"/>
              <a:chOff x="621719" y="4712770"/>
              <a:chExt cx="1904166" cy="707737"/>
            </a:xfrm>
          </p:grpSpPr>
          <p:sp>
            <p:nvSpPr>
              <p:cNvPr id="405" name="Can 40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06" name="Can 40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07" name="Can 40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85" name="Group 384"/>
            <p:cNvGrpSpPr/>
            <p:nvPr/>
          </p:nvGrpSpPr>
          <p:grpSpPr>
            <a:xfrm>
              <a:off x="4353433" y="5611941"/>
              <a:ext cx="602070" cy="223776"/>
              <a:chOff x="621719" y="4712770"/>
              <a:chExt cx="1904166" cy="707737"/>
            </a:xfrm>
          </p:grpSpPr>
          <p:sp>
            <p:nvSpPr>
              <p:cNvPr id="402" name="Can 401"/>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03" name="Can 402"/>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04" name="Can 403"/>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86" name="Group 385"/>
            <p:cNvGrpSpPr/>
            <p:nvPr/>
          </p:nvGrpSpPr>
          <p:grpSpPr>
            <a:xfrm>
              <a:off x="4313237" y="5635686"/>
              <a:ext cx="602070" cy="223776"/>
              <a:chOff x="621719" y="4712770"/>
              <a:chExt cx="1904166" cy="707737"/>
            </a:xfrm>
          </p:grpSpPr>
          <p:sp>
            <p:nvSpPr>
              <p:cNvPr id="399" name="Can 398"/>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00" name="Can 399"/>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01" name="Can 400"/>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87" name="Group 386"/>
            <p:cNvGrpSpPr/>
            <p:nvPr/>
          </p:nvGrpSpPr>
          <p:grpSpPr>
            <a:xfrm>
              <a:off x="5017910" y="5582348"/>
              <a:ext cx="602070" cy="223776"/>
              <a:chOff x="621719" y="4712770"/>
              <a:chExt cx="1904166" cy="707737"/>
            </a:xfrm>
          </p:grpSpPr>
          <p:sp>
            <p:nvSpPr>
              <p:cNvPr id="396" name="Can 39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97" name="Can 39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98" name="Can 39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88" name="Group 387"/>
            <p:cNvGrpSpPr/>
            <p:nvPr/>
          </p:nvGrpSpPr>
          <p:grpSpPr>
            <a:xfrm>
              <a:off x="4983757" y="5611941"/>
              <a:ext cx="602070" cy="223776"/>
              <a:chOff x="621719" y="4712770"/>
              <a:chExt cx="1904166" cy="707737"/>
            </a:xfrm>
          </p:grpSpPr>
          <p:sp>
            <p:nvSpPr>
              <p:cNvPr id="393" name="Can 392"/>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94" name="Can 393"/>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95" name="Can 394"/>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89" name="Group 388"/>
            <p:cNvGrpSpPr/>
            <p:nvPr/>
          </p:nvGrpSpPr>
          <p:grpSpPr>
            <a:xfrm>
              <a:off x="4943561" y="5635686"/>
              <a:ext cx="602070" cy="223776"/>
              <a:chOff x="621719" y="4712770"/>
              <a:chExt cx="1904166" cy="707737"/>
            </a:xfrm>
          </p:grpSpPr>
          <p:sp>
            <p:nvSpPr>
              <p:cNvPr id="390" name="Can 38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91" name="Can 39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92" name="Can 39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409" name="Group 408"/>
          <p:cNvGrpSpPr/>
          <p:nvPr/>
        </p:nvGrpSpPr>
        <p:grpSpPr>
          <a:xfrm>
            <a:off x="10137986" y="5468185"/>
            <a:ext cx="1281055" cy="271667"/>
            <a:chOff x="4313237" y="5582348"/>
            <a:chExt cx="1306743" cy="277114"/>
          </a:xfrm>
        </p:grpSpPr>
        <p:grpSp>
          <p:nvGrpSpPr>
            <p:cNvPr id="410" name="Group 409"/>
            <p:cNvGrpSpPr/>
            <p:nvPr/>
          </p:nvGrpSpPr>
          <p:grpSpPr>
            <a:xfrm>
              <a:off x="4387586" y="5582348"/>
              <a:ext cx="602070" cy="223776"/>
              <a:chOff x="621719" y="4712770"/>
              <a:chExt cx="1904166" cy="707737"/>
            </a:xfrm>
          </p:grpSpPr>
          <p:sp>
            <p:nvSpPr>
              <p:cNvPr id="431" name="Can 43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32" name="Can 43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33" name="Can 43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11" name="Group 410"/>
            <p:cNvGrpSpPr/>
            <p:nvPr/>
          </p:nvGrpSpPr>
          <p:grpSpPr>
            <a:xfrm>
              <a:off x="4353433" y="5611941"/>
              <a:ext cx="602070" cy="223776"/>
              <a:chOff x="621719" y="4712770"/>
              <a:chExt cx="1904166" cy="707737"/>
            </a:xfrm>
          </p:grpSpPr>
          <p:sp>
            <p:nvSpPr>
              <p:cNvPr id="428" name="Can 427"/>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29" name="Can 428"/>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30" name="Can 429"/>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12" name="Group 411"/>
            <p:cNvGrpSpPr/>
            <p:nvPr/>
          </p:nvGrpSpPr>
          <p:grpSpPr>
            <a:xfrm>
              <a:off x="4313237" y="5635686"/>
              <a:ext cx="602070" cy="223776"/>
              <a:chOff x="621719" y="4712770"/>
              <a:chExt cx="1904166" cy="707737"/>
            </a:xfrm>
          </p:grpSpPr>
          <p:sp>
            <p:nvSpPr>
              <p:cNvPr id="425" name="Can 42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26" name="Can 42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27" name="Can 42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13" name="Group 412"/>
            <p:cNvGrpSpPr/>
            <p:nvPr/>
          </p:nvGrpSpPr>
          <p:grpSpPr>
            <a:xfrm>
              <a:off x="5017910" y="5582348"/>
              <a:ext cx="602070" cy="223776"/>
              <a:chOff x="621719" y="4712770"/>
              <a:chExt cx="1904166" cy="707737"/>
            </a:xfrm>
          </p:grpSpPr>
          <p:sp>
            <p:nvSpPr>
              <p:cNvPr id="422" name="Can 421"/>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23" name="Can 422"/>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24" name="Can 423"/>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14" name="Group 413"/>
            <p:cNvGrpSpPr/>
            <p:nvPr/>
          </p:nvGrpSpPr>
          <p:grpSpPr>
            <a:xfrm>
              <a:off x="4983757" y="5611941"/>
              <a:ext cx="602070" cy="223776"/>
              <a:chOff x="621719" y="4712770"/>
              <a:chExt cx="1904166" cy="707737"/>
            </a:xfrm>
          </p:grpSpPr>
          <p:sp>
            <p:nvSpPr>
              <p:cNvPr id="419" name="Can 418"/>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20" name="Can 419"/>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21" name="Can 420"/>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15" name="Group 414"/>
            <p:cNvGrpSpPr/>
            <p:nvPr/>
          </p:nvGrpSpPr>
          <p:grpSpPr>
            <a:xfrm>
              <a:off x="4943561" y="5635686"/>
              <a:ext cx="602070" cy="223776"/>
              <a:chOff x="621719" y="4712770"/>
              <a:chExt cx="1904166" cy="707737"/>
            </a:xfrm>
          </p:grpSpPr>
          <p:sp>
            <p:nvSpPr>
              <p:cNvPr id="416" name="Can 41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17" name="Can 41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18" name="Can 41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434" name="Group 433"/>
          <p:cNvGrpSpPr/>
          <p:nvPr/>
        </p:nvGrpSpPr>
        <p:grpSpPr>
          <a:xfrm>
            <a:off x="10137986" y="5248991"/>
            <a:ext cx="1281055" cy="271667"/>
            <a:chOff x="4313237" y="5582348"/>
            <a:chExt cx="1306743" cy="277114"/>
          </a:xfrm>
        </p:grpSpPr>
        <p:grpSp>
          <p:nvGrpSpPr>
            <p:cNvPr id="435" name="Group 434"/>
            <p:cNvGrpSpPr/>
            <p:nvPr/>
          </p:nvGrpSpPr>
          <p:grpSpPr>
            <a:xfrm>
              <a:off x="4387586" y="5582348"/>
              <a:ext cx="602070" cy="223776"/>
              <a:chOff x="621719" y="4712770"/>
              <a:chExt cx="1904166" cy="707737"/>
            </a:xfrm>
          </p:grpSpPr>
          <p:sp>
            <p:nvSpPr>
              <p:cNvPr id="456" name="Can 45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57" name="Can 45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58" name="Can 45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36" name="Group 435"/>
            <p:cNvGrpSpPr/>
            <p:nvPr/>
          </p:nvGrpSpPr>
          <p:grpSpPr>
            <a:xfrm>
              <a:off x="4353433" y="5611941"/>
              <a:ext cx="602070" cy="223776"/>
              <a:chOff x="621719" y="4712770"/>
              <a:chExt cx="1904166" cy="707737"/>
            </a:xfrm>
          </p:grpSpPr>
          <p:sp>
            <p:nvSpPr>
              <p:cNvPr id="453" name="Can 452"/>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54" name="Can 453"/>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55" name="Can 454"/>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37" name="Group 436"/>
            <p:cNvGrpSpPr/>
            <p:nvPr/>
          </p:nvGrpSpPr>
          <p:grpSpPr>
            <a:xfrm>
              <a:off x="4313237" y="5635686"/>
              <a:ext cx="602070" cy="223776"/>
              <a:chOff x="621719" y="4712770"/>
              <a:chExt cx="1904166" cy="707737"/>
            </a:xfrm>
          </p:grpSpPr>
          <p:sp>
            <p:nvSpPr>
              <p:cNvPr id="450" name="Can 44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51" name="Can 45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52" name="Can 45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38" name="Group 437"/>
            <p:cNvGrpSpPr/>
            <p:nvPr/>
          </p:nvGrpSpPr>
          <p:grpSpPr>
            <a:xfrm>
              <a:off x="5017910" y="5582348"/>
              <a:ext cx="602070" cy="223776"/>
              <a:chOff x="621719" y="4712770"/>
              <a:chExt cx="1904166" cy="707737"/>
            </a:xfrm>
          </p:grpSpPr>
          <p:sp>
            <p:nvSpPr>
              <p:cNvPr id="447" name="Can 446"/>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48" name="Can 447"/>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49" name="Can 448"/>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39" name="Group 438"/>
            <p:cNvGrpSpPr/>
            <p:nvPr/>
          </p:nvGrpSpPr>
          <p:grpSpPr>
            <a:xfrm>
              <a:off x="4983757" y="5611941"/>
              <a:ext cx="602070" cy="223776"/>
              <a:chOff x="621719" y="4712770"/>
              <a:chExt cx="1904166" cy="707737"/>
            </a:xfrm>
          </p:grpSpPr>
          <p:sp>
            <p:nvSpPr>
              <p:cNvPr id="444" name="Can 443"/>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45" name="Can 444"/>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46" name="Can 445"/>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40" name="Group 439"/>
            <p:cNvGrpSpPr/>
            <p:nvPr/>
          </p:nvGrpSpPr>
          <p:grpSpPr>
            <a:xfrm>
              <a:off x="4943561" y="5635686"/>
              <a:ext cx="602070" cy="223776"/>
              <a:chOff x="621719" y="4712770"/>
              <a:chExt cx="1904166" cy="707737"/>
            </a:xfrm>
          </p:grpSpPr>
          <p:sp>
            <p:nvSpPr>
              <p:cNvPr id="441" name="Can 44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42" name="Can 44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43" name="Can 44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459" name="Group 458"/>
          <p:cNvGrpSpPr/>
          <p:nvPr/>
        </p:nvGrpSpPr>
        <p:grpSpPr>
          <a:xfrm>
            <a:off x="10137986" y="5019247"/>
            <a:ext cx="1281055" cy="271667"/>
            <a:chOff x="4313237" y="5582348"/>
            <a:chExt cx="1306743" cy="277114"/>
          </a:xfrm>
        </p:grpSpPr>
        <p:grpSp>
          <p:nvGrpSpPr>
            <p:cNvPr id="460" name="Group 459"/>
            <p:cNvGrpSpPr/>
            <p:nvPr/>
          </p:nvGrpSpPr>
          <p:grpSpPr>
            <a:xfrm>
              <a:off x="4387586" y="5582348"/>
              <a:ext cx="602070" cy="223776"/>
              <a:chOff x="621719" y="4712770"/>
              <a:chExt cx="1904166" cy="707737"/>
            </a:xfrm>
          </p:grpSpPr>
          <p:sp>
            <p:nvSpPr>
              <p:cNvPr id="481" name="Can 48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82" name="Can 48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83" name="Can 48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61" name="Group 460"/>
            <p:cNvGrpSpPr/>
            <p:nvPr/>
          </p:nvGrpSpPr>
          <p:grpSpPr>
            <a:xfrm>
              <a:off x="4353433" y="5611941"/>
              <a:ext cx="602070" cy="223776"/>
              <a:chOff x="621719" y="4712770"/>
              <a:chExt cx="1904166" cy="707737"/>
            </a:xfrm>
          </p:grpSpPr>
          <p:sp>
            <p:nvSpPr>
              <p:cNvPr id="478" name="Can 477"/>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79" name="Can 478"/>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80" name="Can 479"/>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62" name="Group 461"/>
            <p:cNvGrpSpPr/>
            <p:nvPr/>
          </p:nvGrpSpPr>
          <p:grpSpPr>
            <a:xfrm>
              <a:off x="4313237" y="5635686"/>
              <a:ext cx="602070" cy="223776"/>
              <a:chOff x="621719" y="4712770"/>
              <a:chExt cx="1904166" cy="707737"/>
            </a:xfrm>
          </p:grpSpPr>
          <p:sp>
            <p:nvSpPr>
              <p:cNvPr id="475" name="Can 47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76" name="Can 47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77" name="Can 47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63" name="Group 462"/>
            <p:cNvGrpSpPr/>
            <p:nvPr/>
          </p:nvGrpSpPr>
          <p:grpSpPr>
            <a:xfrm>
              <a:off x="5017910" y="5582348"/>
              <a:ext cx="602070" cy="223776"/>
              <a:chOff x="621719" y="4712770"/>
              <a:chExt cx="1904166" cy="707737"/>
            </a:xfrm>
          </p:grpSpPr>
          <p:sp>
            <p:nvSpPr>
              <p:cNvPr id="472" name="Can 471"/>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73" name="Can 472"/>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74" name="Can 473"/>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64" name="Group 463"/>
            <p:cNvGrpSpPr/>
            <p:nvPr/>
          </p:nvGrpSpPr>
          <p:grpSpPr>
            <a:xfrm>
              <a:off x="4983757" y="5611941"/>
              <a:ext cx="602070" cy="223776"/>
              <a:chOff x="621719" y="4712770"/>
              <a:chExt cx="1904166" cy="707737"/>
            </a:xfrm>
          </p:grpSpPr>
          <p:sp>
            <p:nvSpPr>
              <p:cNvPr id="469" name="Can 468"/>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70" name="Can 469"/>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71" name="Can 470"/>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65" name="Group 464"/>
            <p:cNvGrpSpPr/>
            <p:nvPr/>
          </p:nvGrpSpPr>
          <p:grpSpPr>
            <a:xfrm>
              <a:off x="4943561" y="5635686"/>
              <a:ext cx="602070" cy="223776"/>
              <a:chOff x="621719" y="4712770"/>
              <a:chExt cx="1904166" cy="707737"/>
            </a:xfrm>
          </p:grpSpPr>
          <p:sp>
            <p:nvSpPr>
              <p:cNvPr id="466" name="Can 46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67" name="Can 46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68" name="Can 46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484" name="Group 483"/>
          <p:cNvGrpSpPr/>
          <p:nvPr/>
        </p:nvGrpSpPr>
        <p:grpSpPr>
          <a:xfrm>
            <a:off x="10137986" y="4799870"/>
            <a:ext cx="1281055" cy="271667"/>
            <a:chOff x="4313237" y="5582348"/>
            <a:chExt cx="1306743" cy="277114"/>
          </a:xfrm>
        </p:grpSpPr>
        <p:grpSp>
          <p:nvGrpSpPr>
            <p:cNvPr id="485" name="Group 484"/>
            <p:cNvGrpSpPr/>
            <p:nvPr/>
          </p:nvGrpSpPr>
          <p:grpSpPr>
            <a:xfrm>
              <a:off x="4387586" y="5582348"/>
              <a:ext cx="602070" cy="223776"/>
              <a:chOff x="621719" y="4712770"/>
              <a:chExt cx="1904166" cy="707737"/>
            </a:xfrm>
          </p:grpSpPr>
          <p:sp>
            <p:nvSpPr>
              <p:cNvPr id="506" name="Can 50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07" name="Can 50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08" name="Can 50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86" name="Group 485"/>
            <p:cNvGrpSpPr/>
            <p:nvPr/>
          </p:nvGrpSpPr>
          <p:grpSpPr>
            <a:xfrm>
              <a:off x="4353433" y="5611941"/>
              <a:ext cx="602070" cy="223776"/>
              <a:chOff x="621719" y="4712770"/>
              <a:chExt cx="1904166" cy="707737"/>
            </a:xfrm>
          </p:grpSpPr>
          <p:sp>
            <p:nvSpPr>
              <p:cNvPr id="503" name="Can 502"/>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04" name="Can 503"/>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05" name="Can 504"/>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87" name="Group 486"/>
            <p:cNvGrpSpPr/>
            <p:nvPr/>
          </p:nvGrpSpPr>
          <p:grpSpPr>
            <a:xfrm>
              <a:off x="4313237" y="5635686"/>
              <a:ext cx="602070" cy="223776"/>
              <a:chOff x="621719" y="4712770"/>
              <a:chExt cx="1904166" cy="707737"/>
            </a:xfrm>
          </p:grpSpPr>
          <p:sp>
            <p:nvSpPr>
              <p:cNvPr id="500" name="Can 49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01" name="Can 50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02" name="Can 50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88" name="Group 487"/>
            <p:cNvGrpSpPr/>
            <p:nvPr/>
          </p:nvGrpSpPr>
          <p:grpSpPr>
            <a:xfrm>
              <a:off x="5017910" y="5582348"/>
              <a:ext cx="602070" cy="223776"/>
              <a:chOff x="621719" y="4712770"/>
              <a:chExt cx="1904166" cy="707737"/>
            </a:xfrm>
          </p:grpSpPr>
          <p:sp>
            <p:nvSpPr>
              <p:cNvPr id="497" name="Can 496"/>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98" name="Can 497"/>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99" name="Can 498"/>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89" name="Group 488"/>
            <p:cNvGrpSpPr/>
            <p:nvPr/>
          </p:nvGrpSpPr>
          <p:grpSpPr>
            <a:xfrm>
              <a:off x="4983757" y="5611941"/>
              <a:ext cx="602070" cy="223776"/>
              <a:chOff x="621719" y="4712770"/>
              <a:chExt cx="1904166" cy="707737"/>
            </a:xfrm>
          </p:grpSpPr>
          <p:sp>
            <p:nvSpPr>
              <p:cNvPr id="494" name="Can 493"/>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95" name="Can 494"/>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96" name="Can 495"/>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90" name="Group 489"/>
            <p:cNvGrpSpPr/>
            <p:nvPr/>
          </p:nvGrpSpPr>
          <p:grpSpPr>
            <a:xfrm>
              <a:off x="4943561" y="5635686"/>
              <a:ext cx="602070" cy="223776"/>
              <a:chOff x="621719" y="4712770"/>
              <a:chExt cx="1904166" cy="707737"/>
            </a:xfrm>
          </p:grpSpPr>
          <p:sp>
            <p:nvSpPr>
              <p:cNvPr id="491" name="Can 49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92" name="Can 49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93" name="Can 49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509" name="Group 508"/>
          <p:cNvGrpSpPr/>
          <p:nvPr/>
        </p:nvGrpSpPr>
        <p:grpSpPr>
          <a:xfrm>
            <a:off x="10137986" y="4576673"/>
            <a:ext cx="1281055" cy="271667"/>
            <a:chOff x="4313237" y="5582348"/>
            <a:chExt cx="1306743" cy="277114"/>
          </a:xfrm>
        </p:grpSpPr>
        <p:grpSp>
          <p:nvGrpSpPr>
            <p:cNvPr id="510" name="Group 509"/>
            <p:cNvGrpSpPr/>
            <p:nvPr/>
          </p:nvGrpSpPr>
          <p:grpSpPr>
            <a:xfrm>
              <a:off x="4387586" y="5582348"/>
              <a:ext cx="602070" cy="223776"/>
              <a:chOff x="621719" y="4712770"/>
              <a:chExt cx="1904166" cy="707737"/>
            </a:xfrm>
          </p:grpSpPr>
          <p:sp>
            <p:nvSpPr>
              <p:cNvPr id="531" name="Can 53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32" name="Can 53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33" name="Can 53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11" name="Group 510"/>
            <p:cNvGrpSpPr/>
            <p:nvPr/>
          </p:nvGrpSpPr>
          <p:grpSpPr>
            <a:xfrm>
              <a:off x="4353433" y="5611941"/>
              <a:ext cx="602070" cy="223776"/>
              <a:chOff x="621719" y="4712770"/>
              <a:chExt cx="1904166" cy="707737"/>
            </a:xfrm>
          </p:grpSpPr>
          <p:sp>
            <p:nvSpPr>
              <p:cNvPr id="528" name="Can 527"/>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29" name="Can 528"/>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30" name="Can 529"/>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12" name="Group 511"/>
            <p:cNvGrpSpPr/>
            <p:nvPr/>
          </p:nvGrpSpPr>
          <p:grpSpPr>
            <a:xfrm>
              <a:off x="4313237" y="5635686"/>
              <a:ext cx="602070" cy="223776"/>
              <a:chOff x="621719" y="4712770"/>
              <a:chExt cx="1904166" cy="707737"/>
            </a:xfrm>
          </p:grpSpPr>
          <p:sp>
            <p:nvSpPr>
              <p:cNvPr id="525" name="Can 52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26" name="Can 52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27" name="Can 52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13" name="Group 512"/>
            <p:cNvGrpSpPr/>
            <p:nvPr/>
          </p:nvGrpSpPr>
          <p:grpSpPr>
            <a:xfrm>
              <a:off x="5017910" y="5582348"/>
              <a:ext cx="602070" cy="223776"/>
              <a:chOff x="621719" y="4712770"/>
              <a:chExt cx="1904166" cy="707737"/>
            </a:xfrm>
          </p:grpSpPr>
          <p:sp>
            <p:nvSpPr>
              <p:cNvPr id="522" name="Can 521"/>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23" name="Can 522"/>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24" name="Can 523"/>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14" name="Group 513"/>
            <p:cNvGrpSpPr/>
            <p:nvPr/>
          </p:nvGrpSpPr>
          <p:grpSpPr>
            <a:xfrm>
              <a:off x="4983757" y="5611941"/>
              <a:ext cx="602070" cy="223776"/>
              <a:chOff x="621719" y="4712770"/>
              <a:chExt cx="1904166" cy="707737"/>
            </a:xfrm>
          </p:grpSpPr>
          <p:sp>
            <p:nvSpPr>
              <p:cNvPr id="519" name="Can 518"/>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20" name="Can 519"/>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21" name="Can 520"/>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15" name="Group 514"/>
            <p:cNvGrpSpPr/>
            <p:nvPr/>
          </p:nvGrpSpPr>
          <p:grpSpPr>
            <a:xfrm>
              <a:off x="4943561" y="5635686"/>
              <a:ext cx="602070" cy="223776"/>
              <a:chOff x="621719" y="4712770"/>
              <a:chExt cx="1904166" cy="707737"/>
            </a:xfrm>
          </p:grpSpPr>
          <p:sp>
            <p:nvSpPr>
              <p:cNvPr id="516" name="Can 51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17" name="Can 51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18" name="Can 51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534" name="Group 533"/>
          <p:cNvGrpSpPr/>
          <p:nvPr/>
        </p:nvGrpSpPr>
        <p:grpSpPr>
          <a:xfrm>
            <a:off x="10137986" y="4352566"/>
            <a:ext cx="1281055" cy="271667"/>
            <a:chOff x="4313237" y="5582348"/>
            <a:chExt cx="1306743" cy="277114"/>
          </a:xfrm>
        </p:grpSpPr>
        <p:grpSp>
          <p:nvGrpSpPr>
            <p:cNvPr id="535" name="Group 534"/>
            <p:cNvGrpSpPr/>
            <p:nvPr/>
          </p:nvGrpSpPr>
          <p:grpSpPr>
            <a:xfrm>
              <a:off x="4387586" y="5582348"/>
              <a:ext cx="602070" cy="223776"/>
              <a:chOff x="621719" y="4712770"/>
              <a:chExt cx="1904166" cy="707737"/>
            </a:xfrm>
          </p:grpSpPr>
          <p:sp>
            <p:nvSpPr>
              <p:cNvPr id="556" name="Can 55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57" name="Can 55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58" name="Can 55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36" name="Group 535"/>
            <p:cNvGrpSpPr/>
            <p:nvPr/>
          </p:nvGrpSpPr>
          <p:grpSpPr>
            <a:xfrm>
              <a:off x="4353433" y="5611941"/>
              <a:ext cx="602070" cy="223776"/>
              <a:chOff x="621719" y="4712770"/>
              <a:chExt cx="1904166" cy="707737"/>
            </a:xfrm>
          </p:grpSpPr>
          <p:sp>
            <p:nvSpPr>
              <p:cNvPr id="553" name="Can 552"/>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54" name="Can 553"/>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55" name="Can 554"/>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37" name="Group 536"/>
            <p:cNvGrpSpPr/>
            <p:nvPr/>
          </p:nvGrpSpPr>
          <p:grpSpPr>
            <a:xfrm>
              <a:off x="4313237" y="5635686"/>
              <a:ext cx="602070" cy="223776"/>
              <a:chOff x="621719" y="4712770"/>
              <a:chExt cx="1904166" cy="707737"/>
            </a:xfrm>
          </p:grpSpPr>
          <p:sp>
            <p:nvSpPr>
              <p:cNvPr id="550" name="Can 54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51" name="Can 55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52" name="Can 55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38" name="Group 537"/>
            <p:cNvGrpSpPr/>
            <p:nvPr/>
          </p:nvGrpSpPr>
          <p:grpSpPr>
            <a:xfrm>
              <a:off x="5017910" y="5582348"/>
              <a:ext cx="602070" cy="223776"/>
              <a:chOff x="621719" y="4712770"/>
              <a:chExt cx="1904166" cy="707737"/>
            </a:xfrm>
          </p:grpSpPr>
          <p:sp>
            <p:nvSpPr>
              <p:cNvPr id="547" name="Can 546"/>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48" name="Can 547"/>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49" name="Can 548"/>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39" name="Group 538"/>
            <p:cNvGrpSpPr/>
            <p:nvPr/>
          </p:nvGrpSpPr>
          <p:grpSpPr>
            <a:xfrm>
              <a:off x="4983757" y="5611941"/>
              <a:ext cx="602070" cy="223776"/>
              <a:chOff x="621719" y="4712770"/>
              <a:chExt cx="1904166" cy="707737"/>
            </a:xfrm>
          </p:grpSpPr>
          <p:sp>
            <p:nvSpPr>
              <p:cNvPr id="544" name="Can 543"/>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45" name="Can 544"/>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46" name="Can 545"/>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40" name="Group 539"/>
            <p:cNvGrpSpPr/>
            <p:nvPr/>
          </p:nvGrpSpPr>
          <p:grpSpPr>
            <a:xfrm>
              <a:off x="4943561" y="5635686"/>
              <a:ext cx="602070" cy="223776"/>
              <a:chOff x="621719" y="4712770"/>
              <a:chExt cx="1904166" cy="707737"/>
            </a:xfrm>
          </p:grpSpPr>
          <p:sp>
            <p:nvSpPr>
              <p:cNvPr id="541" name="Can 54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42" name="Can 54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43" name="Can 54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559" name="Group 558"/>
          <p:cNvGrpSpPr/>
          <p:nvPr/>
        </p:nvGrpSpPr>
        <p:grpSpPr>
          <a:xfrm>
            <a:off x="10137986" y="4139186"/>
            <a:ext cx="1281055" cy="271667"/>
            <a:chOff x="4313237" y="5582348"/>
            <a:chExt cx="1306743" cy="277114"/>
          </a:xfrm>
        </p:grpSpPr>
        <p:grpSp>
          <p:nvGrpSpPr>
            <p:cNvPr id="560" name="Group 559"/>
            <p:cNvGrpSpPr/>
            <p:nvPr/>
          </p:nvGrpSpPr>
          <p:grpSpPr>
            <a:xfrm>
              <a:off x="4387586" y="5582348"/>
              <a:ext cx="602070" cy="223776"/>
              <a:chOff x="621719" y="4712770"/>
              <a:chExt cx="1904166" cy="707737"/>
            </a:xfrm>
          </p:grpSpPr>
          <p:sp>
            <p:nvSpPr>
              <p:cNvPr id="581" name="Can 58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82" name="Can 58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83" name="Can 58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61" name="Group 560"/>
            <p:cNvGrpSpPr/>
            <p:nvPr/>
          </p:nvGrpSpPr>
          <p:grpSpPr>
            <a:xfrm>
              <a:off x="4353433" y="5611941"/>
              <a:ext cx="602070" cy="223776"/>
              <a:chOff x="621719" y="4712770"/>
              <a:chExt cx="1904166" cy="707737"/>
            </a:xfrm>
          </p:grpSpPr>
          <p:sp>
            <p:nvSpPr>
              <p:cNvPr id="578" name="Can 577"/>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79" name="Can 578"/>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80" name="Can 579"/>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62" name="Group 561"/>
            <p:cNvGrpSpPr/>
            <p:nvPr/>
          </p:nvGrpSpPr>
          <p:grpSpPr>
            <a:xfrm>
              <a:off x="4313237" y="5635686"/>
              <a:ext cx="602070" cy="223776"/>
              <a:chOff x="621719" y="4712770"/>
              <a:chExt cx="1904166" cy="707737"/>
            </a:xfrm>
          </p:grpSpPr>
          <p:sp>
            <p:nvSpPr>
              <p:cNvPr id="575" name="Can 57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76" name="Can 57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77" name="Can 57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63" name="Group 562"/>
            <p:cNvGrpSpPr/>
            <p:nvPr/>
          </p:nvGrpSpPr>
          <p:grpSpPr>
            <a:xfrm>
              <a:off x="5017910" y="5582348"/>
              <a:ext cx="602070" cy="223776"/>
              <a:chOff x="621719" y="4712770"/>
              <a:chExt cx="1904166" cy="707737"/>
            </a:xfrm>
          </p:grpSpPr>
          <p:sp>
            <p:nvSpPr>
              <p:cNvPr id="572" name="Can 571"/>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73" name="Can 572"/>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74" name="Can 573"/>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64" name="Group 563"/>
            <p:cNvGrpSpPr/>
            <p:nvPr/>
          </p:nvGrpSpPr>
          <p:grpSpPr>
            <a:xfrm>
              <a:off x="4983757" y="5611941"/>
              <a:ext cx="602070" cy="223776"/>
              <a:chOff x="621719" y="4712770"/>
              <a:chExt cx="1904166" cy="707737"/>
            </a:xfrm>
          </p:grpSpPr>
          <p:sp>
            <p:nvSpPr>
              <p:cNvPr id="569" name="Can 568"/>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70" name="Can 569"/>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71" name="Can 570"/>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65" name="Group 564"/>
            <p:cNvGrpSpPr/>
            <p:nvPr/>
          </p:nvGrpSpPr>
          <p:grpSpPr>
            <a:xfrm>
              <a:off x="4943561" y="5635686"/>
              <a:ext cx="602070" cy="223776"/>
              <a:chOff x="621719" y="4712770"/>
              <a:chExt cx="1904166" cy="707737"/>
            </a:xfrm>
          </p:grpSpPr>
          <p:sp>
            <p:nvSpPr>
              <p:cNvPr id="566" name="Can 56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67" name="Can 56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68" name="Can 56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584" name="Group 583"/>
          <p:cNvGrpSpPr/>
          <p:nvPr/>
        </p:nvGrpSpPr>
        <p:grpSpPr>
          <a:xfrm>
            <a:off x="10137986" y="3909442"/>
            <a:ext cx="1281055" cy="271667"/>
            <a:chOff x="4313237" y="5582348"/>
            <a:chExt cx="1306743" cy="277114"/>
          </a:xfrm>
        </p:grpSpPr>
        <p:grpSp>
          <p:nvGrpSpPr>
            <p:cNvPr id="585" name="Group 584"/>
            <p:cNvGrpSpPr/>
            <p:nvPr/>
          </p:nvGrpSpPr>
          <p:grpSpPr>
            <a:xfrm>
              <a:off x="4387586" y="5582348"/>
              <a:ext cx="602070" cy="223776"/>
              <a:chOff x="621719" y="4712770"/>
              <a:chExt cx="1904166" cy="707737"/>
            </a:xfrm>
          </p:grpSpPr>
          <p:sp>
            <p:nvSpPr>
              <p:cNvPr id="606" name="Can 60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07" name="Can 60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08" name="Can 60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86" name="Group 585"/>
            <p:cNvGrpSpPr/>
            <p:nvPr/>
          </p:nvGrpSpPr>
          <p:grpSpPr>
            <a:xfrm>
              <a:off x="4353433" y="5611941"/>
              <a:ext cx="602070" cy="223776"/>
              <a:chOff x="621719" y="4712770"/>
              <a:chExt cx="1904166" cy="707737"/>
            </a:xfrm>
          </p:grpSpPr>
          <p:sp>
            <p:nvSpPr>
              <p:cNvPr id="603" name="Can 602"/>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04" name="Can 603"/>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05" name="Can 604"/>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87" name="Group 586"/>
            <p:cNvGrpSpPr/>
            <p:nvPr/>
          </p:nvGrpSpPr>
          <p:grpSpPr>
            <a:xfrm>
              <a:off x="4313237" y="5635686"/>
              <a:ext cx="602070" cy="223776"/>
              <a:chOff x="621719" y="4712770"/>
              <a:chExt cx="1904166" cy="707737"/>
            </a:xfrm>
          </p:grpSpPr>
          <p:sp>
            <p:nvSpPr>
              <p:cNvPr id="600" name="Can 59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01" name="Can 60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02" name="Can 60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88" name="Group 587"/>
            <p:cNvGrpSpPr/>
            <p:nvPr/>
          </p:nvGrpSpPr>
          <p:grpSpPr>
            <a:xfrm>
              <a:off x="5017910" y="5582348"/>
              <a:ext cx="602070" cy="223776"/>
              <a:chOff x="621719" y="4712770"/>
              <a:chExt cx="1904166" cy="707737"/>
            </a:xfrm>
          </p:grpSpPr>
          <p:sp>
            <p:nvSpPr>
              <p:cNvPr id="597" name="Can 596"/>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98" name="Can 597"/>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99" name="Can 598"/>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89" name="Group 588"/>
            <p:cNvGrpSpPr/>
            <p:nvPr/>
          </p:nvGrpSpPr>
          <p:grpSpPr>
            <a:xfrm>
              <a:off x="4983757" y="5611941"/>
              <a:ext cx="602070" cy="223776"/>
              <a:chOff x="621719" y="4712770"/>
              <a:chExt cx="1904166" cy="707737"/>
            </a:xfrm>
          </p:grpSpPr>
          <p:sp>
            <p:nvSpPr>
              <p:cNvPr id="594" name="Can 593"/>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95" name="Can 594"/>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96" name="Can 595"/>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90" name="Group 589"/>
            <p:cNvGrpSpPr/>
            <p:nvPr/>
          </p:nvGrpSpPr>
          <p:grpSpPr>
            <a:xfrm>
              <a:off x="4943561" y="5635686"/>
              <a:ext cx="602070" cy="223776"/>
              <a:chOff x="621719" y="4712770"/>
              <a:chExt cx="1904166" cy="707737"/>
            </a:xfrm>
          </p:grpSpPr>
          <p:sp>
            <p:nvSpPr>
              <p:cNvPr id="591" name="Can 59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92" name="Can 59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93" name="Can 59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609" name="Group 608"/>
          <p:cNvGrpSpPr/>
          <p:nvPr/>
        </p:nvGrpSpPr>
        <p:grpSpPr>
          <a:xfrm>
            <a:off x="10137986" y="3675271"/>
            <a:ext cx="1281055" cy="271667"/>
            <a:chOff x="4313237" y="5582348"/>
            <a:chExt cx="1306743" cy="277114"/>
          </a:xfrm>
        </p:grpSpPr>
        <p:grpSp>
          <p:nvGrpSpPr>
            <p:cNvPr id="610" name="Group 609"/>
            <p:cNvGrpSpPr/>
            <p:nvPr/>
          </p:nvGrpSpPr>
          <p:grpSpPr>
            <a:xfrm>
              <a:off x="4387586" y="5582348"/>
              <a:ext cx="602070" cy="223776"/>
              <a:chOff x="621719" y="4712770"/>
              <a:chExt cx="1904166" cy="707737"/>
            </a:xfrm>
          </p:grpSpPr>
          <p:sp>
            <p:nvSpPr>
              <p:cNvPr id="631" name="Can 63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32" name="Can 63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33" name="Can 63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611" name="Group 610"/>
            <p:cNvGrpSpPr/>
            <p:nvPr/>
          </p:nvGrpSpPr>
          <p:grpSpPr>
            <a:xfrm>
              <a:off x="4353433" y="5611941"/>
              <a:ext cx="602070" cy="223776"/>
              <a:chOff x="621719" y="4712770"/>
              <a:chExt cx="1904166" cy="707737"/>
            </a:xfrm>
          </p:grpSpPr>
          <p:sp>
            <p:nvSpPr>
              <p:cNvPr id="628" name="Can 627"/>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29" name="Can 628"/>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30" name="Can 629"/>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612" name="Group 611"/>
            <p:cNvGrpSpPr/>
            <p:nvPr/>
          </p:nvGrpSpPr>
          <p:grpSpPr>
            <a:xfrm>
              <a:off x="4313237" y="5635686"/>
              <a:ext cx="602070" cy="223776"/>
              <a:chOff x="621719" y="4712770"/>
              <a:chExt cx="1904166" cy="707737"/>
            </a:xfrm>
          </p:grpSpPr>
          <p:sp>
            <p:nvSpPr>
              <p:cNvPr id="625" name="Can 62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26" name="Can 62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27" name="Can 62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613" name="Group 612"/>
            <p:cNvGrpSpPr/>
            <p:nvPr/>
          </p:nvGrpSpPr>
          <p:grpSpPr>
            <a:xfrm>
              <a:off x="5017910" y="5582348"/>
              <a:ext cx="602070" cy="223776"/>
              <a:chOff x="621719" y="4712770"/>
              <a:chExt cx="1904166" cy="707737"/>
            </a:xfrm>
          </p:grpSpPr>
          <p:sp>
            <p:nvSpPr>
              <p:cNvPr id="622" name="Can 621"/>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23" name="Can 622"/>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24" name="Can 623"/>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614" name="Group 613"/>
            <p:cNvGrpSpPr/>
            <p:nvPr/>
          </p:nvGrpSpPr>
          <p:grpSpPr>
            <a:xfrm>
              <a:off x="4983757" y="5611941"/>
              <a:ext cx="602070" cy="223776"/>
              <a:chOff x="621719" y="4712770"/>
              <a:chExt cx="1904166" cy="707737"/>
            </a:xfrm>
          </p:grpSpPr>
          <p:sp>
            <p:nvSpPr>
              <p:cNvPr id="619" name="Can 618"/>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20" name="Can 619"/>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21" name="Can 620"/>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615" name="Group 614"/>
            <p:cNvGrpSpPr/>
            <p:nvPr/>
          </p:nvGrpSpPr>
          <p:grpSpPr>
            <a:xfrm>
              <a:off x="4943561" y="5635686"/>
              <a:ext cx="602070" cy="223776"/>
              <a:chOff x="621719" y="4712770"/>
              <a:chExt cx="1904166" cy="707737"/>
            </a:xfrm>
          </p:grpSpPr>
          <p:sp>
            <p:nvSpPr>
              <p:cNvPr id="616" name="Can 61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17" name="Can 61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18" name="Can 61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634" name="Group 633"/>
          <p:cNvGrpSpPr/>
          <p:nvPr/>
        </p:nvGrpSpPr>
        <p:grpSpPr>
          <a:xfrm>
            <a:off x="10137986" y="3445526"/>
            <a:ext cx="1281055" cy="271667"/>
            <a:chOff x="4313237" y="5582348"/>
            <a:chExt cx="1306743" cy="277114"/>
          </a:xfrm>
        </p:grpSpPr>
        <p:grpSp>
          <p:nvGrpSpPr>
            <p:cNvPr id="635" name="Group 634"/>
            <p:cNvGrpSpPr/>
            <p:nvPr/>
          </p:nvGrpSpPr>
          <p:grpSpPr>
            <a:xfrm>
              <a:off x="4387586" y="5582348"/>
              <a:ext cx="602070" cy="223776"/>
              <a:chOff x="621719" y="4712770"/>
              <a:chExt cx="1904166" cy="707737"/>
            </a:xfrm>
          </p:grpSpPr>
          <p:sp>
            <p:nvSpPr>
              <p:cNvPr id="656" name="Can 65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57" name="Can 65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58" name="Can 65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636" name="Group 635"/>
            <p:cNvGrpSpPr/>
            <p:nvPr/>
          </p:nvGrpSpPr>
          <p:grpSpPr>
            <a:xfrm>
              <a:off x="4353433" y="5611941"/>
              <a:ext cx="602070" cy="223776"/>
              <a:chOff x="621719" y="4712770"/>
              <a:chExt cx="1904166" cy="707737"/>
            </a:xfrm>
          </p:grpSpPr>
          <p:sp>
            <p:nvSpPr>
              <p:cNvPr id="653" name="Can 652"/>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54" name="Can 653"/>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55" name="Can 654"/>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637" name="Group 636"/>
            <p:cNvGrpSpPr/>
            <p:nvPr/>
          </p:nvGrpSpPr>
          <p:grpSpPr>
            <a:xfrm>
              <a:off x="4313237" y="5635686"/>
              <a:ext cx="602070" cy="223776"/>
              <a:chOff x="621719" y="4712770"/>
              <a:chExt cx="1904166" cy="707737"/>
            </a:xfrm>
          </p:grpSpPr>
          <p:sp>
            <p:nvSpPr>
              <p:cNvPr id="650" name="Can 64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51" name="Can 65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52" name="Can 65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638" name="Group 637"/>
            <p:cNvGrpSpPr/>
            <p:nvPr/>
          </p:nvGrpSpPr>
          <p:grpSpPr>
            <a:xfrm>
              <a:off x="5017910" y="5582348"/>
              <a:ext cx="602070" cy="223776"/>
              <a:chOff x="621719" y="4712770"/>
              <a:chExt cx="1904166" cy="707737"/>
            </a:xfrm>
          </p:grpSpPr>
          <p:sp>
            <p:nvSpPr>
              <p:cNvPr id="647" name="Can 646"/>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48" name="Can 647"/>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49" name="Can 648"/>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639" name="Group 638"/>
            <p:cNvGrpSpPr/>
            <p:nvPr/>
          </p:nvGrpSpPr>
          <p:grpSpPr>
            <a:xfrm>
              <a:off x="4983757" y="5611941"/>
              <a:ext cx="602070" cy="223776"/>
              <a:chOff x="621719" y="4712770"/>
              <a:chExt cx="1904166" cy="707737"/>
            </a:xfrm>
          </p:grpSpPr>
          <p:sp>
            <p:nvSpPr>
              <p:cNvPr id="644" name="Can 643"/>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45" name="Can 644"/>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46" name="Can 645"/>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640" name="Group 639"/>
            <p:cNvGrpSpPr/>
            <p:nvPr/>
          </p:nvGrpSpPr>
          <p:grpSpPr>
            <a:xfrm>
              <a:off x="4943561" y="5635686"/>
              <a:ext cx="602070" cy="223776"/>
              <a:chOff x="621719" y="4712770"/>
              <a:chExt cx="1904166" cy="707737"/>
            </a:xfrm>
          </p:grpSpPr>
          <p:sp>
            <p:nvSpPr>
              <p:cNvPr id="641" name="Can 64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42" name="Can 64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43" name="Can 64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659" name="Group 658"/>
          <p:cNvGrpSpPr/>
          <p:nvPr/>
        </p:nvGrpSpPr>
        <p:grpSpPr>
          <a:xfrm>
            <a:off x="10137986" y="3232146"/>
            <a:ext cx="1281055" cy="271667"/>
            <a:chOff x="4313237" y="5582348"/>
            <a:chExt cx="1306743" cy="277114"/>
          </a:xfrm>
        </p:grpSpPr>
        <p:grpSp>
          <p:nvGrpSpPr>
            <p:cNvPr id="660" name="Group 659"/>
            <p:cNvGrpSpPr/>
            <p:nvPr/>
          </p:nvGrpSpPr>
          <p:grpSpPr>
            <a:xfrm>
              <a:off x="4387586" y="5582348"/>
              <a:ext cx="602070" cy="223776"/>
              <a:chOff x="621719" y="4712770"/>
              <a:chExt cx="1904166" cy="707737"/>
            </a:xfrm>
          </p:grpSpPr>
          <p:sp>
            <p:nvSpPr>
              <p:cNvPr id="681" name="Can 68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82" name="Can 68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83" name="Can 68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661" name="Group 660"/>
            <p:cNvGrpSpPr/>
            <p:nvPr/>
          </p:nvGrpSpPr>
          <p:grpSpPr>
            <a:xfrm>
              <a:off x="4353433" y="5611941"/>
              <a:ext cx="602070" cy="223776"/>
              <a:chOff x="621719" y="4712770"/>
              <a:chExt cx="1904166" cy="707737"/>
            </a:xfrm>
          </p:grpSpPr>
          <p:sp>
            <p:nvSpPr>
              <p:cNvPr id="678" name="Can 677"/>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79" name="Can 678"/>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80" name="Can 679"/>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662" name="Group 661"/>
            <p:cNvGrpSpPr/>
            <p:nvPr/>
          </p:nvGrpSpPr>
          <p:grpSpPr>
            <a:xfrm>
              <a:off x="4313237" y="5635686"/>
              <a:ext cx="602070" cy="223776"/>
              <a:chOff x="621719" y="4712770"/>
              <a:chExt cx="1904166" cy="707737"/>
            </a:xfrm>
          </p:grpSpPr>
          <p:sp>
            <p:nvSpPr>
              <p:cNvPr id="675" name="Can 67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76" name="Can 67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77" name="Can 67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663" name="Group 662"/>
            <p:cNvGrpSpPr/>
            <p:nvPr/>
          </p:nvGrpSpPr>
          <p:grpSpPr>
            <a:xfrm>
              <a:off x="5017910" y="5582348"/>
              <a:ext cx="602070" cy="223776"/>
              <a:chOff x="621719" y="4712770"/>
              <a:chExt cx="1904166" cy="707737"/>
            </a:xfrm>
          </p:grpSpPr>
          <p:sp>
            <p:nvSpPr>
              <p:cNvPr id="672" name="Can 671"/>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73" name="Can 672"/>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74" name="Can 673"/>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664" name="Group 663"/>
            <p:cNvGrpSpPr/>
            <p:nvPr/>
          </p:nvGrpSpPr>
          <p:grpSpPr>
            <a:xfrm>
              <a:off x="4983757" y="5611941"/>
              <a:ext cx="602070" cy="223776"/>
              <a:chOff x="621719" y="4712770"/>
              <a:chExt cx="1904166" cy="707737"/>
            </a:xfrm>
          </p:grpSpPr>
          <p:sp>
            <p:nvSpPr>
              <p:cNvPr id="669" name="Can 668"/>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70" name="Can 669"/>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71" name="Can 670"/>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665" name="Group 664"/>
            <p:cNvGrpSpPr/>
            <p:nvPr/>
          </p:nvGrpSpPr>
          <p:grpSpPr>
            <a:xfrm>
              <a:off x="4943561" y="5635686"/>
              <a:ext cx="602070" cy="223776"/>
              <a:chOff x="621719" y="4712770"/>
              <a:chExt cx="1904166" cy="707737"/>
            </a:xfrm>
          </p:grpSpPr>
          <p:sp>
            <p:nvSpPr>
              <p:cNvPr id="666" name="Can 66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67" name="Can 66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68" name="Can 66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684" name="Group 683"/>
          <p:cNvGrpSpPr/>
          <p:nvPr/>
        </p:nvGrpSpPr>
        <p:grpSpPr>
          <a:xfrm>
            <a:off x="10137986" y="3002402"/>
            <a:ext cx="1281055" cy="271667"/>
            <a:chOff x="4313237" y="5582348"/>
            <a:chExt cx="1306743" cy="277114"/>
          </a:xfrm>
        </p:grpSpPr>
        <p:grpSp>
          <p:nvGrpSpPr>
            <p:cNvPr id="685" name="Group 684"/>
            <p:cNvGrpSpPr/>
            <p:nvPr/>
          </p:nvGrpSpPr>
          <p:grpSpPr>
            <a:xfrm>
              <a:off x="4387586" y="5582348"/>
              <a:ext cx="602070" cy="223776"/>
              <a:chOff x="621719" y="4712770"/>
              <a:chExt cx="1904166" cy="707737"/>
            </a:xfrm>
          </p:grpSpPr>
          <p:sp>
            <p:nvSpPr>
              <p:cNvPr id="706" name="Can 70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07" name="Can 70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08" name="Can 70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686" name="Group 685"/>
            <p:cNvGrpSpPr/>
            <p:nvPr/>
          </p:nvGrpSpPr>
          <p:grpSpPr>
            <a:xfrm>
              <a:off x="4353433" y="5611941"/>
              <a:ext cx="602070" cy="223776"/>
              <a:chOff x="621719" y="4712770"/>
              <a:chExt cx="1904166" cy="707737"/>
            </a:xfrm>
          </p:grpSpPr>
          <p:sp>
            <p:nvSpPr>
              <p:cNvPr id="703" name="Can 702"/>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04" name="Can 703"/>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05" name="Can 704"/>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687" name="Group 686"/>
            <p:cNvGrpSpPr/>
            <p:nvPr/>
          </p:nvGrpSpPr>
          <p:grpSpPr>
            <a:xfrm>
              <a:off x="4313237" y="5635686"/>
              <a:ext cx="602070" cy="223776"/>
              <a:chOff x="621719" y="4712770"/>
              <a:chExt cx="1904166" cy="707737"/>
            </a:xfrm>
          </p:grpSpPr>
          <p:sp>
            <p:nvSpPr>
              <p:cNvPr id="700" name="Can 69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01" name="Can 70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02" name="Can 70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688" name="Group 687"/>
            <p:cNvGrpSpPr/>
            <p:nvPr/>
          </p:nvGrpSpPr>
          <p:grpSpPr>
            <a:xfrm>
              <a:off x="5017910" y="5582348"/>
              <a:ext cx="602070" cy="223776"/>
              <a:chOff x="621719" y="4712770"/>
              <a:chExt cx="1904166" cy="707737"/>
            </a:xfrm>
          </p:grpSpPr>
          <p:sp>
            <p:nvSpPr>
              <p:cNvPr id="697" name="Can 696"/>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98" name="Can 697"/>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99" name="Can 698"/>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689" name="Group 688"/>
            <p:cNvGrpSpPr/>
            <p:nvPr/>
          </p:nvGrpSpPr>
          <p:grpSpPr>
            <a:xfrm>
              <a:off x="4983757" y="5611941"/>
              <a:ext cx="602070" cy="223776"/>
              <a:chOff x="621719" y="4712770"/>
              <a:chExt cx="1904166" cy="707737"/>
            </a:xfrm>
          </p:grpSpPr>
          <p:sp>
            <p:nvSpPr>
              <p:cNvPr id="694" name="Can 693"/>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95" name="Can 694"/>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96" name="Can 695"/>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690" name="Group 689"/>
            <p:cNvGrpSpPr/>
            <p:nvPr/>
          </p:nvGrpSpPr>
          <p:grpSpPr>
            <a:xfrm>
              <a:off x="4943561" y="5635686"/>
              <a:ext cx="602070" cy="223776"/>
              <a:chOff x="621719" y="4712770"/>
              <a:chExt cx="1904166" cy="707737"/>
            </a:xfrm>
          </p:grpSpPr>
          <p:sp>
            <p:nvSpPr>
              <p:cNvPr id="691" name="Can 69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92" name="Can 69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93" name="Can 69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709" name="Group 708"/>
          <p:cNvGrpSpPr/>
          <p:nvPr/>
        </p:nvGrpSpPr>
        <p:grpSpPr>
          <a:xfrm>
            <a:off x="10137986" y="2775170"/>
            <a:ext cx="1281055" cy="271667"/>
            <a:chOff x="4313237" y="5582348"/>
            <a:chExt cx="1306743" cy="277114"/>
          </a:xfrm>
        </p:grpSpPr>
        <p:grpSp>
          <p:nvGrpSpPr>
            <p:cNvPr id="710" name="Group 709"/>
            <p:cNvGrpSpPr/>
            <p:nvPr/>
          </p:nvGrpSpPr>
          <p:grpSpPr>
            <a:xfrm>
              <a:off x="4387586" y="5582348"/>
              <a:ext cx="602070" cy="223776"/>
              <a:chOff x="621719" y="4712770"/>
              <a:chExt cx="1904166" cy="707737"/>
            </a:xfrm>
          </p:grpSpPr>
          <p:sp>
            <p:nvSpPr>
              <p:cNvPr id="731" name="Can 73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32" name="Can 73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33" name="Can 73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711" name="Group 710"/>
            <p:cNvGrpSpPr/>
            <p:nvPr/>
          </p:nvGrpSpPr>
          <p:grpSpPr>
            <a:xfrm>
              <a:off x="4353433" y="5611941"/>
              <a:ext cx="602070" cy="223776"/>
              <a:chOff x="621719" y="4712770"/>
              <a:chExt cx="1904166" cy="707737"/>
            </a:xfrm>
          </p:grpSpPr>
          <p:sp>
            <p:nvSpPr>
              <p:cNvPr id="728" name="Can 727"/>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29" name="Can 728"/>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30" name="Can 729"/>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712" name="Group 711"/>
            <p:cNvGrpSpPr/>
            <p:nvPr/>
          </p:nvGrpSpPr>
          <p:grpSpPr>
            <a:xfrm>
              <a:off x="4313237" y="5635686"/>
              <a:ext cx="602070" cy="223776"/>
              <a:chOff x="621719" y="4712770"/>
              <a:chExt cx="1904166" cy="707737"/>
            </a:xfrm>
          </p:grpSpPr>
          <p:sp>
            <p:nvSpPr>
              <p:cNvPr id="725" name="Can 72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26" name="Can 72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27" name="Can 72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713" name="Group 712"/>
            <p:cNvGrpSpPr/>
            <p:nvPr/>
          </p:nvGrpSpPr>
          <p:grpSpPr>
            <a:xfrm>
              <a:off x="5017910" y="5582348"/>
              <a:ext cx="602070" cy="223776"/>
              <a:chOff x="621719" y="4712770"/>
              <a:chExt cx="1904166" cy="707737"/>
            </a:xfrm>
          </p:grpSpPr>
          <p:sp>
            <p:nvSpPr>
              <p:cNvPr id="722" name="Can 721"/>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23" name="Can 722"/>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24" name="Can 723"/>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714" name="Group 713"/>
            <p:cNvGrpSpPr/>
            <p:nvPr/>
          </p:nvGrpSpPr>
          <p:grpSpPr>
            <a:xfrm>
              <a:off x="4983757" y="5611941"/>
              <a:ext cx="602070" cy="223776"/>
              <a:chOff x="621719" y="4712770"/>
              <a:chExt cx="1904166" cy="707737"/>
            </a:xfrm>
          </p:grpSpPr>
          <p:sp>
            <p:nvSpPr>
              <p:cNvPr id="719" name="Can 718"/>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20" name="Can 719"/>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21" name="Can 720"/>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715" name="Group 714"/>
            <p:cNvGrpSpPr/>
            <p:nvPr/>
          </p:nvGrpSpPr>
          <p:grpSpPr>
            <a:xfrm>
              <a:off x="4943561" y="5635686"/>
              <a:ext cx="602070" cy="223776"/>
              <a:chOff x="621719" y="4712770"/>
              <a:chExt cx="1904166" cy="707737"/>
            </a:xfrm>
          </p:grpSpPr>
          <p:sp>
            <p:nvSpPr>
              <p:cNvPr id="716" name="Can 71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17" name="Can 71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18" name="Can 71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734" name="Group 733"/>
          <p:cNvGrpSpPr/>
          <p:nvPr/>
        </p:nvGrpSpPr>
        <p:grpSpPr>
          <a:xfrm>
            <a:off x="10137986" y="2558610"/>
            <a:ext cx="1281055" cy="271667"/>
            <a:chOff x="4313237" y="5582348"/>
            <a:chExt cx="1306743" cy="277114"/>
          </a:xfrm>
        </p:grpSpPr>
        <p:grpSp>
          <p:nvGrpSpPr>
            <p:cNvPr id="735" name="Group 734"/>
            <p:cNvGrpSpPr/>
            <p:nvPr/>
          </p:nvGrpSpPr>
          <p:grpSpPr>
            <a:xfrm>
              <a:off x="4387586" y="5582348"/>
              <a:ext cx="602070" cy="223776"/>
              <a:chOff x="621719" y="4712770"/>
              <a:chExt cx="1904166" cy="707737"/>
            </a:xfrm>
          </p:grpSpPr>
          <p:sp>
            <p:nvSpPr>
              <p:cNvPr id="756" name="Can 75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57" name="Can 75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58" name="Can 75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736" name="Group 735"/>
            <p:cNvGrpSpPr/>
            <p:nvPr/>
          </p:nvGrpSpPr>
          <p:grpSpPr>
            <a:xfrm>
              <a:off x="4353433" y="5611941"/>
              <a:ext cx="602070" cy="223776"/>
              <a:chOff x="621719" y="4712770"/>
              <a:chExt cx="1904166" cy="707737"/>
            </a:xfrm>
          </p:grpSpPr>
          <p:sp>
            <p:nvSpPr>
              <p:cNvPr id="753" name="Can 752"/>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54" name="Can 753"/>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55" name="Can 754"/>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737" name="Group 736"/>
            <p:cNvGrpSpPr/>
            <p:nvPr/>
          </p:nvGrpSpPr>
          <p:grpSpPr>
            <a:xfrm>
              <a:off x="4313237" y="5635686"/>
              <a:ext cx="602070" cy="223776"/>
              <a:chOff x="621719" y="4712770"/>
              <a:chExt cx="1904166" cy="707737"/>
            </a:xfrm>
          </p:grpSpPr>
          <p:sp>
            <p:nvSpPr>
              <p:cNvPr id="750" name="Can 74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51" name="Can 75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52" name="Can 75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738" name="Group 737"/>
            <p:cNvGrpSpPr/>
            <p:nvPr/>
          </p:nvGrpSpPr>
          <p:grpSpPr>
            <a:xfrm>
              <a:off x="5017910" y="5582348"/>
              <a:ext cx="602070" cy="223776"/>
              <a:chOff x="621719" y="4712770"/>
              <a:chExt cx="1904166" cy="707737"/>
            </a:xfrm>
          </p:grpSpPr>
          <p:sp>
            <p:nvSpPr>
              <p:cNvPr id="747" name="Can 746"/>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48" name="Can 747"/>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49" name="Can 748"/>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739" name="Group 738"/>
            <p:cNvGrpSpPr/>
            <p:nvPr/>
          </p:nvGrpSpPr>
          <p:grpSpPr>
            <a:xfrm>
              <a:off x="4983757" y="5611941"/>
              <a:ext cx="602070" cy="223776"/>
              <a:chOff x="621719" y="4712770"/>
              <a:chExt cx="1904166" cy="707737"/>
            </a:xfrm>
          </p:grpSpPr>
          <p:sp>
            <p:nvSpPr>
              <p:cNvPr id="744" name="Can 743"/>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45" name="Can 744"/>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46" name="Can 745"/>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740" name="Group 739"/>
            <p:cNvGrpSpPr/>
            <p:nvPr/>
          </p:nvGrpSpPr>
          <p:grpSpPr>
            <a:xfrm>
              <a:off x="4943561" y="5635686"/>
              <a:ext cx="602070" cy="223776"/>
              <a:chOff x="621719" y="4712770"/>
              <a:chExt cx="1904166" cy="707737"/>
            </a:xfrm>
          </p:grpSpPr>
          <p:sp>
            <p:nvSpPr>
              <p:cNvPr id="741" name="Can 74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42" name="Can 74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43" name="Can 74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14" name="Group 13"/>
          <p:cNvGrpSpPr/>
          <p:nvPr/>
        </p:nvGrpSpPr>
        <p:grpSpPr>
          <a:xfrm>
            <a:off x="642750" y="5417588"/>
            <a:ext cx="3367033" cy="362072"/>
            <a:chOff x="655637" y="5525725"/>
            <a:chExt cx="3434549" cy="369332"/>
          </a:xfrm>
        </p:grpSpPr>
        <p:sp>
          <p:nvSpPr>
            <p:cNvPr id="12" name="Right Arrow 11"/>
            <p:cNvSpPr/>
            <p:nvPr/>
          </p:nvSpPr>
          <p:spPr bwMode="auto">
            <a:xfrm>
              <a:off x="3785386" y="5630675"/>
              <a:ext cx="304800" cy="223776"/>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p:cNvSpPr/>
            <p:nvPr/>
          </p:nvSpPr>
          <p:spPr>
            <a:xfrm>
              <a:off x="655637" y="5525725"/>
              <a:ext cx="3126625" cy="369332"/>
            </a:xfrm>
            <a:prstGeom prst="rect">
              <a:avLst/>
            </a:prstGeom>
          </p:spPr>
          <p:txBody>
            <a:bodyPr wrap="none">
              <a:spAutoFit/>
            </a:bodyPr>
            <a:lstStyle/>
            <a:p>
              <a:pPr defTabSz="914367"/>
              <a:r>
                <a:rPr lang="en-US" sz="1765" dirty="0">
                  <a:solidFill>
                    <a:srgbClr val="404040"/>
                  </a:solidFill>
                </a:rPr>
                <a:t>Max per-database burst level</a:t>
              </a:r>
            </a:p>
          </p:txBody>
        </p:sp>
      </p:grpSp>
      <p:grpSp>
        <p:nvGrpSpPr>
          <p:cNvPr id="762" name="Group 761"/>
          <p:cNvGrpSpPr/>
          <p:nvPr/>
        </p:nvGrpSpPr>
        <p:grpSpPr>
          <a:xfrm>
            <a:off x="10136602" y="2343861"/>
            <a:ext cx="1281055" cy="271667"/>
            <a:chOff x="4313237" y="5582348"/>
            <a:chExt cx="1306743" cy="277114"/>
          </a:xfrm>
        </p:grpSpPr>
        <p:grpSp>
          <p:nvGrpSpPr>
            <p:cNvPr id="763" name="Group 762"/>
            <p:cNvGrpSpPr/>
            <p:nvPr/>
          </p:nvGrpSpPr>
          <p:grpSpPr>
            <a:xfrm>
              <a:off x="4387586" y="5582348"/>
              <a:ext cx="602070" cy="223776"/>
              <a:chOff x="621719" y="4712770"/>
              <a:chExt cx="1904166" cy="707737"/>
            </a:xfrm>
          </p:grpSpPr>
          <p:sp>
            <p:nvSpPr>
              <p:cNvPr id="784" name="Can 783"/>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85" name="Can 784"/>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86" name="Can 785"/>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764" name="Group 763"/>
            <p:cNvGrpSpPr/>
            <p:nvPr/>
          </p:nvGrpSpPr>
          <p:grpSpPr>
            <a:xfrm>
              <a:off x="4353433" y="5611941"/>
              <a:ext cx="602070" cy="223776"/>
              <a:chOff x="621719" y="4712770"/>
              <a:chExt cx="1904166" cy="707737"/>
            </a:xfrm>
          </p:grpSpPr>
          <p:sp>
            <p:nvSpPr>
              <p:cNvPr id="781" name="Can 78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82" name="Can 78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83" name="Can 78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765" name="Group 764"/>
            <p:cNvGrpSpPr/>
            <p:nvPr/>
          </p:nvGrpSpPr>
          <p:grpSpPr>
            <a:xfrm>
              <a:off x="4313237" y="5635686"/>
              <a:ext cx="602070" cy="223776"/>
              <a:chOff x="621719" y="4712770"/>
              <a:chExt cx="1904166" cy="707737"/>
            </a:xfrm>
          </p:grpSpPr>
          <p:sp>
            <p:nvSpPr>
              <p:cNvPr id="778" name="Can 777"/>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79" name="Can 778"/>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80" name="Can 779"/>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766" name="Group 765"/>
            <p:cNvGrpSpPr/>
            <p:nvPr/>
          </p:nvGrpSpPr>
          <p:grpSpPr>
            <a:xfrm>
              <a:off x="5017910" y="5582348"/>
              <a:ext cx="602070" cy="223776"/>
              <a:chOff x="621719" y="4712770"/>
              <a:chExt cx="1904166" cy="707737"/>
            </a:xfrm>
          </p:grpSpPr>
          <p:sp>
            <p:nvSpPr>
              <p:cNvPr id="775" name="Can 77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76" name="Can 77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77" name="Can 77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767" name="Group 766"/>
            <p:cNvGrpSpPr/>
            <p:nvPr/>
          </p:nvGrpSpPr>
          <p:grpSpPr>
            <a:xfrm>
              <a:off x="4983757" y="5611941"/>
              <a:ext cx="602070" cy="223776"/>
              <a:chOff x="621719" y="4712770"/>
              <a:chExt cx="1904166" cy="707737"/>
            </a:xfrm>
          </p:grpSpPr>
          <p:sp>
            <p:nvSpPr>
              <p:cNvPr id="772" name="Can 771"/>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73" name="Can 772"/>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74" name="Can 773"/>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768" name="Group 767"/>
            <p:cNvGrpSpPr/>
            <p:nvPr/>
          </p:nvGrpSpPr>
          <p:grpSpPr>
            <a:xfrm>
              <a:off x="4943561" y="5635686"/>
              <a:ext cx="602070" cy="223776"/>
              <a:chOff x="621719" y="4712770"/>
              <a:chExt cx="1904166" cy="707737"/>
            </a:xfrm>
          </p:grpSpPr>
          <p:sp>
            <p:nvSpPr>
              <p:cNvPr id="769" name="Can 768"/>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70" name="Can 769"/>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71" name="Can 770"/>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spTree>
    <p:extLst>
      <p:ext uri="{BB962C8B-B14F-4D97-AF65-F5344CB8AC3E}">
        <p14:creationId xmlns:p14="http://schemas.microsoft.com/office/powerpoint/2010/main" val="39364389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childTnLst>
                          </p:cTn>
                        </p:par>
                        <p:par>
                          <p:cTn id="8" fill="hold">
                            <p:stCondLst>
                              <p:cond delay="500"/>
                            </p:stCondLst>
                            <p:childTnLst>
                              <p:par>
                                <p:cTn id="9" presetID="22" presetClass="entr" presetSubtype="8" fill="hold" nodeType="afterEffect">
                                  <p:stCondLst>
                                    <p:cond delay="250"/>
                                  </p:stCondLst>
                                  <p:childTnLst>
                                    <p:set>
                                      <p:cBhvr>
                                        <p:cTn id="10" dur="1" fill="hold">
                                          <p:stCondLst>
                                            <p:cond delay="0"/>
                                          </p:stCondLst>
                                        </p:cTn>
                                        <p:tgtEl>
                                          <p:spTgt spid="14"/>
                                        </p:tgtEl>
                                        <p:attrNameLst>
                                          <p:attrName>style.visibility</p:attrName>
                                        </p:attrNameLst>
                                      </p:cBhvr>
                                      <p:to>
                                        <p:strVal val="visible"/>
                                      </p:to>
                                    </p:set>
                                    <p:animEffect transition="in" filter="wipe(left)">
                                      <p:cBhvr>
                                        <p:cTn id="11" dur="500"/>
                                        <p:tgtEl>
                                          <p:spTgt spid="14"/>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xit" presetSubtype="0" fill="hold" nodeType="clickEffect">
                                  <p:stCondLst>
                                    <p:cond delay="0"/>
                                  </p:stCondLst>
                                  <p:childTnLst>
                                    <p:set>
                                      <p:cBhvr>
                                        <p:cTn id="15" dur="1" fill="hold">
                                          <p:stCondLst>
                                            <p:cond delay="0"/>
                                          </p:stCondLst>
                                        </p:cTn>
                                        <p:tgtEl>
                                          <p:spTgt spid="9"/>
                                        </p:tgtEl>
                                        <p:attrNameLst>
                                          <p:attrName>style.visibility</p:attrName>
                                        </p:attrNameLst>
                                      </p:cBhvr>
                                      <p:to>
                                        <p:strVal val="hidden"/>
                                      </p:to>
                                    </p:set>
                                  </p:childTnLst>
                                </p:cTn>
                              </p:par>
                              <p:par>
                                <p:cTn id="16" presetID="1" presetClass="exit" presetSubtype="0" fill="hold" nodeType="withEffect">
                                  <p:stCondLst>
                                    <p:cond delay="0"/>
                                  </p:stCondLst>
                                  <p:childTnLst>
                                    <p:set>
                                      <p:cBhvr>
                                        <p:cTn id="17" dur="1" fill="hold">
                                          <p:stCondLst>
                                            <p:cond delay="0"/>
                                          </p:stCondLst>
                                        </p:cTn>
                                        <p:tgtEl>
                                          <p:spTgt spid="14"/>
                                        </p:tgtEl>
                                        <p:attrNameLst>
                                          <p:attrName>style.visibility</p:attrName>
                                        </p:attrNameLst>
                                      </p:cBhvr>
                                      <p:to>
                                        <p:strVal val="hidden"/>
                                      </p:to>
                                    </p:set>
                                  </p:childTnLst>
                                </p:cTn>
                              </p:par>
                              <p:par>
                                <p:cTn id="18" presetID="42" presetClass="entr" presetSubtype="0" fill="hold" nodeType="with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anim calcmode="lin" valueType="num">
                                      <p:cBhvr>
                                        <p:cTn id="21" dur="500" fill="hold"/>
                                        <p:tgtEl>
                                          <p:spTgt spid="7"/>
                                        </p:tgtEl>
                                        <p:attrNameLst>
                                          <p:attrName>ppt_x</p:attrName>
                                        </p:attrNameLst>
                                      </p:cBhvr>
                                      <p:tavLst>
                                        <p:tav tm="0">
                                          <p:val>
                                            <p:strVal val="#ppt_x"/>
                                          </p:val>
                                        </p:tav>
                                        <p:tav tm="100000">
                                          <p:val>
                                            <p:strVal val="#ppt_x"/>
                                          </p:val>
                                        </p:tav>
                                      </p:tavLst>
                                    </p:anim>
                                    <p:anim calcmode="lin" valueType="num">
                                      <p:cBhvr>
                                        <p:cTn id="22" dur="500" fill="hold"/>
                                        <p:tgtEl>
                                          <p:spTgt spid="7"/>
                                        </p:tgtEl>
                                        <p:attrNameLst>
                                          <p:attrName>ppt_y</p:attrName>
                                        </p:attrNameLst>
                                      </p:cBhvr>
                                      <p:tavLst>
                                        <p:tav tm="0">
                                          <p:val>
                                            <p:strVal val="#ppt_y+.1"/>
                                          </p:val>
                                        </p:tav>
                                        <p:tav tm="100000">
                                          <p:val>
                                            <p:strVal val="#ppt_y"/>
                                          </p:val>
                                        </p:tav>
                                      </p:tavLst>
                                    </p:anim>
                                  </p:childTnLst>
                                </p:cTn>
                              </p:par>
                              <p:par>
                                <p:cTn id="23" presetID="42" presetClass="entr" presetSubtype="0" fill="hold" nodeType="withEffect">
                                  <p:stCondLst>
                                    <p:cond delay="0"/>
                                  </p:stCondLst>
                                  <p:childTnLst>
                                    <p:set>
                                      <p:cBhvr>
                                        <p:cTn id="24" dur="1" fill="hold">
                                          <p:stCondLst>
                                            <p:cond delay="0"/>
                                          </p:stCondLst>
                                        </p:cTn>
                                        <p:tgtEl>
                                          <p:spTgt spid="133"/>
                                        </p:tgtEl>
                                        <p:attrNameLst>
                                          <p:attrName>style.visibility</p:attrName>
                                        </p:attrNameLst>
                                      </p:cBhvr>
                                      <p:to>
                                        <p:strVal val="visible"/>
                                      </p:to>
                                    </p:set>
                                    <p:animEffect transition="in" filter="fade">
                                      <p:cBhvr>
                                        <p:cTn id="25" dur="500"/>
                                        <p:tgtEl>
                                          <p:spTgt spid="133"/>
                                        </p:tgtEl>
                                      </p:cBhvr>
                                    </p:animEffect>
                                    <p:anim calcmode="lin" valueType="num">
                                      <p:cBhvr>
                                        <p:cTn id="26" dur="500" fill="hold"/>
                                        <p:tgtEl>
                                          <p:spTgt spid="133"/>
                                        </p:tgtEl>
                                        <p:attrNameLst>
                                          <p:attrName>ppt_x</p:attrName>
                                        </p:attrNameLst>
                                      </p:cBhvr>
                                      <p:tavLst>
                                        <p:tav tm="0">
                                          <p:val>
                                            <p:strVal val="#ppt_x"/>
                                          </p:val>
                                        </p:tav>
                                        <p:tav tm="100000">
                                          <p:val>
                                            <p:strVal val="#ppt_x"/>
                                          </p:val>
                                        </p:tav>
                                      </p:tavLst>
                                    </p:anim>
                                    <p:anim calcmode="lin" valueType="num">
                                      <p:cBhvr>
                                        <p:cTn id="27" dur="500" fill="hold"/>
                                        <p:tgtEl>
                                          <p:spTgt spid="133"/>
                                        </p:tgtEl>
                                        <p:attrNameLst>
                                          <p:attrName>ppt_y</p:attrName>
                                        </p:attrNameLst>
                                      </p:cBhvr>
                                      <p:tavLst>
                                        <p:tav tm="0">
                                          <p:val>
                                            <p:strVal val="#ppt_y+.1"/>
                                          </p:val>
                                        </p:tav>
                                        <p:tav tm="100000">
                                          <p:val>
                                            <p:strVal val="#ppt_y"/>
                                          </p:val>
                                        </p:tav>
                                      </p:tavLst>
                                    </p:anim>
                                  </p:childTnLst>
                                </p:cTn>
                              </p:par>
                              <p:par>
                                <p:cTn id="28" presetID="42" presetClass="entr" presetSubtype="0" fill="hold" nodeType="withEffect">
                                  <p:stCondLst>
                                    <p:cond delay="0"/>
                                  </p:stCondLst>
                                  <p:childTnLst>
                                    <p:set>
                                      <p:cBhvr>
                                        <p:cTn id="29" dur="1" fill="hold">
                                          <p:stCondLst>
                                            <p:cond delay="0"/>
                                          </p:stCondLst>
                                        </p:cTn>
                                        <p:tgtEl>
                                          <p:spTgt spid="208"/>
                                        </p:tgtEl>
                                        <p:attrNameLst>
                                          <p:attrName>style.visibility</p:attrName>
                                        </p:attrNameLst>
                                      </p:cBhvr>
                                      <p:to>
                                        <p:strVal val="visible"/>
                                      </p:to>
                                    </p:set>
                                    <p:animEffect transition="in" filter="fade">
                                      <p:cBhvr>
                                        <p:cTn id="30" dur="500"/>
                                        <p:tgtEl>
                                          <p:spTgt spid="208"/>
                                        </p:tgtEl>
                                      </p:cBhvr>
                                    </p:animEffect>
                                    <p:anim calcmode="lin" valueType="num">
                                      <p:cBhvr>
                                        <p:cTn id="31" dur="500" fill="hold"/>
                                        <p:tgtEl>
                                          <p:spTgt spid="208"/>
                                        </p:tgtEl>
                                        <p:attrNameLst>
                                          <p:attrName>ppt_x</p:attrName>
                                        </p:attrNameLst>
                                      </p:cBhvr>
                                      <p:tavLst>
                                        <p:tav tm="0">
                                          <p:val>
                                            <p:strVal val="#ppt_x"/>
                                          </p:val>
                                        </p:tav>
                                        <p:tav tm="100000">
                                          <p:val>
                                            <p:strVal val="#ppt_x"/>
                                          </p:val>
                                        </p:tav>
                                      </p:tavLst>
                                    </p:anim>
                                    <p:anim calcmode="lin" valueType="num">
                                      <p:cBhvr>
                                        <p:cTn id="32" dur="500" fill="hold"/>
                                        <p:tgtEl>
                                          <p:spTgt spid="208"/>
                                        </p:tgtEl>
                                        <p:attrNameLst>
                                          <p:attrName>ppt_y</p:attrName>
                                        </p:attrNameLst>
                                      </p:cBhvr>
                                      <p:tavLst>
                                        <p:tav tm="0">
                                          <p:val>
                                            <p:strVal val="#ppt_y+.1"/>
                                          </p:val>
                                        </p:tav>
                                        <p:tav tm="100000">
                                          <p:val>
                                            <p:strVal val="#ppt_y"/>
                                          </p:val>
                                        </p:tav>
                                      </p:tavLst>
                                    </p:anim>
                                  </p:childTnLst>
                                </p:cTn>
                              </p:par>
                              <p:par>
                                <p:cTn id="33" presetID="42" presetClass="entr" presetSubtype="0" fill="hold" nodeType="withEffect">
                                  <p:stCondLst>
                                    <p:cond delay="0"/>
                                  </p:stCondLst>
                                  <p:childTnLst>
                                    <p:set>
                                      <p:cBhvr>
                                        <p:cTn id="34" dur="1" fill="hold">
                                          <p:stCondLst>
                                            <p:cond delay="0"/>
                                          </p:stCondLst>
                                        </p:cTn>
                                        <p:tgtEl>
                                          <p:spTgt spid="409"/>
                                        </p:tgtEl>
                                        <p:attrNameLst>
                                          <p:attrName>style.visibility</p:attrName>
                                        </p:attrNameLst>
                                      </p:cBhvr>
                                      <p:to>
                                        <p:strVal val="visible"/>
                                      </p:to>
                                    </p:set>
                                    <p:animEffect transition="in" filter="fade">
                                      <p:cBhvr>
                                        <p:cTn id="35" dur="500"/>
                                        <p:tgtEl>
                                          <p:spTgt spid="409"/>
                                        </p:tgtEl>
                                      </p:cBhvr>
                                    </p:animEffect>
                                    <p:anim calcmode="lin" valueType="num">
                                      <p:cBhvr>
                                        <p:cTn id="36" dur="500" fill="hold"/>
                                        <p:tgtEl>
                                          <p:spTgt spid="409"/>
                                        </p:tgtEl>
                                        <p:attrNameLst>
                                          <p:attrName>ppt_x</p:attrName>
                                        </p:attrNameLst>
                                      </p:cBhvr>
                                      <p:tavLst>
                                        <p:tav tm="0">
                                          <p:val>
                                            <p:strVal val="#ppt_x"/>
                                          </p:val>
                                        </p:tav>
                                        <p:tav tm="100000">
                                          <p:val>
                                            <p:strVal val="#ppt_x"/>
                                          </p:val>
                                        </p:tav>
                                      </p:tavLst>
                                    </p:anim>
                                    <p:anim calcmode="lin" valueType="num">
                                      <p:cBhvr>
                                        <p:cTn id="37" dur="500" fill="hold"/>
                                        <p:tgtEl>
                                          <p:spTgt spid="409"/>
                                        </p:tgtEl>
                                        <p:attrNameLst>
                                          <p:attrName>ppt_y</p:attrName>
                                        </p:attrNameLst>
                                      </p:cBhvr>
                                      <p:tavLst>
                                        <p:tav tm="0">
                                          <p:val>
                                            <p:strVal val="#ppt_y+.1"/>
                                          </p:val>
                                        </p:tav>
                                        <p:tav tm="100000">
                                          <p:val>
                                            <p:strVal val="#ppt_y"/>
                                          </p:val>
                                        </p:tav>
                                      </p:tavLst>
                                    </p:anim>
                                  </p:childTnLst>
                                </p:cTn>
                              </p:par>
                            </p:childTnLst>
                          </p:cTn>
                        </p:par>
                        <p:par>
                          <p:cTn id="38" fill="hold">
                            <p:stCondLst>
                              <p:cond delay="500"/>
                            </p:stCondLst>
                            <p:childTnLst>
                              <p:par>
                                <p:cTn id="39" presetID="42" presetClass="entr" presetSubtype="0" fill="hold" nodeType="afterEffect">
                                  <p:stCondLst>
                                    <p:cond delay="0"/>
                                  </p:stCondLst>
                                  <p:childTnLst>
                                    <p:set>
                                      <p:cBhvr>
                                        <p:cTn id="40" dur="1" fill="hold">
                                          <p:stCondLst>
                                            <p:cond delay="0"/>
                                          </p:stCondLst>
                                        </p:cTn>
                                        <p:tgtEl>
                                          <p:spTgt spid="158"/>
                                        </p:tgtEl>
                                        <p:attrNameLst>
                                          <p:attrName>style.visibility</p:attrName>
                                        </p:attrNameLst>
                                      </p:cBhvr>
                                      <p:to>
                                        <p:strVal val="visible"/>
                                      </p:to>
                                    </p:set>
                                    <p:animEffect transition="in" filter="fade">
                                      <p:cBhvr>
                                        <p:cTn id="41" dur="500"/>
                                        <p:tgtEl>
                                          <p:spTgt spid="158"/>
                                        </p:tgtEl>
                                      </p:cBhvr>
                                    </p:animEffect>
                                    <p:anim calcmode="lin" valueType="num">
                                      <p:cBhvr>
                                        <p:cTn id="42" dur="500" fill="hold"/>
                                        <p:tgtEl>
                                          <p:spTgt spid="158"/>
                                        </p:tgtEl>
                                        <p:attrNameLst>
                                          <p:attrName>ppt_x</p:attrName>
                                        </p:attrNameLst>
                                      </p:cBhvr>
                                      <p:tavLst>
                                        <p:tav tm="0">
                                          <p:val>
                                            <p:strVal val="#ppt_x"/>
                                          </p:val>
                                        </p:tav>
                                        <p:tav tm="100000">
                                          <p:val>
                                            <p:strVal val="#ppt_x"/>
                                          </p:val>
                                        </p:tav>
                                      </p:tavLst>
                                    </p:anim>
                                    <p:anim calcmode="lin" valueType="num">
                                      <p:cBhvr>
                                        <p:cTn id="43" dur="500" fill="hold"/>
                                        <p:tgtEl>
                                          <p:spTgt spid="158"/>
                                        </p:tgtEl>
                                        <p:attrNameLst>
                                          <p:attrName>ppt_y</p:attrName>
                                        </p:attrNameLst>
                                      </p:cBhvr>
                                      <p:tavLst>
                                        <p:tav tm="0">
                                          <p:val>
                                            <p:strVal val="#ppt_y+.1"/>
                                          </p:val>
                                        </p:tav>
                                        <p:tav tm="100000">
                                          <p:val>
                                            <p:strVal val="#ppt_y"/>
                                          </p:val>
                                        </p:tav>
                                      </p:tavLst>
                                    </p:anim>
                                  </p:childTnLst>
                                </p:cTn>
                              </p:par>
                              <p:par>
                                <p:cTn id="44" presetID="42" presetClass="entr" presetSubtype="0" fill="hold" nodeType="withEffect">
                                  <p:stCondLst>
                                    <p:cond delay="0"/>
                                  </p:stCondLst>
                                  <p:childTnLst>
                                    <p:set>
                                      <p:cBhvr>
                                        <p:cTn id="45" dur="1" fill="hold">
                                          <p:stCondLst>
                                            <p:cond delay="0"/>
                                          </p:stCondLst>
                                        </p:cTn>
                                        <p:tgtEl>
                                          <p:spTgt spid="233"/>
                                        </p:tgtEl>
                                        <p:attrNameLst>
                                          <p:attrName>style.visibility</p:attrName>
                                        </p:attrNameLst>
                                      </p:cBhvr>
                                      <p:to>
                                        <p:strVal val="visible"/>
                                      </p:to>
                                    </p:set>
                                    <p:animEffect transition="in" filter="fade">
                                      <p:cBhvr>
                                        <p:cTn id="46" dur="500"/>
                                        <p:tgtEl>
                                          <p:spTgt spid="233"/>
                                        </p:tgtEl>
                                      </p:cBhvr>
                                    </p:animEffect>
                                    <p:anim calcmode="lin" valueType="num">
                                      <p:cBhvr>
                                        <p:cTn id="47" dur="500" fill="hold"/>
                                        <p:tgtEl>
                                          <p:spTgt spid="233"/>
                                        </p:tgtEl>
                                        <p:attrNameLst>
                                          <p:attrName>ppt_x</p:attrName>
                                        </p:attrNameLst>
                                      </p:cBhvr>
                                      <p:tavLst>
                                        <p:tav tm="0">
                                          <p:val>
                                            <p:strVal val="#ppt_x"/>
                                          </p:val>
                                        </p:tav>
                                        <p:tav tm="100000">
                                          <p:val>
                                            <p:strVal val="#ppt_x"/>
                                          </p:val>
                                        </p:tav>
                                      </p:tavLst>
                                    </p:anim>
                                    <p:anim calcmode="lin" valueType="num">
                                      <p:cBhvr>
                                        <p:cTn id="48" dur="500" fill="hold"/>
                                        <p:tgtEl>
                                          <p:spTgt spid="233"/>
                                        </p:tgtEl>
                                        <p:attrNameLst>
                                          <p:attrName>ppt_y</p:attrName>
                                        </p:attrNameLst>
                                      </p:cBhvr>
                                      <p:tavLst>
                                        <p:tav tm="0">
                                          <p:val>
                                            <p:strVal val="#ppt_y+.1"/>
                                          </p:val>
                                        </p:tav>
                                        <p:tav tm="100000">
                                          <p:val>
                                            <p:strVal val="#ppt_y"/>
                                          </p:val>
                                        </p:tav>
                                      </p:tavLst>
                                    </p:anim>
                                  </p:childTnLst>
                                </p:cTn>
                              </p:par>
                              <p:par>
                                <p:cTn id="49" presetID="42" presetClass="entr" presetSubtype="0" fill="hold" nodeType="withEffect">
                                  <p:stCondLst>
                                    <p:cond delay="0"/>
                                  </p:stCondLst>
                                  <p:childTnLst>
                                    <p:set>
                                      <p:cBhvr>
                                        <p:cTn id="50" dur="1" fill="hold">
                                          <p:stCondLst>
                                            <p:cond delay="0"/>
                                          </p:stCondLst>
                                        </p:cTn>
                                        <p:tgtEl>
                                          <p:spTgt spid="434"/>
                                        </p:tgtEl>
                                        <p:attrNameLst>
                                          <p:attrName>style.visibility</p:attrName>
                                        </p:attrNameLst>
                                      </p:cBhvr>
                                      <p:to>
                                        <p:strVal val="visible"/>
                                      </p:to>
                                    </p:set>
                                    <p:animEffect transition="in" filter="fade">
                                      <p:cBhvr>
                                        <p:cTn id="51" dur="500"/>
                                        <p:tgtEl>
                                          <p:spTgt spid="434"/>
                                        </p:tgtEl>
                                      </p:cBhvr>
                                    </p:animEffect>
                                    <p:anim calcmode="lin" valueType="num">
                                      <p:cBhvr>
                                        <p:cTn id="52" dur="500" fill="hold"/>
                                        <p:tgtEl>
                                          <p:spTgt spid="434"/>
                                        </p:tgtEl>
                                        <p:attrNameLst>
                                          <p:attrName>ppt_x</p:attrName>
                                        </p:attrNameLst>
                                      </p:cBhvr>
                                      <p:tavLst>
                                        <p:tav tm="0">
                                          <p:val>
                                            <p:strVal val="#ppt_x"/>
                                          </p:val>
                                        </p:tav>
                                        <p:tav tm="100000">
                                          <p:val>
                                            <p:strVal val="#ppt_x"/>
                                          </p:val>
                                        </p:tav>
                                      </p:tavLst>
                                    </p:anim>
                                    <p:anim calcmode="lin" valueType="num">
                                      <p:cBhvr>
                                        <p:cTn id="53" dur="500" fill="hold"/>
                                        <p:tgtEl>
                                          <p:spTgt spid="434"/>
                                        </p:tgtEl>
                                        <p:attrNameLst>
                                          <p:attrName>ppt_y</p:attrName>
                                        </p:attrNameLst>
                                      </p:cBhvr>
                                      <p:tavLst>
                                        <p:tav tm="0">
                                          <p:val>
                                            <p:strVal val="#ppt_y+.1"/>
                                          </p:val>
                                        </p:tav>
                                        <p:tav tm="100000">
                                          <p:val>
                                            <p:strVal val="#ppt_y"/>
                                          </p:val>
                                        </p:tav>
                                      </p:tavLst>
                                    </p:anim>
                                  </p:childTnLst>
                                </p:cTn>
                              </p:par>
                            </p:childTnLst>
                          </p:cTn>
                        </p:par>
                        <p:par>
                          <p:cTn id="54" fill="hold">
                            <p:stCondLst>
                              <p:cond delay="1000"/>
                            </p:stCondLst>
                            <p:childTnLst>
                              <p:par>
                                <p:cTn id="55" presetID="42" presetClass="entr" presetSubtype="0" fill="hold" nodeType="afterEffect">
                                  <p:stCondLst>
                                    <p:cond delay="0"/>
                                  </p:stCondLst>
                                  <p:childTnLst>
                                    <p:set>
                                      <p:cBhvr>
                                        <p:cTn id="56" dur="1" fill="hold">
                                          <p:stCondLst>
                                            <p:cond delay="0"/>
                                          </p:stCondLst>
                                        </p:cTn>
                                        <p:tgtEl>
                                          <p:spTgt spid="183"/>
                                        </p:tgtEl>
                                        <p:attrNameLst>
                                          <p:attrName>style.visibility</p:attrName>
                                        </p:attrNameLst>
                                      </p:cBhvr>
                                      <p:to>
                                        <p:strVal val="visible"/>
                                      </p:to>
                                    </p:set>
                                    <p:animEffect transition="in" filter="fade">
                                      <p:cBhvr>
                                        <p:cTn id="57" dur="500"/>
                                        <p:tgtEl>
                                          <p:spTgt spid="183"/>
                                        </p:tgtEl>
                                      </p:cBhvr>
                                    </p:animEffect>
                                    <p:anim calcmode="lin" valueType="num">
                                      <p:cBhvr>
                                        <p:cTn id="58" dur="500" fill="hold"/>
                                        <p:tgtEl>
                                          <p:spTgt spid="183"/>
                                        </p:tgtEl>
                                        <p:attrNameLst>
                                          <p:attrName>ppt_x</p:attrName>
                                        </p:attrNameLst>
                                      </p:cBhvr>
                                      <p:tavLst>
                                        <p:tav tm="0">
                                          <p:val>
                                            <p:strVal val="#ppt_x"/>
                                          </p:val>
                                        </p:tav>
                                        <p:tav tm="100000">
                                          <p:val>
                                            <p:strVal val="#ppt_x"/>
                                          </p:val>
                                        </p:tav>
                                      </p:tavLst>
                                    </p:anim>
                                    <p:anim calcmode="lin" valueType="num">
                                      <p:cBhvr>
                                        <p:cTn id="59" dur="500" fill="hold"/>
                                        <p:tgtEl>
                                          <p:spTgt spid="183"/>
                                        </p:tgtEl>
                                        <p:attrNameLst>
                                          <p:attrName>ppt_y</p:attrName>
                                        </p:attrNameLst>
                                      </p:cBhvr>
                                      <p:tavLst>
                                        <p:tav tm="0">
                                          <p:val>
                                            <p:strVal val="#ppt_y+.1"/>
                                          </p:val>
                                        </p:tav>
                                        <p:tav tm="100000">
                                          <p:val>
                                            <p:strVal val="#ppt_y"/>
                                          </p:val>
                                        </p:tav>
                                      </p:tavLst>
                                    </p:anim>
                                  </p:childTnLst>
                                </p:cTn>
                              </p:par>
                              <p:par>
                                <p:cTn id="60" presetID="42" presetClass="entr" presetSubtype="0" fill="hold" nodeType="withEffect">
                                  <p:stCondLst>
                                    <p:cond delay="0"/>
                                  </p:stCondLst>
                                  <p:childTnLst>
                                    <p:set>
                                      <p:cBhvr>
                                        <p:cTn id="61" dur="1" fill="hold">
                                          <p:stCondLst>
                                            <p:cond delay="0"/>
                                          </p:stCondLst>
                                        </p:cTn>
                                        <p:tgtEl>
                                          <p:spTgt spid="258"/>
                                        </p:tgtEl>
                                        <p:attrNameLst>
                                          <p:attrName>style.visibility</p:attrName>
                                        </p:attrNameLst>
                                      </p:cBhvr>
                                      <p:to>
                                        <p:strVal val="visible"/>
                                      </p:to>
                                    </p:set>
                                    <p:animEffect transition="in" filter="fade">
                                      <p:cBhvr>
                                        <p:cTn id="62" dur="500"/>
                                        <p:tgtEl>
                                          <p:spTgt spid="258"/>
                                        </p:tgtEl>
                                      </p:cBhvr>
                                    </p:animEffect>
                                    <p:anim calcmode="lin" valueType="num">
                                      <p:cBhvr>
                                        <p:cTn id="63" dur="500" fill="hold"/>
                                        <p:tgtEl>
                                          <p:spTgt spid="258"/>
                                        </p:tgtEl>
                                        <p:attrNameLst>
                                          <p:attrName>ppt_x</p:attrName>
                                        </p:attrNameLst>
                                      </p:cBhvr>
                                      <p:tavLst>
                                        <p:tav tm="0">
                                          <p:val>
                                            <p:strVal val="#ppt_x"/>
                                          </p:val>
                                        </p:tav>
                                        <p:tav tm="100000">
                                          <p:val>
                                            <p:strVal val="#ppt_x"/>
                                          </p:val>
                                        </p:tav>
                                      </p:tavLst>
                                    </p:anim>
                                    <p:anim calcmode="lin" valueType="num">
                                      <p:cBhvr>
                                        <p:cTn id="64" dur="500" fill="hold"/>
                                        <p:tgtEl>
                                          <p:spTgt spid="258"/>
                                        </p:tgtEl>
                                        <p:attrNameLst>
                                          <p:attrName>ppt_y</p:attrName>
                                        </p:attrNameLst>
                                      </p:cBhvr>
                                      <p:tavLst>
                                        <p:tav tm="0">
                                          <p:val>
                                            <p:strVal val="#ppt_y+.1"/>
                                          </p:val>
                                        </p:tav>
                                        <p:tav tm="100000">
                                          <p:val>
                                            <p:strVal val="#ppt_y"/>
                                          </p:val>
                                        </p:tav>
                                      </p:tavLst>
                                    </p:anim>
                                  </p:childTnLst>
                                </p:cTn>
                              </p:par>
                              <p:par>
                                <p:cTn id="65" presetID="42" presetClass="entr" presetSubtype="0" fill="hold" nodeType="withEffect">
                                  <p:stCondLst>
                                    <p:cond delay="0"/>
                                  </p:stCondLst>
                                  <p:childTnLst>
                                    <p:set>
                                      <p:cBhvr>
                                        <p:cTn id="66" dur="1" fill="hold">
                                          <p:stCondLst>
                                            <p:cond delay="0"/>
                                          </p:stCondLst>
                                        </p:cTn>
                                        <p:tgtEl>
                                          <p:spTgt spid="459"/>
                                        </p:tgtEl>
                                        <p:attrNameLst>
                                          <p:attrName>style.visibility</p:attrName>
                                        </p:attrNameLst>
                                      </p:cBhvr>
                                      <p:to>
                                        <p:strVal val="visible"/>
                                      </p:to>
                                    </p:set>
                                    <p:animEffect transition="in" filter="fade">
                                      <p:cBhvr>
                                        <p:cTn id="67" dur="500"/>
                                        <p:tgtEl>
                                          <p:spTgt spid="459"/>
                                        </p:tgtEl>
                                      </p:cBhvr>
                                    </p:animEffect>
                                    <p:anim calcmode="lin" valueType="num">
                                      <p:cBhvr>
                                        <p:cTn id="68" dur="500" fill="hold"/>
                                        <p:tgtEl>
                                          <p:spTgt spid="459"/>
                                        </p:tgtEl>
                                        <p:attrNameLst>
                                          <p:attrName>ppt_x</p:attrName>
                                        </p:attrNameLst>
                                      </p:cBhvr>
                                      <p:tavLst>
                                        <p:tav tm="0">
                                          <p:val>
                                            <p:strVal val="#ppt_x"/>
                                          </p:val>
                                        </p:tav>
                                        <p:tav tm="100000">
                                          <p:val>
                                            <p:strVal val="#ppt_x"/>
                                          </p:val>
                                        </p:tav>
                                      </p:tavLst>
                                    </p:anim>
                                    <p:anim calcmode="lin" valueType="num">
                                      <p:cBhvr>
                                        <p:cTn id="69" dur="500" fill="hold"/>
                                        <p:tgtEl>
                                          <p:spTgt spid="459"/>
                                        </p:tgtEl>
                                        <p:attrNameLst>
                                          <p:attrName>ppt_y</p:attrName>
                                        </p:attrNameLst>
                                      </p:cBhvr>
                                      <p:tavLst>
                                        <p:tav tm="0">
                                          <p:val>
                                            <p:strVal val="#ppt_y+.1"/>
                                          </p:val>
                                        </p:tav>
                                        <p:tav tm="100000">
                                          <p:val>
                                            <p:strVal val="#ppt_y"/>
                                          </p:val>
                                        </p:tav>
                                      </p:tavLst>
                                    </p:anim>
                                  </p:childTnLst>
                                </p:cTn>
                              </p:par>
                            </p:childTnLst>
                          </p:cTn>
                        </p:par>
                        <p:par>
                          <p:cTn id="70" fill="hold">
                            <p:stCondLst>
                              <p:cond delay="1500"/>
                            </p:stCondLst>
                            <p:childTnLst>
                              <p:par>
                                <p:cTn id="71" presetID="42" presetClass="entr" presetSubtype="0" fill="hold" nodeType="afterEffect">
                                  <p:stCondLst>
                                    <p:cond delay="0"/>
                                  </p:stCondLst>
                                  <p:childTnLst>
                                    <p:set>
                                      <p:cBhvr>
                                        <p:cTn id="72" dur="1" fill="hold">
                                          <p:stCondLst>
                                            <p:cond delay="0"/>
                                          </p:stCondLst>
                                        </p:cTn>
                                        <p:tgtEl>
                                          <p:spTgt spid="283"/>
                                        </p:tgtEl>
                                        <p:attrNameLst>
                                          <p:attrName>style.visibility</p:attrName>
                                        </p:attrNameLst>
                                      </p:cBhvr>
                                      <p:to>
                                        <p:strVal val="visible"/>
                                      </p:to>
                                    </p:set>
                                    <p:animEffect transition="in" filter="fade">
                                      <p:cBhvr>
                                        <p:cTn id="73" dur="500"/>
                                        <p:tgtEl>
                                          <p:spTgt spid="283"/>
                                        </p:tgtEl>
                                      </p:cBhvr>
                                    </p:animEffect>
                                    <p:anim calcmode="lin" valueType="num">
                                      <p:cBhvr>
                                        <p:cTn id="74" dur="500" fill="hold"/>
                                        <p:tgtEl>
                                          <p:spTgt spid="283"/>
                                        </p:tgtEl>
                                        <p:attrNameLst>
                                          <p:attrName>ppt_x</p:attrName>
                                        </p:attrNameLst>
                                      </p:cBhvr>
                                      <p:tavLst>
                                        <p:tav tm="0">
                                          <p:val>
                                            <p:strVal val="#ppt_x"/>
                                          </p:val>
                                        </p:tav>
                                        <p:tav tm="100000">
                                          <p:val>
                                            <p:strVal val="#ppt_x"/>
                                          </p:val>
                                        </p:tav>
                                      </p:tavLst>
                                    </p:anim>
                                    <p:anim calcmode="lin" valueType="num">
                                      <p:cBhvr>
                                        <p:cTn id="75" dur="500" fill="hold"/>
                                        <p:tgtEl>
                                          <p:spTgt spid="283"/>
                                        </p:tgtEl>
                                        <p:attrNameLst>
                                          <p:attrName>ppt_y</p:attrName>
                                        </p:attrNameLst>
                                      </p:cBhvr>
                                      <p:tavLst>
                                        <p:tav tm="0">
                                          <p:val>
                                            <p:strVal val="#ppt_y+.1"/>
                                          </p:val>
                                        </p:tav>
                                        <p:tav tm="100000">
                                          <p:val>
                                            <p:strVal val="#ppt_y"/>
                                          </p:val>
                                        </p:tav>
                                      </p:tavLst>
                                    </p:anim>
                                  </p:childTnLst>
                                </p:cTn>
                              </p:par>
                              <p:par>
                                <p:cTn id="76" presetID="42" presetClass="entr" presetSubtype="0" fill="hold" nodeType="withEffect">
                                  <p:stCondLst>
                                    <p:cond delay="0"/>
                                  </p:stCondLst>
                                  <p:childTnLst>
                                    <p:set>
                                      <p:cBhvr>
                                        <p:cTn id="77" dur="1" fill="hold">
                                          <p:stCondLst>
                                            <p:cond delay="0"/>
                                          </p:stCondLst>
                                        </p:cTn>
                                        <p:tgtEl>
                                          <p:spTgt spid="484"/>
                                        </p:tgtEl>
                                        <p:attrNameLst>
                                          <p:attrName>style.visibility</p:attrName>
                                        </p:attrNameLst>
                                      </p:cBhvr>
                                      <p:to>
                                        <p:strVal val="visible"/>
                                      </p:to>
                                    </p:set>
                                    <p:animEffect transition="in" filter="fade">
                                      <p:cBhvr>
                                        <p:cTn id="78" dur="500"/>
                                        <p:tgtEl>
                                          <p:spTgt spid="484"/>
                                        </p:tgtEl>
                                      </p:cBhvr>
                                    </p:animEffect>
                                    <p:anim calcmode="lin" valueType="num">
                                      <p:cBhvr>
                                        <p:cTn id="79" dur="500" fill="hold"/>
                                        <p:tgtEl>
                                          <p:spTgt spid="484"/>
                                        </p:tgtEl>
                                        <p:attrNameLst>
                                          <p:attrName>ppt_x</p:attrName>
                                        </p:attrNameLst>
                                      </p:cBhvr>
                                      <p:tavLst>
                                        <p:tav tm="0">
                                          <p:val>
                                            <p:strVal val="#ppt_x"/>
                                          </p:val>
                                        </p:tav>
                                        <p:tav tm="100000">
                                          <p:val>
                                            <p:strVal val="#ppt_x"/>
                                          </p:val>
                                        </p:tav>
                                      </p:tavLst>
                                    </p:anim>
                                    <p:anim calcmode="lin" valueType="num">
                                      <p:cBhvr>
                                        <p:cTn id="80" dur="500" fill="hold"/>
                                        <p:tgtEl>
                                          <p:spTgt spid="484"/>
                                        </p:tgtEl>
                                        <p:attrNameLst>
                                          <p:attrName>ppt_y</p:attrName>
                                        </p:attrNameLst>
                                      </p:cBhvr>
                                      <p:tavLst>
                                        <p:tav tm="0">
                                          <p:val>
                                            <p:strVal val="#ppt_y+.1"/>
                                          </p:val>
                                        </p:tav>
                                        <p:tav tm="100000">
                                          <p:val>
                                            <p:strVal val="#ppt_y"/>
                                          </p:val>
                                        </p:tav>
                                      </p:tavLst>
                                    </p:anim>
                                  </p:childTnLst>
                                </p:cTn>
                              </p:par>
                            </p:childTnLst>
                          </p:cTn>
                        </p:par>
                        <p:par>
                          <p:cTn id="81" fill="hold">
                            <p:stCondLst>
                              <p:cond delay="2000"/>
                            </p:stCondLst>
                            <p:childTnLst>
                              <p:par>
                                <p:cTn id="82" presetID="42" presetClass="entr" presetSubtype="0" fill="hold" nodeType="afterEffect">
                                  <p:stCondLst>
                                    <p:cond delay="0"/>
                                  </p:stCondLst>
                                  <p:childTnLst>
                                    <p:set>
                                      <p:cBhvr>
                                        <p:cTn id="83" dur="1" fill="hold">
                                          <p:stCondLst>
                                            <p:cond delay="0"/>
                                          </p:stCondLst>
                                        </p:cTn>
                                        <p:tgtEl>
                                          <p:spTgt spid="308"/>
                                        </p:tgtEl>
                                        <p:attrNameLst>
                                          <p:attrName>style.visibility</p:attrName>
                                        </p:attrNameLst>
                                      </p:cBhvr>
                                      <p:to>
                                        <p:strVal val="visible"/>
                                      </p:to>
                                    </p:set>
                                    <p:animEffect transition="in" filter="fade">
                                      <p:cBhvr>
                                        <p:cTn id="84" dur="500"/>
                                        <p:tgtEl>
                                          <p:spTgt spid="308"/>
                                        </p:tgtEl>
                                      </p:cBhvr>
                                    </p:animEffect>
                                    <p:anim calcmode="lin" valueType="num">
                                      <p:cBhvr>
                                        <p:cTn id="85" dur="500" fill="hold"/>
                                        <p:tgtEl>
                                          <p:spTgt spid="308"/>
                                        </p:tgtEl>
                                        <p:attrNameLst>
                                          <p:attrName>ppt_x</p:attrName>
                                        </p:attrNameLst>
                                      </p:cBhvr>
                                      <p:tavLst>
                                        <p:tav tm="0">
                                          <p:val>
                                            <p:strVal val="#ppt_x"/>
                                          </p:val>
                                        </p:tav>
                                        <p:tav tm="100000">
                                          <p:val>
                                            <p:strVal val="#ppt_x"/>
                                          </p:val>
                                        </p:tav>
                                      </p:tavLst>
                                    </p:anim>
                                    <p:anim calcmode="lin" valueType="num">
                                      <p:cBhvr>
                                        <p:cTn id="86" dur="500" fill="hold"/>
                                        <p:tgtEl>
                                          <p:spTgt spid="308"/>
                                        </p:tgtEl>
                                        <p:attrNameLst>
                                          <p:attrName>ppt_y</p:attrName>
                                        </p:attrNameLst>
                                      </p:cBhvr>
                                      <p:tavLst>
                                        <p:tav tm="0">
                                          <p:val>
                                            <p:strVal val="#ppt_y+.1"/>
                                          </p:val>
                                        </p:tav>
                                        <p:tav tm="100000">
                                          <p:val>
                                            <p:strVal val="#ppt_y"/>
                                          </p:val>
                                        </p:tav>
                                      </p:tavLst>
                                    </p:anim>
                                  </p:childTnLst>
                                </p:cTn>
                              </p:par>
                              <p:par>
                                <p:cTn id="87" presetID="42" presetClass="entr" presetSubtype="0" fill="hold" nodeType="withEffect">
                                  <p:stCondLst>
                                    <p:cond delay="0"/>
                                  </p:stCondLst>
                                  <p:childTnLst>
                                    <p:set>
                                      <p:cBhvr>
                                        <p:cTn id="88" dur="1" fill="hold">
                                          <p:stCondLst>
                                            <p:cond delay="0"/>
                                          </p:stCondLst>
                                        </p:cTn>
                                        <p:tgtEl>
                                          <p:spTgt spid="509"/>
                                        </p:tgtEl>
                                        <p:attrNameLst>
                                          <p:attrName>style.visibility</p:attrName>
                                        </p:attrNameLst>
                                      </p:cBhvr>
                                      <p:to>
                                        <p:strVal val="visible"/>
                                      </p:to>
                                    </p:set>
                                    <p:animEffect transition="in" filter="fade">
                                      <p:cBhvr>
                                        <p:cTn id="89" dur="500"/>
                                        <p:tgtEl>
                                          <p:spTgt spid="509"/>
                                        </p:tgtEl>
                                      </p:cBhvr>
                                    </p:animEffect>
                                    <p:anim calcmode="lin" valueType="num">
                                      <p:cBhvr>
                                        <p:cTn id="90" dur="500" fill="hold"/>
                                        <p:tgtEl>
                                          <p:spTgt spid="509"/>
                                        </p:tgtEl>
                                        <p:attrNameLst>
                                          <p:attrName>ppt_x</p:attrName>
                                        </p:attrNameLst>
                                      </p:cBhvr>
                                      <p:tavLst>
                                        <p:tav tm="0">
                                          <p:val>
                                            <p:strVal val="#ppt_x"/>
                                          </p:val>
                                        </p:tav>
                                        <p:tav tm="100000">
                                          <p:val>
                                            <p:strVal val="#ppt_x"/>
                                          </p:val>
                                        </p:tav>
                                      </p:tavLst>
                                    </p:anim>
                                    <p:anim calcmode="lin" valueType="num">
                                      <p:cBhvr>
                                        <p:cTn id="91" dur="500" fill="hold"/>
                                        <p:tgtEl>
                                          <p:spTgt spid="509"/>
                                        </p:tgtEl>
                                        <p:attrNameLst>
                                          <p:attrName>ppt_y</p:attrName>
                                        </p:attrNameLst>
                                      </p:cBhvr>
                                      <p:tavLst>
                                        <p:tav tm="0">
                                          <p:val>
                                            <p:strVal val="#ppt_y+.1"/>
                                          </p:val>
                                        </p:tav>
                                        <p:tav tm="100000">
                                          <p:val>
                                            <p:strVal val="#ppt_y"/>
                                          </p:val>
                                        </p:tav>
                                      </p:tavLst>
                                    </p:anim>
                                  </p:childTnLst>
                                </p:cTn>
                              </p:par>
                            </p:childTnLst>
                          </p:cTn>
                        </p:par>
                        <p:par>
                          <p:cTn id="92" fill="hold">
                            <p:stCondLst>
                              <p:cond delay="2500"/>
                            </p:stCondLst>
                            <p:childTnLst>
                              <p:par>
                                <p:cTn id="93" presetID="42" presetClass="entr" presetSubtype="0" fill="hold" nodeType="afterEffect">
                                  <p:stCondLst>
                                    <p:cond delay="0"/>
                                  </p:stCondLst>
                                  <p:childTnLst>
                                    <p:set>
                                      <p:cBhvr>
                                        <p:cTn id="94" dur="1" fill="hold">
                                          <p:stCondLst>
                                            <p:cond delay="0"/>
                                          </p:stCondLst>
                                        </p:cTn>
                                        <p:tgtEl>
                                          <p:spTgt spid="333"/>
                                        </p:tgtEl>
                                        <p:attrNameLst>
                                          <p:attrName>style.visibility</p:attrName>
                                        </p:attrNameLst>
                                      </p:cBhvr>
                                      <p:to>
                                        <p:strVal val="visible"/>
                                      </p:to>
                                    </p:set>
                                    <p:animEffect transition="in" filter="fade">
                                      <p:cBhvr>
                                        <p:cTn id="95" dur="500"/>
                                        <p:tgtEl>
                                          <p:spTgt spid="333"/>
                                        </p:tgtEl>
                                      </p:cBhvr>
                                    </p:animEffect>
                                    <p:anim calcmode="lin" valueType="num">
                                      <p:cBhvr>
                                        <p:cTn id="96" dur="500" fill="hold"/>
                                        <p:tgtEl>
                                          <p:spTgt spid="333"/>
                                        </p:tgtEl>
                                        <p:attrNameLst>
                                          <p:attrName>ppt_x</p:attrName>
                                        </p:attrNameLst>
                                      </p:cBhvr>
                                      <p:tavLst>
                                        <p:tav tm="0">
                                          <p:val>
                                            <p:strVal val="#ppt_x"/>
                                          </p:val>
                                        </p:tav>
                                        <p:tav tm="100000">
                                          <p:val>
                                            <p:strVal val="#ppt_x"/>
                                          </p:val>
                                        </p:tav>
                                      </p:tavLst>
                                    </p:anim>
                                    <p:anim calcmode="lin" valueType="num">
                                      <p:cBhvr>
                                        <p:cTn id="97" dur="500" fill="hold"/>
                                        <p:tgtEl>
                                          <p:spTgt spid="333"/>
                                        </p:tgtEl>
                                        <p:attrNameLst>
                                          <p:attrName>ppt_y</p:attrName>
                                        </p:attrNameLst>
                                      </p:cBhvr>
                                      <p:tavLst>
                                        <p:tav tm="0">
                                          <p:val>
                                            <p:strVal val="#ppt_y+.1"/>
                                          </p:val>
                                        </p:tav>
                                        <p:tav tm="100000">
                                          <p:val>
                                            <p:strVal val="#ppt_y"/>
                                          </p:val>
                                        </p:tav>
                                      </p:tavLst>
                                    </p:anim>
                                  </p:childTnLst>
                                </p:cTn>
                              </p:par>
                              <p:par>
                                <p:cTn id="98" presetID="42" presetClass="entr" presetSubtype="0" fill="hold" nodeType="withEffect">
                                  <p:stCondLst>
                                    <p:cond delay="0"/>
                                  </p:stCondLst>
                                  <p:childTnLst>
                                    <p:set>
                                      <p:cBhvr>
                                        <p:cTn id="99" dur="1" fill="hold">
                                          <p:stCondLst>
                                            <p:cond delay="0"/>
                                          </p:stCondLst>
                                        </p:cTn>
                                        <p:tgtEl>
                                          <p:spTgt spid="534"/>
                                        </p:tgtEl>
                                        <p:attrNameLst>
                                          <p:attrName>style.visibility</p:attrName>
                                        </p:attrNameLst>
                                      </p:cBhvr>
                                      <p:to>
                                        <p:strVal val="visible"/>
                                      </p:to>
                                    </p:set>
                                    <p:animEffect transition="in" filter="fade">
                                      <p:cBhvr>
                                        <p:cTn id="100" dur="500"/>
                                        <p:tgtEl>
                                          <p:spTgt spid="534"/>
                                        </p:tgtEl>
                                      </p:cBhvr>
                                    </p:animEffect>
                                    <p:anim calcmode="lin" valueType="num">
                                      <p:cBhvr>
                                        <p:cTn id="101" dur="500" fill="hold"/>
                                        <p:tgtEl>
                                          <p:spTgt spid="534"/>
                                        </p:tgtEl>
                                        <p:attrNameLst>
                                          <p:attrName>ppt_x</p:attrName>
                                        </p:attrNameLst>
                                      </p:cBhvr>
                                      <p:tavLst>
                                        <p:tav tm="0">
                                          <p:val>
                                            <p:strVal val="#ppt_x"/>
                                          </p:val>
                                        </p:tav>
                                        <p:tav tm="100000">
                                          <p:val>
                                            <p:strVal val="#ppt_x"/>
                                          </p:val>
                                        </p:tav>
                                      </p:tavLst>
                                    </p:anim>
                                    <p:anim calcmode="lin" valueType="num">
                                      <p:cBhvr>
                                        <p:cTn id="102" dur="500" fill="hold"/>
                                        <p:tgtEl>
                                          <p:spTgt spid="534"/>
                                        </p:tgtEl>
                                        <p:attrNameLst>
                                          <p:attrName>ppt_y</p:attrName>
                                        </p:attrNameLst>
                                      </p:cBhvr>
                                      <p:tavLst>
                                        <p:tav tm="0">
                                          <p:val>
                                            <p:strVal val="#ppt_y+.1"/>
                                          </p:val>
                                        </p:tav>
                                        <p:tav tm="100000">
                                          <p:val>
                                            <p:strVal val="#ppt_y"/>
                                          </p:val>
                                        </p:tav>
                                      </p:tavLst>
                                    </p:anim>
                                  </p:childTnLst>
                                </p:cTn>
                              </p:par>
                            </p:childTnLst>
                          </p:cTn>
                        </p:par>
                        <p:par>
                          <p:cTn id="103" fill="hold">
                            <p:stCondLst>
                              <p:cond delay="3000"/>
                            </p:stCondLst>
                            <p:childTnLst>
                              <p:par>
                                <p:cTn id="104" presetID="42" presetClass="entr" presetSubtype="0" fill="hold" nodeType="afterEffect">
                                  <p:stCondLst>
                                    <p:cond delay="0"/>
                                  </p:stCondLst>
                                  <p:childTnLst>
                                    <p:set>
                                      <p:cBhvr>
                                        <p:cTn id="105" dur="1" fill="hold">
                                          <p:stCondLst>
                                            <p:cond delay="0"/>
                                          </p:stCondLst>
                                        </p:cTn>
                                        <p:tgtEl>
                                          <p:spTgt spid="358"/>
                                        </p:tgtEl>
                                        <p:attrNameLst>
                                          <p:attrName>style.visibility</p:attrName>
                                        </p:attrNameLst>
                                      </p:cBhvr>
                                      <p:to>
                                        <p:strVal val="visible"/>
                                      </p:to>
                                    </p:set>
                                    <p:animEffect transition="in" filter="fade">
                                      <p:cBhvr>
                                        <p:cTn id="106" dur="450"/>
                                        <p:tgtEl>
                                          <p:spTgt spid="358"/>
                                        </p:tgtEl>
                                      </p:cBhvr>
                                    </p:animEffect>
                                    <p:anim calcmode="lin" valueType="num">
                                      <p:cBhvr>
                                        <p:cTn id="107" dur="450" fill="hold"/>
                                        <p:tgtEl>
                                          <p:spTgt spid="358"/>
                                        </p:tgtEl>
                                        <p:attrNameLst>
                                          <p:attrName>ppt_x</p:attrName>
                                        </p:attrNameLst>
                                      </p:cBhvr>
                                      <p:tavLst>
                                        <p:tav tm="0">
                                          <p:val>
                                            <p:strVal val="#ppt_x"/>
                                          </p:val>
                                        </p:tav>
                                        <p:tav tm="100000">
                                          <p:val>
                                            <p:strVal val="#ppt_x"/>
                                          </p:val>
                                        </p:tav>
                                      </p:tavLst>
                                    </p:anim>
                                    <p:anim calcmode="lin" valueType="num">
                                      <p:cBhvr>
                                        <p:cTn id="108" dur="450" fill="hold"/>
                                        <p:tgtEl>
                                          <p:spTgt spid="358"/>
                                        </p:tgtEl>
                                        <p:attrNameLst>
                                          <p:attrName>ppt_y</p:attrName>
                                        </p:attrNameLst>
                                      </p:cBhvr>
                                      <p:tavLst>
                                        <p:tav tm="0">
                                          <p:val>
                                            <p:strVal val="#ppt_y+.1"/>
                                          </p:val>
                                        </p:tav>
                                        <p:tav tm="100000">
                                          <p:val>
                                            <p:strVal val="#ppt_y"/>
                                          </p:val>
                                        </p:tav>
                                      </p:tavLst>
                                    </p:anim>
                                  </p:childTnLst>
                                </p:cTn>
                              </p:par>
                              <p:par>
                                <p:cTn id="109" presetID="42" presetClass="entr" presetSubtype="0" fill="hold" nodeType="withEffect">
                                  <p:stCondLst>
                                    <p:cond delay="0"/>
                                  </p:stCondLst>
                                  <p:childTnLst>
                                    <p:set>
                                      <p:cBhvr>
                                        <p:cTn id="110" dur="1" fill="hold">
                                          <p:stCondLst>
                                            <p:cond delay="0"/>
                                          </p:stCondLst>
                                        </p:cTn>
                                        <p:tgtEl>
                                          <p:spTgt spid="559"/>
                                        </p:tgtEl>
                                        <p:attrNameLst>
                                          <p:attrName>style.visibility</p:attrName>
                                        </p:attrNameLst>
                                      </p:cBhvr>
                                      <p:to>
                                        <p:strVal val="visible"/>
                                      </p:to>
                                    </p:set>
                                    <p:animEffect transition="in" filter="fade">
                                      <p:cBhvr>
                                        <p:cTn id="111" dur="450"/>
                                        <p:tgtEl>
                                          <p:spTgt spid="559"/>
                                        </p:tgtEl>
                                      </p:cBhvr>
                                    </p:animEffect>
                                    <p:anim calcmode="lin" valueType="num">
                                      <p:cBhvr>
                                        <p:cTn id="112" dur="450" fill="hold"/>
                                        <p:tgtEl>
                                          <p:spTgt spid="559"/>
                                        </p:tgtEl>
                                        <p:attrNameLst>
                                          <p:attrName>ppt_x</p:attrName>
                                        </p:attrNameLst>
                                      </p:cBhvr>
                                      <p:tavLst>
                                        <p:tav tm="0">
                                          <p:val>
                                            <p:strVal val="#ppt_x"/>
                                          </p:val>
                                        </p:tav>
                                        <p:tav tm="100000">
                                          <p:val>
                                            <p:strVal val="#ppt_x"/>
                                          </p:val>
                                        </p:tav>
                                      </p:tavLst>
                                    </p:anim>
                                    <p:anim calcmode="lin" valueType="num">
                                      <p:cBhvr>
                                        <p:cTn id="113" dur="450" fill="hold"/>
                                        <p:tgtEl>
                                          <p:spTgt spid="559"/>
                                        </p:tgtEl>
                                        <p:attrNameLst>
                                          <p:attrName>ppt_y</p:attrName>
                                        </p:attrNameLst>
                                      </p:cBhvr>
                                      <p:tavLst>
                                        <p:tav tm="0">
                                          <p:val>
                                            <p:strVal val="#ppt_y+.1"/>
                                          </p:val>
                                        </p:tav>
                                        <p:tav tm="100000">
                                          <p:val>
                                            <p:strVal val="#ppt_y"/>
                                          </p:val>
                                        </p:tav>
                                      </p:tavLst>
                                    </p:anim>
                                  </p:childTnLst>
                                </p:cTn>
                              </p:par>
                            </p:childTnLst>
                          </p:cTn>
                        </p:par>
                        <p:par>
                          <p:cTn id="114" fill="hold">
                            <p:stCondLst>
                              <p:cond delay="3450"/>
                            </p:stCondLst>
                            <p:childTnLst>
                              <p:par>
                                <p:cTn id="115" presetID="42" presetClass="entr" presetSubtype="0" fill="hold" nodeType="afterEffect">
                                  <p:stCondLst>
                                    <p:cond delay="0"/>
                                  </p:stCondLst>
                                  <p:childTnLst>
                                    <p:set>
                                      <p:cBhvr>
                                        <p:cTn id="116" dur="1" fill="hold">
                                          <p:stCondLst>
                                            <p:cond delay="0"/>
                                          </p:stCondLst>
                                        </p:cTn>
                                        <p:tgtEl>
                                          <p:spTgt spid="383"/>
                                        </p:tgtEl>
                                        <p:attrNameLst>
                                          <p:attrName>style.visibility</p:attrName>
                                        </p:attrNameLst>
                                      </p:cBhvr>
                                      <p:to>
                                        <p:strVal val="visible"/>
                                      </p:to>
                                    </p:set>
                                    <p:animEffect transition="in" filter="fade">
                                      <p:cBhvr>
                                        <p:cTn id="117" dur="400"/>
                                        <p:tgtEl>
                                          <p:spTgt spid="383"/>
                                        </p:tgtEl>
                                      </p:cBhvr>
                                    </p:animEffect>
                                    <p:anim calcmode="lin" valueType="num">
                                      <p:cBhvr>
                                        <p:cTn id="118" dur="400" fill="hold"/>
                                        <p:tgtEl>
                                          <p:spTgt spid="383"/>
                                        </p:tgtEl>
                                        <p:attrNameLst>
                                          <p:attrName>ppt_x</p:attrName>
                                        </p:attrNameLst>
                                      </p:cBhvr>
                                      <p:tavLst>
                                        <p:tav tm="0">
                                          <p:val>
                                            <p:strVal val="#ppt_x"/>
                                          </p:val>
                                        </p:tav>
                                        <p:tav tm="100000">
                                          <p:val>
                                            <p:strVal val="#ppt_x"/>
                                          </p:val>
                                        </p:tav>
                                      </p:tavLst>
                                    </p:anim>
                                    <p:anim calcmode="lin" valueType="num">
                                      <p:cBhvr>
                                        <p:cTn id="119" dur="400" fill="hold"/>
                                        <p:tgtEl>
                                          <p:spTgt spid="383"/>
                                        </p:tgtEl>
                                        <p:attrNameLst>
                                          <p:attrName>ppt_y</p:attrName>
                                        </p:attrNameLst>
                                      </p:cBhvr>
                                      <p:tavLst>
                                        <p:tav tm="0">
                                          <p:val>
                                            <p:strVal val="#ppt_y+.1"/>
                                          </p:val>
                                        </p:tav>
                                        <p:tav tm="100000">
                                          <p:val>
                                            <p:strVal val="#ppt_y"/>
                                          </p:val>
                                        </p:tav>
                                      </p:tavLst>
                                    </p:anim>
                                  </p:childTnLst>
                                </p:cTn>
                              </p:par>
                              <p:par>
                                <p:cTn id="120" presetID="42" presetClass="entr" presetSubtype="0" fill="hold" nodeType="withEffect">
                                  <p:stCondLst>
                                    <p:cond delay="0"/>
                                  </p:stCondLst>
                                  <p:childTnLst>
                                    <p:set>
                                      <p:cBhvr>
                                        <p:cTn id="121" dur="1" fill="hold">
                                          <p:stCondLst>
                                            <p:cond delay="0"/>
                                          </p:stCondLst>
                                        </p:cTn>
                                        <p:tgtEl>
                                          <p:spTgt spid="584"/>
                                        </p:tgtEl>
                                        <p:attrNameLst>
                                          <p:attrName>style.visibility</p:attrName>
                                        </p:attrNameLst>
                                      </p:cBhvr>
                                      <p:to>
                                        <p:strVal val="visible"/>
                                      </p:to>
                                    </p:set>
                                    <p:animEffect transition="in" filter="fade">
                                      <p:cBhvr>
                                        <p:cTn id="122" dur="400"/>
                                        <p:tgtEl>
                                          <p:spTgt spid="584"/>
                                        </p:tgtEl>
                                      </p:cBhvr>
                                    </p:animEffect>
                                    <p:anim calcmode="lin" valueType="num">
                                      <p:cBhvr>
                                        <p:cTn id="123" dur="400" fill="hold"/>
                                        <p:tgtEl>
                                          <p:spTgt spid="584"/>
                                        </p:tgtEl>
                                        <p:attrNameLst>
                                          <p:attrName>ppt_x</p:attrName>
                                        </p:attrNameLst>
                                      </p:cBhvr>
                                      <p:tavLst>
                                        <p:tav tm="0">
                                          <p:val>
                                            <p:strVal val="#ppt_x"/>
                                          </p:val>
                                        </p:tav>
                                        <p:tav tm="100000">
                                          <p:val>
                                            <p:strVal val="#ppt_x"/>
                                          </p:val>
                                        </p:tav>
                                      </p:tavLst>
                                    </p:anim>
                                    <p:anim calcmode="lin" valueType="num">
                                      <p:cBhvr>
                                        <p:cTn id="124" dur="400" fill="hold"/>
                                        <p:tgtEl>
                                          <p:spTgt spid="584"/>
                                        </p:tgtEl>
                                        <p:attrNameLst>
                                          <p:attrName>ppt_y</p:attrName>
                                        </p:attrNameLst>
                                      </p:cBhvr>
                                      <p:tavLst>
                                        <p:tav tm="0">
                                          <p:val>
                                            <p:strVal val="#ppt_y+.1"/>
                                          </p:val>
                                        </p:tav>
                                        <p:tav tm="100000">
                                          <p:val>
                                            <p:strVal val="#ppt_y"/>
                                          </p:val>
                                        </p:tav>
                                      </p:tavLst>
                                    </p:anim>
                                  </p:childTnLst>
                                </p:cTn>
                              </p:par>
                            </p:childTnLst>
                          </p:cTn>
                        </p:par>
                        <p:par>
                          <p:cTn id="125" fill="hold">
                            <p:stCondLst>
                              <p:cond delay="3850"/>
                            </p:stCondLst>
                            <p:childTnLst>
                              <p:par>
                                <p:cTn id="126" presetID="42" presetClass="entr" presetSubtype="0" fill="hold" nodeType="afterEffect">
                                  <p:stCondLst>
                                    <p:cond delay="0"/>
                                  </p:stCondLst>
                                  <p:childTnLst>
                                    <p:set>
                                      <p:cBhvr>
                                        <p:cTn id="127" dur="1" fill="hold">
                                          <p:stCondLst>
                                            <p:cond delay="0"/>
                                          </p:stCondLst>
                                        </p:cTn>
                                        <p:tgtEl>
                                          <p:spTgt spid="609"/>
                                        </p:tgtEl>
                                        <p:attrNameLst>
                                          <p:attrName>style.visibility</p:attrName>
                                        </p:attrNameLst>
                                      </p:cBhvr>
                                      <p:to>
                                        <p:strVal val="visible"/>
                                      </p:to>
                                    </p:set>
                                    <p:animEffect transition="in" filter="fade">
                                      <p:cBhvr>
                                        <p:cTn id="128" dur="300"/>
                                        <p:tgtEl>
                                          <p:spTgt spid="609"/>
                                        </p:tgtEl>
                                      </p:cBhvr>
                                    </p:animEffect>
                                    <p:anim calcmode="lin" valueType="num">
                                      <p:cBhvr>
                                        <p:cTn id="129" dur="300" fill="hold"/>
                                        <p:tgtEl>
                                          <p:spTgt spid="609"/>
                                        </p:tgtEl>
                                        <p:attrNameLst>
                                          <p:attrName>ppt_x</p:attrName>
                                        </p:attrNameLst>
                                      </p:cBhvr>
                                      <p:tavLst>
                                        <p:tav tm="0">
                                          <p:val>
                                            <p:strVal val="#ppt_x"/>
                                          </p:val>
                                        </p:tav>
                                        <p:tav tm="100000">
                                          <p:val>
                                            <p:strVal val="#ppt_x"/>
                                          </p:val>
                                        </p:tav>
                                      </p:tavLst>
                                    </p:anim>
                                    <p:anim calcmode="lin" valueType="num">
                                      <p:cBhvr>
                                        <p:cTn id="130" dur="300" fill="hold"/>
                                        <p:tgtEl>
                                          <p:spTgt spid="609"/>
                                        </p:tgtEl>
                                        <p:attrNameLst>
                                          <p:attrName>ppt_y</p:attrName>
                                        </p:attrNameLst>
                                      </p:cBhvr>
                                      <p:tavLst>
                                        <p:tav tm="0">
                                          <p:val>
                                            <p:strVal val="#ppt_y+.1"/>
                                          </p:val>
                                        </p:tav>
                                        <p:tav tm="100000">
                                          <p:val>
                                            <p:strVal val="#ppt_y"/>
                                          </p:val>
                                        </p:tav>
                                      </p:tavLst>
                                    </p:anim>
                                  </p:childTnLst>
                                </p:cTn>
                              </p:par>
                            </p:childTnLst>
                          </p:cTn>
                        </p:par>
                        <p:par>
                          <p:cTn id="131" fill="hold">
                            <p:stCondLst>
                              <p:cond delay="4150"/>
                            </p:stCondLst>
                            <p:childTnLst>
                              <p:par>
                                <p:cTn id="132" presetID="42" presetClass="entr" presetSubtype="0" fill="hold" nodeType="afterEffect">
                                  <p:stCondLst>
                                    <p:cond delay="0"/>
                                  </p:stCondLst>
                                  <p:childTnLst>
                                    <p:set>
                                      <p:cBhvr>
                                        <p:cTn id="133" dur="1" fill="hold">
                                          <p:stCondLst>
                                            <p:cond delay="0"/>
                                          </p:stCondLst>
                                        </p:cTn>
                                        <p:tgtEl>
                                          <p:spTgt spid="634"/>
                                        </p:tgtEl>
                                        <p:attrNameLst>
                                          <p:attrName>style.visibility</p:attrName>
                                        </p:attrNameLst>
                                      </p:cBhvr>
                                      <p:to>
                                        <p:strVal val="visible"/>
                                      </p:to>
                                    </p:set>
                                    <p:animEffect transition="in" filter="fade">
                                      <p:cBhvr>
                                        <p:cTn id="134" dur="250"/>
                                        <p:tgtEl>
                                          <p:spTgt spid="634"/>
                                        </p:tgtEl>
                                      </p:cBhvr>
                                    </p:animEffect>
                                    <p:anim calcmode="lin" valueType="num">
                                      <p:cBhvr>
                                        <p:cTn id="135" dur="250" fill="hold"/>
                                        <p:tgtEl>
                                          <p:spTgt spid="634"/>
                                        </p:tgtEl>
                                        <p:attrNameLst>
                                          <p:attrName>ppt_x</p:attrName>
                                        </p:attrNameLst>
                                      </p:cBhvr>
                                      <p:tavLst>
                                        <p:tav tm="0">
                                          <p:val>
                                            <p:strVal val="#ppt_x"/>
                                          </p:val>
                                        </p:tav>
                                        <p:tav tm="100000">
                                          <p:val>
                                            <p:strVal val="#ppt_x"/>
                                          </p:val>
                                        </p:tav>
                                      </p:tavLst>
                                    </p:anim>
                                    <p:anim calcmode="lin" valueType="num">
                                      <p:cBhvr>
                                        <p:cTn id="136" dur="250" fill="hold"/>
                                        <p:tgtEl>
                                          <p:spTgt spid="634"/>
                                        </p:tgtEl>
                                        <p:attrNameLst>
                                          <p:attrName>ppt_y</p:attrName>
                                        </p:attrNameLst>
                                      </p:cBhvr>
                                      <p:tavLst>
                                        <p:tav tm="0">
                                          <p:val>
                                            <p:strVal val="#ppt_y+.1"/>
                                          </p:val>
                                        </p:tav>
                                        <p:tav tm="100000">
                                          <p:val>
                                            <p:strVal val="#ppt_y"/>
                                          </p:val>
                                        </p:tav>
                                      </p:tavLst>
                                    </p:anim>
                                  </p:childTnLst>
                                </p:cTn>
                              </p:par>
                            </p:childTnLst>
                          </p:cTn>
                        </p:par>
                        <p:par>
                          <p:cTn id="137" fill="hold">
                            <p:stCondLst>
                              <p:cond delay="4400"/>
                            </p:stCondLst>
                            <p:childTnLst>
                              <p:par>
                                <p:cTn id="138" presetID="42" presetClass="entr" presetSubtype="0" fill="hold" nodeType="afterEffect">
                                  <p:stCondLst>
                                    <p:cond delay="0"/>
                                  </p:stCondLst>
                                  <p:childTnLst>
                                    <p:set>
                                      <p:cBhvr>
                                        <p:cTn id="139" dur="1" fill="hold">
                                          <p:stCondLst>
                                            <p:cond delay="0"/>
                                          </p:stCondLst>
                                        </p:cTn>
                                        <p:tgtEl>
                                          <p:spTgt spid="659"/>
                                        </p:tgtEl>
                                        <p:attrNameLst>
                                          <p:attrName>style.visibility</p:attrName>
                                        </p:attrNameLst>
                                      </p:cBhvr>
                                      <p:to>
                                        <p:strVal val="visible"/>
                                      </p:to>
                                    </p:set>
                                    <p:animEffect transition="in" filter="fade">
                                      <p:cBhvr>
                                        <p:cTn id="140" dur="250"/>
                                        <p:tgtEl>
                                          <p:spTgt spid="659"/>
                                        </p:tgtEl>
                                      </p:cBhvr>
                                    </p:animEffect>
                                    <p:anim calcmode="lin" valueType="num">
                                      <p:cBhvr>
                                        <p:cTn id="141" dur="250" fill="hold"/>
                                        <p:tgtEl>
                                          <p:spTgt spid="659"/>
                                        </p:tgtEl>
                                        <p:attrNameLst>
                                          <p:attrName>ppt_x</p:attrName>
                                        </p:attrNameLst>
                                      </p:cBhvr>
                                      <p:tavLst>
                                        <p:tav tm="0">
                                          <p:val>
                                            <p:strVal val="#ppt_x"/>
                                          </p:val>
                                        </p:tav>
                                        <p:tav tm="100000">
                                          <p:val>
                                            <p:strVal val="#ppt_x"/>
                                          </p:val>
                                        </p:tav>
                                      </p:tavLst>
                                    </p:anim>
                                    <p:anim calcmode="lin" valueType="num">
                                      <p:cBhvr>
                                        <p:cTn id="142" dur="250" fill="hold"/>
                                        <p:tgtEl>
                                          <p:spTgt spid="659"/>
                                        </p:tgtEl>
                                        <p:attrNameLst>
                                          <p:attrName>ppt_y</p:attrName>
                                        </p:attrNameLst>
                                      </p:cBhvr>
                                      <p:tavLst>
                                        <p:tav tm="0">
                                          <p:val>
                                            <p:strVal val="#ppt_y+.1"/>
                                          </p:val>
                                        </p:tav>
                                        <p:tav tm="100000">
                                          <p:val>
                                            <p:strVal val="#ppt_y"/>
                                          </p:val>
                                        </p:tav>
                                      </p:tavLst>
                                    </p:anim>
                                  </p:childTnLst>
                                </p:cTn>
                              </p:par>
                            </p:childTnLst>
                          </p:cTn>
                        </p:par>
                        <p:par>
                          <p:cTn id="143" fill="hold">
                            <p:stCondLst>
                              <p:cond delay="4650"/>
                            </p:stCondLst>
                            <p:childTnLst>
                              <p:par>
                                <p:cTn id="144" presetID="42" presetClass="entr" presetSubtype="0" fill="hold" nodeType="afterEffect">
                                  <p:stCondLst>
                                    <p:cond delay="0"/>
                                  </p:stCondLst>
                                  <p:childTnLst>
                                    <p:set>
                                      <p:cBhvr>
                                        <p:cTn id="145" dur="1" fill="hold">
                                          <p:stCondLst>
                                            <p:cond delay="0"/>
                                          </p:stCondLst>
                                        </p:cTn>
                                        <p:tgtEl>
                                          <p:spTgt spid="684"/>
                                        </p:tgtEl>
                                        <p:attrNameLst>
                                          <p:attrName>style.visibility</p:attrName>
                                        </p:attrNameLst>
                                      </p:cBhvr>
                                      <p:to>
                                        <p:strVal val="visible"/>
                                      </p:to>
                                    </p:set>
                                    <p:animEffect transition="in" filter="fade">
                                      <p:cBhvr>
                                        <p:cTn id="146" dur="250"/>
                                        <p:tgtEl>
                                          <p:spTgt spid="684"/>
                                        </p:tgtEl>
                                      </p:cBhvr>
                                    </p:animEffect>
                                    <p:anim calcmode="lin" valueType="num">
                                      <p:cBhvr>
                                        <p:cTn id="147" dur="250" fill="hold"/>
                                        <p:tgtEl>
                                          <p:spTgt spid="684"/>
                                        </p:tgtEl>
                                        <p:attrNameLst>
                                          <p:attrName>ppt_x</p:attrName>
                                        </p:attrNameLst>
                                      </p:cBhvr>
                                      <p:tavLst>
                                        <p:tav tm="0">
                                          <p:val>
                                            <p:strVal val="#ppt_x"/>
                                          </p:val>
                                        </p:tav>
                                        <p:tav tm="100000">
                                          <p:val>
                                            <p:strVal val="#ppt_x"/>
                                          </p:val>
                                        </p:tav>
                                      </p:tavLst>
                                    </p:anim>
                                    <p:anim calcmode="lin" valueType="num">
                                      <p:cBhvr>
                                        <p:cTn id="148" dur="250" fill="hold"/>
                                        <p:tgtEl>
                                          <p:spTgt spid="684"/>
                                        </p:tgtEl>
                                        <p:attrNameLst>
                                          <p:attrName>ppt_y</p:attrName>
                                        </p:attrNameLst>
                                      </p:cBhvr>
                                      <p:tavLst>
                                        <p:tav tm="0">
                                          <p:val>
                                            <p:strVal val="#ppt_y+.1"/>
                                          </p:val>
                                        </p:tav>
                                        <p:tav tm="100000">
                                          <p:val>
                                            <p:strVal val="#ppt_y"/>
                                          </p:val>
                                        </p:tav>
                                      </p:tavLst>
                                    </p:anim>
                                  </p:childTnLst>
                                </p:cTn>
                              </p:par>
                            </p:childTnLst>
                          </p:cTn>
                        </p:par>
                        <p:par>
                          <p:cTn id="149" fill="hold">
                            <p:stCondLst>
                              <p:cond delay="4900"/>
                            </p:stCondLst>
                            <p:childTnLst>
                              <p:par>
                                <p:cTn id="150" presetID="42" presetClass="entr" presetSubtype="0" fill="hold" nodeType="afterEffect">
                                  <p:stCondLst>
                                    <p:cond delay="0"/>
                                  </p:stCondLst>
                                  <p:childTnLst>
                                    <p:set>
                                      <p:cBhvr>
                                        <p:cTn id="151" dur="1" fill="hold">
                                          <p:stCondLst>
                                            <p:cond delay="0"/>
                                          </p:stCondLst>
                                        </p:cTn>
                                        <p:tgtEl>
                                          <p:spTgt spid="709"/>
                                        </p:tgtEl>
                                        <p:attrNameLst>
                                          <p:attrName>style.visibility</p:attrName>
                                        </p:attrNameLst>
                                      </p:cBhvr>
                                      <p:to>
                                        <p:strVal val="visible"/>
                                      </p:to>
                                    </p:set>
                                    <p:animEffect transition="in" filter="fade">
                                      <p:cBhvr>
                                        <p:cTn id="152" dur="250"/>
                                        <p:tgtEl>
                                          <p:spTgt spid="709"/>
                                        </p:tgtEl>
                                      </p:cBhvr>
                                    </p:animEffect>
                                    <p:anim calcmode="lin" valueType="num">
                                      <p:cBhvr>
                                        <p:cTn id="153" dur="250" fill="hold"/>
                                        <p:tgtEl>
                                          <p:spTgt spid="709"/>
                                        </p:tgtEl>
                                        <p:attrNameLst>
                                          <p:attrName>ppt_x</p:attrName>
                                        </p:attrNameLst>
                                      </p:cBhvr>
                                      <p:tavLst>
                                        <p:tav tm="0">
                                          <p:val>
                                            <p:strVal val="#ppt_x"/>
                                          </p:val>
                                        </p:tav>
                                        <p:tav tm="100000">
                                          <p:val>
                                            <p:strVal val="#ppt_x"/>
                                          </p:val>
                                        </p:tav>
                                      </p:tavLst>
                                    </p:anim>
                                    <p:anim calcmode="lin" valueType="num">
                                      <p:cBhvr>
                                        <p:cTn id="154" dur="250" fill="hold"/>
                                        <p:tgtEl>
                                          <p:spTgt spid="709"/>
                                        </p:tgtEl>
                                        <p:attrNameLst>
                                          <p:attrName>ppt_y</p:attrName>
                                        </p:attrNameLst>
                                      </p:cBhvr>
                                      <p:tavLst>
                                        <p:tav tm="0">
                                          <p:val>
                                            <p:strVal val="#ppt_y+.1"/>
                                          </p:val>
                                        </p:tav>
                                        <p:tav tm="100000">
                                          <p:val>
                                            <p:strVal val="#ppt_y"/>
                                          </p:val>
                                        </p:tav>
                                      </p:tavLst>
                                    </p:anim>
                                  </p:childTnLst>
                                </p:cTn>
                              </p:par>
                            </p:childTnLst>
                          </p:cTn>
                        </p:par>
                        <p:par>
                          <p:cTn id="155" fill="hold">
                            <p:stCondLst>
                              <p:cond delay="5150"/>
                            </p:stCondLst>
                            <p:childTnLst>
                              <p:par>
                                <p:cTn id="156" presetID="42" presetClass="entr" presetSubtype="0" fill="hold" nodeType="afterEffect">
                                  <p:stCondLst>
                                    <p:cond delay="0"/>
                                  </p:stCondLst>
                                  <p:childTnLst>
                                    <p:set>
                                      <p:cBhvr>
                                        <p:cTn id="157" dur="1" fill="hold">
                                          <p:stCondLst>
                                            <p:cond delay="0"/>
                                          </p:stCondLst>
                                        </p:cTn>
                                        <p:tgtEl>
                                          <p:spTgt spid="734"/>
                                        </p:tgtEl>
                                        <p:attrNameLst>
                                          <p:attrName>style.visibility</p:attrName>
                                        </p:attrNameLst>
                                      </p:cBhvr>
                                      <p:to>
                                        <p:strVal val="visible"/>
                                      </p:to>
                                    </p:set>
                                    <p:animEffect transition="in" filter="fade">
                                      <p:cBhvr>
                                        <p:cTn id="158" dur="200"/>
                                        <p:tgtEl>
                                          <p:spTgt spid="734"/>
                                        </p:tgtEl>
                                      </p:cBhvr>
                                    </p:animEffect>
                                    <p:anim calcmode="lin" valueType="num">
                                      <p:cBhvr>
                                        <p:cTn id="159" dur="200" fill="hold"/>
                                        <p:tgtEl>
                                          <p:spTgt spid="734"/>
                                        </p:tgtEl>
                                        <p:attrNameLst>
                                          <p:attrName>ppt_x</p:attrName>
                                        </p:attrNameLst>
                                      </p:cBhvr>
                                      <p:tavLst>
                                        <p:tav tm="0">
                                          <p:val>
                                            <p:strVal val="#ppt_x"/>
                                          </p:val>
                                        </p:tav>
                                        <p:tav tm="100000">
                                          <p:val>
                                            <p:strVal val="#ppt_x"/>
                                          </p:val>
                                        </p:tav>
                                      </p:tavLst>
                                    </p:anim>
                                    <p:anim calcmode="lin" valueType="num">
                                      <p:cBhvr>
                                        <p:cTn id="160" dur="200" fill="hold"/>
                                        <p:tgtEl>
                                          <p:spTgt spid="734"/>
                                        </p:tgtEl>
                                        <p:attrNameLst>
                                          <p:attrName>ppt_y</p:attrName>
                                        </p:attrNameLst>
                                      </p:cBhvr>
                                      <p:tavLst>
                                        <p:tav tm="0">
                                          <p:val>
                                            <p:strVal val="#ppt_y+.1"/>
                                          </p:val>
                                        </p:tav>
                                        <p:tav tm="100000">
                                          <p:val>
                                            <p:strVal val="#ppt_y"/>
                                          </p:val>
                                        </p:tav>
                                      </p:tavLst>
                                    </p:anim>
                                  </p:childTnLst>
                                </p:cTn>
                              </p:par>
                            </p:childTnLst>
                          </p:cTn>
                        </p:par>
                        <p:par>
                          <p:cTn id="161" fill="hold">
                            <p:stCondLst>
                              <p:cond delay="5350"/>
                            </p:stCondLst>
                            <p:childTnLst>
                              <p:par>
                                <p:cTn id="162" presetID="42" presetClass="entr" presetSubtype="0" fill="hold" nodeType="afterEffect">
                                  <p:stCondLst>
                                    <p:cond delay="0"/>
                                  </p:stCondLst>
                                  <p:childTnLst>
                                    <p:set>
                                      <p:cBhvr>
                                        <p:cTn id="163" dur="1" fill="hold">
                                          <p:stCondLst>
                                            <p:cond delay="0"/>
                                          </p:stCondLst>
                                        </p:cTn>
                                        <p:tgtEl>
                                          <p:spTgt spid="762"/>
                                        </p:tgtEl>
                                        <p:attrNameLst>
                                          <p:attrName>style.visibility</p:attrName>
                                        </p:attrNameLst>
                                      </p:cBhvr>
                                      <p:to>
                                        <p:strVal val="visible"/>
                                      </p:to>
                                    </p:set>
                                    <p:animEffect transition="in" filter="fade">
                                      <p:cBhvr>
                                        <p:cTn id="164" dur="150"/>
                                        <p:tgtEl>
                                          <p:spTgt spid="762"/>
                                        </p:tgtEl>
                                      </p:cBhvr>
                                    </p:animEffect>
                                    <p:anim calcmode="lin" valueType="num">
                                      <p:cBhvr>
                                        <p:cTn id="165" dur="150" fill="hold"/>
                                        <p:tgtEl>
                                          <p:spTgt spid="762"/>
                                        </p:tgtEl>
                                        <p:attrNameLst>
                                          <p:attrName>ppt_x</p:attrName>
                                        </p:attrNameLst>
                                      </p:cBhvr>
                                      <p:tavLst>
                                        <p:tav tm="0">
                                          <p:val>
                                            <p:strVal val="#ppt_x"/>
                                          </p:val>
                                        </p:tav>
                                        <p:tav tm="100000">
                                          <p:val>
                                            <p:strVal val="#ppt_x"/>
                                          </p:val>
                                        </p:tav>
                                      </p:tavLst>
                                    </p:anim>
                                    <p:anim calcmode="lin" valueType="num">
                                      <p:cBhvr>
                                        <p:cTn id="166" dur="150" fill="hold"/>
                                        <p:tgtEl>
                                          <p:spTgt spid="76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bwMode="auto">
          <a:xfrm>
            <a:off x="719053" y="2304123"/>
            <a:ext cx="8321040" cy="1645920"/>
          </a:xfrm>
          <a:prstGeom prst="rect">
            <a:avLst/>
          </a:prstGeom>
          <a:solidFill>
            <a:schemeClr val="bg1">
              <a:lumMod val="85000"/>
            </a:schemeClr>
          </a:solidFill>
          <a:ln>
            <a:noFill/>
            <a:headEnd type="none" w="med" len="med"/>
            <a:tailEnd type="none" w="med" len="med"/>
          </a:ln>
          <a:effectLst/>
          <a:scene3d>
            <a:camera prst="isometricBottomDown"/>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a:xfrm>
            <a:off x="3455740" y="5671503"/>
            <a:ext cx="8069064" cy="917575"/>
          </a:xfrm>
        </p:spPr>
        <p:txBody>
          <a:bodyPr/>
          <a:lstStyle/>
          <a:p>
            <a:r>
              <a:rPr lang="en-US" dirty="0" smtClean="0"/>
              <a:t>Elastic Database Jobs</a:t>
            </a:r>
            <a:endParaRPr lang="en-US" dirty="0"/>
          </a:p>
        </p:txBody>
      </p:sp>
      <p:sp>
        <p:nvSpPr>
          <p:cNvPr id="23" name="Rectangle 22"/>
          <p:cNvSpPr/>
          <p:nvPr/>
        </p:nvSpPr>
        <p:spPr bwMode="auto">
          <a:xfrm>
            <a:off x="1520494" y="1871843"/>
            <a:ext cx="4504319" cy="1177911"/>
          </a:xfrm>
          <a:prstGeom prst="rect">
            <a:avLst/>
          </a:prstGeom>
          <a:noFill/>
          <a:ln w="25400">
            <a:solidFill>
              <a:schemeClr val="tx2"/>
            </a:solidFill>
            <a:headEnd type="none" w="med" len="med"/>
            <a:tailEnd type="none" w="med" len="med"/>
          </a:ln>
          <a:effectLst/>
          <a:scene3d>
            <a:camera prst="isometricBottomDown"/>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nvGrpSpPr>
          <p:cNvPr id="17" name="Group 16"/>
          <p:cNvGrpSpPr/>
          <p:nvPr/>
        </p:nvGrpSpPr>
        <p:grpSpPr>
          <a:xfrm>
            <a:off x="3903487" y="2125011"/>
            <a:ext cx="932688" cy="834845"/>
            <a:chOff x="3639872" y="2649918"/>
            <a:chExt cx="932688" cy="834845"/>
          </a:xfrm>
        </p:grpSpPr>
        <p:pic>
          <p:nvPicPr>
            <p:cNvPr id="18" name="Picture 17"/>
            <p:cNvPicPr>
              <a:picLocks noChangeAspect="1"/>
            </p:cNvPicPr>
            <p:nvPr/>
          </p:nvPicPr>
          <p:blipFill>
            <a:blip r:embed="rId3"/>
            <a:stretch>
              <a:fillRect/>
            </a:stretch>
          </p:blipFill>
          <p:spPr>
            <a:xfrm>
              <a:off x="3717120" y="2649918"/>
              <a:ext cx="599293" cy="834845"/>
            </a:xfrm>
            <a:prstGeom prst="rect">
              <a:avLst/>
            </a:prstGeom>
            <a:effectLst>
              <a:outerShdw blurRad="254000" sx="102000" sy="102000" algn="ctr" rotWithShape="0">
                <a:prstClr val="black">
                  <a:alpha val="40000"/>
                </a:prstClr>
              </a:outerShdw>
            </a:effectLst>
          </p:spPr>
        </p:pic>
        <p:sp>
          <p:nvSpPr>
            <p:cNvPr id="19" name="TextBox 18"/>
            <p:cNvSpPr txBox="1"/>
            <p:nvPr/>
          </p:nvSpPr>
          <p:spPr>
            <a:xfrm>
              <a:off x="3639872" y="2926231"/>
              <a:ext cx="932688" cy="517065"/>
            </a:xfrm>
            <a:prstGeom prst="rect">
              <a:avLst/>
            </a:prstGeom>
            <a:noFill/>
            <a:scene3d>
              <a:camera prst="orthographicFront">
                <a:rot lat="899993" lon="0" rev="0"/>
              </a:camera>
              <a:lightRig rig="threePt" dir="t"/>
            </a:scene3d>
          </p:spPr>
          <p:txBody>
            <a:bodyPr wrap="square" lIns="182880" tIns="146304" rIns="182880" bIns="146304" rtlCol="0">
              <a:spAutoFit/>
            </a:bodyPr>
            <a:lstStyle/>
            <a:p>
              <a:pPr>
                <a:lnSpc>
                  <a:spcPct val="90000"/>
                </a:lnSpc>
                <a:spcAft>
                  <a:spcPts val="600"/>
                </a:spcAft>
              </a:pPr>
              <a:r>
                <a:rPr lang="en-US" sz="1600" b="1" dirty="0" smtClean="0">
                  <a:solidFill>
                    <a:srgbClr val="FFFFFF"/>
                  </a:solidFill>
                </a:rPr>
                <a:t>SQL</a:t>
              </a:r>
            </a:p>
          </p:txBody>
        </p:sp>
      </p:grpSp>
      <p:grpSp>
        <p:nvGrpSpPr>
          <p:cNvPr id="20" name="Group 19"/>
          <p:cNvGrpSpPr/>
          <p:nvPr/>
        </p:nvGrpSpPr>
        <p:grpSpPr>
          <a:xfrm>
            <a:off x="4657276" y="2559041"/>
            <a:ext cx="932688" cy="834845"/>
            <a:chOff x="3639872" y="2649918"/>
            <a:chExt cx="932688" cy="834845"/>
          </a:xfrm>
        </p:grpSpPr>
        <p:pic>
          <p:nvPicPr>
            <p:cNvPr id="21" name="Picture 20"/>
            <p:cNvPicPr>
              <a:picLocks noChangeAspect="1"/>
            </p:cNvPicPr>
            <p:nvPr/>
          </p:nvPicPr>
          <p:blipFill>
            <a:blip r:embed="rId3"/>
            <a:stretch>
              <a:fillRect/>
            </a:stretch>
          </p:blipFill>
          <p:spPr>
            <a:xfrm>
              <a:off x="3717120" y="2649918"/>
              <a:ext cx="599293" cy="834845"/>
            </a:xfrm>
            <a:prstGeom prst="rect">
              <a:avLst/>
            </a:prstGeom>
            <a:effectLst>
              <a:outerShdw blurRad="254000" sx="102000" sy="102000" algn="ctr" rotWithShape="0">
                <a:prstClr val="black">
                  <a:alpha val="40000"/>
                </a:prstClr>
              </a:outerShdw>
            </a:effectLst>
          </p:spPr>
        </p:pic>
        <p:sp>
          <p:nvSpPr>
            <p:cNvPr id="22" name="TextBox 21"/>
            <p:cNvSpPr txBox="1"/>
            <p:nvPr/>
          </p:nvSpPr>
          <p:spPr>
            <a:xfrm>
              <a:off x="3639872" y="2926231"/>
              <a:ext cx="932688" cy="517065"/>
            </a:xfrm>
            <a:prstGeom prst="rect">
              <a:avLst/>
            </a:prstGeom>
            <a:noFill/>
            <a:scene3d>
              <a:camera prst="orthographicFront">
                <a:rot lat="899993" lon="0" rev="0"/>
              </a:camera>
              <a:lightRig rig="threePt" dir="t"/>
            </a:scene3d>
          </p:spPr>
          <p:txBody>
            <a:bodyPr wrap="square" lIns="182880" tIns="146304" rIns="182880" bIns="146304" rtlCol="0">
              <a:spAutoFit/>
            </a:bodyPr>
            <a:lstStyle/>
            <a:p>
              <a:pPr>
                <a:lnSpc>
                  <a:spcPct val="90000"/>
                </a:lnSpc>
                <a:spcAft>
                  <a:spcPts val="600"/>
                </a:spcAft>
              </a:pPr>
              <a:r>
                <a:rPr lang="en-US" sz="1600" b="1" dirty="0" smtClean="0">
                  <a:solidFill>
                    <a:srgbClr val="FFFFFF"/>
                  </a:solidFill>
                </a:rPr>
                <a:t>SQL</a:t>
              </a:r>
            </a:p>
          </p:txBody>
        </p:sp>
      </p:grpSp>
      <p:grpSp>
        <p:nvGrpSpPr>
          <p:cNvPr id="6" name="Group 5"/>
          <p:cNvGrpSpPr/>
          <p:nvPr/>
        </p:nvGrpSpPr>
        <p:grpSpPr>
          <a:xfrm>
            <a:off x="3149698" y="1707589"/>
            <a:ext cx="932688" cy="834845"/>
            <a:chOff x="3639872" y="2649918"/>
            <a:chExt cx="932688" cy="834845"/>
          </a:xfrm>
        </p:grpSpPr>
        <p:pic>
          <p:nvPicPr>
            <p:cNvPr id="11" name="Picture 10"/>
            <p:cNvPicPr>
              <a:picLocks noChangeAspect="1"/>
            </p:cNvPicPr>
            <p:nvPr/>
          </p:nvPicPr>
          <p:blipFill>
            <a:blip r:embed="rId3"/>
            <a:stretch>
              <a:fillRect/>
            </a:stretch>
          </p:blipFill>
          <p:spPr>
            <a:xfrm>
              <a:off x="3717120" y="2649918"/>
              <a:ext cx="599293" cy="834845"/>
            </a:xfrm>
            <a:prstGeom prst="rect">
              <a:avLst/>
            </a:prstGeom>
            <a:effectLst>
              <a:outerShdw blurRad="254000" sx="102000" sy="102000" algn="ctr" rotWithShape="0">
                <a:prstClr val="black">
                  <a:alpha val="40000"/>
                </a:prstClr>
              </a:outerShdw>
            </a:effectLst>
          </p:spPr>
        </p:pic>
        <p:sp>
          <p:nvSpPr>
            <p:cNvPr id="5" name="TextBox 4"/>
            <p:cNvSpPr txBox="1"/>
            <p:nvPr/>
          </p:nvSpPr>
          <p:spPr>
            <a:xfrm>
              <a:off x="3639872" y="2926231"/>
              <a:ext cx="932688" cy="517065"/>
            </a:xfrm>
            <a:prstGeom prst="rect">
              <a:avLst/>
            </a:prstGeom>
            <a:noFill/>
            <a:scene3d>
              <a:camera prst="orthographicFront">
                <a:rot lat="899993" lon="0" rev="0"/>
              </a:camera>
              <a:lightRig rig="threePt" dir="t"/>
            </a:scene3d>
          </p:spPr>
          <p:txBody>
            <a:bodyPr wrap="square" lIns="182880" tIns="146304" rIns="182880" bIns="146304" rtlCol="0">
              <a:spAutoFit/>
            </a:bodyPr>
            <a:lstStyle/>
            <a:p>
              <a:pPr>
                <a:lnSpc>
                  <a:spcPct val="90000"/>
                </a:lnSpc>
                <a:spcAft>
                  <a:spcPts val="600"/>
                </a:spcAft>
              </a:pPr>
              <a:r>
                <a:rPr lang="en-US" sz="1600" b="1" dirty="0" smtClean="0">
                  <a:solidFill>
                    <a:srgbClr val="FFFFFF"/>
                  </a:solidFill>
                </a:rPr>
                <a:t>SQL</a:t>
              </a:r>
            </a:p>
          </p:txBody>
        </p:sp>
      </p:grpSp>
      <p:grpSp>
        <p:nvGrpSpPr>
          <p:cNvPr id="14" name="Group 13"/>
          <p:cNvGrpSpPr/>
          <p:nvPr/>
        </p:nvGrpSpPr>
        <p:grpSpPr>
          <a:xfrm>
            <a:off x="2430551" y="1236598"/>
            <a:ext cx="932688" cy="834845"/>
            <a:chOff x="3639872" y="2649918"/>
            <a:chExt cx="932688" cy="834845"/>
          </a:xfrm>
        </p:grpSpPr>
        <p:pic>
          <p:nvPicPr>
            <p:cNvPr id="15" name="Picture 14"/>
            <p:cNvPicPr>
              <a:picLocks noChangeAspect="1"/>
            </p:cNvPicPr>
            <p:nvPr/>
          </p:nvPicPr>
          <p:blipFill>
            <a:blip r:embed="rId3"/>
            <a:stretch>
              <a:fillRect/>
            </a:stretch>
          </p:blipFill>
          <p:spPr>
            <a:xfrm>
              <a:off x="3717120" y="2649918"/>
              <a:ext cx="599293" cy="834845"/>
            </a:xfrm>
            <a:prstGeom prst="rect">
              <a:avLst/>
            </a:prstGeom>
            <a:effectLst>
              <a:outerShdw blurRad="254000" sx="102000" sy="102000" algn="ctr" rotWithShape="0">
                <a:prstClr val="black">
                  <a:alpha val="40000"/>
                </a:prstClr>
              </a:outerShdw>
            </a:effectLst>
          </p:spPr>
        </p:pic>
        <p:sp>
          <p:nvSpPr>
            <p:cNvPr id="16" name="TextBox 15"/>
            <p:cNvSpPr txBox="1"/>
            <p:nvPr/>
          </p:nvSpPr>
          <p:spPr>
            <a:xfrm>
              <a:off x="3639872" y="2926231"/>
              <a:ext cx="932688" cy="517065"/>
            </a:xfrm>
            <a:prstGeom prst="rect">
              <a:avLst/>
            </a:prstGeom>
            <a:noFill/>
            <a:scene3d>
              <a:camera prst="orthographicFront">
                <a:rot lat="899993" lon="0" rev="0"/>
              </a:camera>
              <a:lightRig rig="threePt" dir="t"/>
            </a:scene3d>
          </p:spPr>
          <p:txBody>
            <a:bodyPr wrap="square" lIns="182880" tIns="146304" rIns="182880" bIns="146304" rtlCol="0">
              <a:spAutoFit/>
            </a:bodyPr>
            <a:lstStyle/>
            <a:p>
              <a:pPr>
                <a:lnSpc>
                  <a:spcPct val="90000"/>
                </a:lnSpc>
                <a:spcAft>
                  <a:spcPts val="600"/>
                </a:spcAft>
              </a:pPr>
              <a:r>
                <a:rPr lang="en-US" sz="1600" b="1" dirty="0" smtClean="0">
                  <a:solidFill>
                    <a:srgbClr val="FFFFFF"/>
                  </a:solidFill>
                </a:rPr>
                <a:t>SQL</a:t>
              </a:r>
            </a:p>
          </p:txBody>
        </p:sp>
      </p:grpSp>
      <p:sp>
        <p:nvSpPr>
          <p:cNvPr id="12" name="TextBox 11"/>
          <p:cNvSpPr txBox="1"/>
          <p:nvPr/>
        </p:nvSpPr>
        <p:spPr>
          <a:xfrm>
            <a:off x="4876205" y="3736952"/>
            <a:ext cx="3467552" cy="572464"/>
          </a:xfrm>
          <a:prstGeom prst="rect">
            <a:avLst/>
          </a:prstGeom>
          <a:noFill/>
          <a:scene3d>
            <a:camera prst="isometricBottomDown"/>
            <a:lightRig rig="threePt" dir="t"/>
          </a:scene3d>
        </p:spPr>
        <p:txBody>
          <a:bodyPr wrap="none" lIns="182880" tIns="146304" rIns="182880" bIns="146304" rtlCol="0">
            <a:spAutoFit/>
          </a:bodyPr>
          <a:lstStyle/>
          <a:p>
            <a:pPr>
              <a:lnSpc>
                <a:spcPct val="90000"/>
              </a:lnSpc>
              <a:spcAft>
                <a:spcPts val="600"/>
              </a:spcAft>
            </a:pPr>
            <a:r>
              <a:rPr lang="en-US" sz="2000" b="1" dirty="0" smtClean="0">
                <a:solidFill>
                  <a:srgbClr val="0072C6"/>
                </a:solidFill>
              </a:rPr>
              <a:t>ELASTIC DATABASE POOL</a:t>
            </a:r>
          </a:p>
        </p:txBody>
      </p:sp>
      <p:sp>
        <p:nvSpPr>
          <p:cNvPr id="25" name="Rectangle 24"/>
          <p:cNvSpPr/>
          <p:nvPr/>
        </p:nvSpPr>
        <p:spPr bwMode="auto">
          <a:xfrm>
            <a:off x="2349369" y="1670251"/>
            <a:ext cx="10281806" cy="1645920"/>
          </a:xfrm>
          <a:prstGeom prst="rect">
            <a:avLst/>
          </a:prstGeom>
          <a:pattFill prst="pct10">
            <a:fgClr>
              <a:schemeClr val="tx2"/>
            </a:fgClr>
            <a:bgClr>
              <a:schemeClr val="bg1"/>
            </a:bgClr>
          </a:pattFill>
          <a:ln>
            <a:noFill/>
            <a:headEnd type="none" w="med" len="med"/>
            <a:tailEnd type="none" w="med" len="med"/>
          </a:ln>
          <a:effectLst/>
          <a:scene3d>
            <a:camera prst="isometricBottomDown"/>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7" name="TextBox 26"/>
          <p:cNvSpPr txBox="1"/>
          <p:nvPr/>
        </p:nvSpPr>
        <p:spPr>
          <a:xfrm>
            <a:off x="4509278" y="1211263"/>
            <a:ext cx="3408241" cy="572464"/>
          </a:xfrm>
          <a:prstGeom prst="rect">
            <a:avLst/>
          </a:prstGeom>
          <a:noFill/>
          <a:scene3d>
            <a:camera prst="isometricBottomDown"/>
            <a:lightRig rig="threePt" dir="t"/>
          </a:scene3d>
        </p:spPr>
        <p:txBody>
          <a:bodyPr wrap="none" lIns="182880" tIns="146304" rIns="182880" bIns="146304" rtlCol="0">
            <a:spAutoFit/>
          </a:bodyPr>
          <a:lstStyle/>
          <a:p>
            <a:pPr>
              <a:lnSpc>
                <a:spcPct val="90000"/>
              </a:lnSpc>
              <a:spcAft>
                <a:spcPts val="600"/>
              </a:spcAft>
            </a:pPr>
            <a:r>
              <a:rPr lang="en-US" sz="2000" b="1" dirty="0" smtClean="0">
                <a:solidFill>
                  <a:srgbClr val="0072C6"/>
                </a:solidFill>
              </a:rPr>
              <a:t>ELASTIC DATABASE JOBS</a:t>
            </a:r>
          </a:p>
        </p:txBody>
      </p:sp>
      <p:grpSp>
        <p:nvGrpSpPr>
          <p:cNvPr id="24" name="Group 23"/>
          <p:cNvGrpSpPr>
            <a:grpSpLocks noChangeAspect="1"/>
          </p:cNvGrpSpPr>
          <p:nvPr/>
        </p:nvGrpSpPr>
        <p:grpSpPr>
          <a:xfrm>
            <a:off x="7917519" y="1570176"/>
            <a:ext cx="3003523" cy="3144170"/>
            <a:chOff x="6248236" y="2935029"/>
            <a:chExt cx="1760850" cy="1844317"/>
          </a:xfrm>
          <a:effectLst>
            <a:glow rad="63500">
              <a:schemeClr val="tx1">
                <a:lumMod val="60000"/>
                <a:lumOff val="40000"/>
                <a:alpha val="40000"/>
              </a:schemeClr>
            </a:glow>
          </a:effectLst>
        </p:grpSpPr>
        <p:pic>
          <p:nvPicPr>
            <p:cNvPr id="31" name="Picture 30"/>
            <p:cNvPicPr>
              <a:picLocks noChangeAspect="1"/>
            </p:cNvPicPr>
            <p:nvPr/>
          </p:nvPicPr>
          <p:blipFill>
            <a:blip r:embed="rId4"/>
            <a:stretch>
              <a:fillRect/>
            </a:stretch>
          </p:blipFill>
          <p:spPr>
            <a:xfrm>
              <a:off x="6489044" y="2935029"/>
              <a:ext cx="1380295" cy="1844317"/>
            </a:xfrm>
            <a:prstGeom prst="rect">
              <a:avLst/>
            </a:prstGeom>
            <a:effectLst>
              <a:softEdge rad="0"/>
            </a:effectLst>
          </p:spPr>
        </p:pic>
        <p:pic>
          <p:nvPicPr>
            <p:cNvPr id="3080" name="Picture 8" descr="Deployment still in progress"/>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248236" y="3402147"/>
              <a:ext cx="1760850" cy="1070768"/>
            </a:xfrm>
            <a:prstGeom prst="rect">
              <a:avLst/>
            </a:prstGeom>
            <a:noFill/>
            <a:scene3d>
              <a:camera prst="isometricLeftDown">
                <a:rot lat="2100000" lon="2790000" rev="0"/>
              </a:camera>
              <a:lightRig rig="threePt" dir="t"/>
            </a:scene3d>
            <a:extLst>
              <a:ext uri="{909E8E84-426E-40DD-AFC4-6F175D3DCCD1}">
                <a14:hiddenFill xmlns:a14="http://schemas.microsoft.com/office/drawing/2010/main">
                  <a:solidFill>
                    <a:srgbClr val="FFFFFF"/>
                  </a:solidFill>
                </a14:hiddenFill>
              </a:ext>
            </a:extLst>
          </p:spPr>
        </p:pic>
      </p:grpSp>
      <p:cxnSp>
        <p:nvCxnSpPr>
          <p:cNvPr id="33" name="Straight Arrow Connector 32"/>
          <p:cNvCxnSpPr/>
          <p:nvPr/>
        </p:nvCxnSpPr>
        <p:spPr>
          <a:xfrm>
            <a:off x="3149698" y="1993194"/>
            <a:ext cx="5933001" cy="38894"/>
          </a:xfrm>
          <a:prstGeom prst="straightConnector1">
            <a:avLst/>
          </a:prstGeom>
          <a:ln w="50800">
            <a:solidFill>
              <a:schemeClr val="accent5"/>
            </a:solidFill>
            <a:headEnd type="none"/>
            <a:tailEnd type="triangle"/>
          </a:ln>
          <a:scene3d>
            <a:camera prst="isometricBottomDown"/>
            <a:lightRig rig="threePt" dir="t"/>
          </a:scene3d>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flipH="1" flipV="1">
            <a:off x="2947362" y="1091142"/>
            <a:ext cx="1371600" cy="0"/>
          </a:xfrm>
          <a:prstGeom prst="straightConnector1">
            <a:avLst/>
          </a:prstGeom>
          <a:ln w="50800">
            <a:solidFill>
              <a:schemeClr val="accent5"/>
            </a:solidFill>
            <a:headEnd type="none"/>
            <a:tailEnd type="triangle"/>
          </a:ln>
          <a:scene3d>
            <a:camera prst="isometricTopUp"/>
            <a:lightRig rig="threePt" dir="t"/>
          </a:scene3d>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flipH="1" flipV="1">
            <a:off x="3631926" y="1519438"/>
            <a:ext cx="1371600" cy="0"/>
          </a:xfrm>
          <a:prstGeom prst="straightConnector1">
            <a:avLst/>
          </a:prstGeom>
          <a:ln w="50800">
            <a:solidFill>
              <a:schemeClr val="accent5"/>
            </a:solidFill>
            <a:headEnd type="none"/>
            <a:tailEnd type="triangle"/>
          </a:ln>
          <a:scene3d>
            <a:camera prst="isometricTopUp"/>
            <a:lightRig rig="threePt" dir="t"/>
          </a:scene3d>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flipH="1" flipV="1">
            <a:off x="4364254" y="1919589"/>
            <a:ext cx="1371600" cy="0"/>
          </a:xfrm>
          <a:prstGeom prst="straightConnector1">
            <a:avLst/>
          </a:prstGeom>
          <a:ln w="50800">
            <a:solidFill>
              <a:schemeClr val="accent5"/>
            </a:solidFill>
            <a:headEnd type="none"/>
            <a:tailEnd type="triangle"/>
          </a:ln>
          <a:scene3d>
            <a:camera prst="isometricTopUp"/>
            <a:lightRig rig="threePt" dir="t"/>
          </a:scene3d>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flipH="1" flipV="1">
            <a:off x="5139504" y="2379054"/>
            <a:ext cx="1371600" cy="0"/>
          </a:xfrm>
          <a:prstGeom prst="straightConnector1">
            <a:avLst/>
          </a:prstGeom>
          <a:ln w="50800">
            <a:solidFill>
              <a:schemeClr val="accent5"/>
            </a:solidFill>
            <a:headEnd type="none"/>
            <a:tailEnd type="triangle"/>
          </a:ln>
          <a:scene3d>
            <a:camera prst="isometricTopUp"/>
            <a:lightRig rig="threePt" dir="t"/>
          </a:scene3d>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5892270" y="2349674"/>
            <a:ext cx="2183931" cy="627864"/>
          </a:xfrm>
          <a:prstGeom prst="rect">
            <a:avLst/>
          </a:prstGeom>
          <a:noFill/>
          <a:scene3d>
            <a:camera prst="isometricBottomDown"/>
            <a:lightRig rig="threePt" dir="t"/>
          </a:scene3d>
        </p:spPr>
        <p:txBody>
          <a:bodyPr wrap="none" lIns="182880" tIns="146304" rIns="182880" bIns="146304" rtlCol="0">
            <a:spAutoFit/>
          </a:bodyPr>
          <a:lstStyle/>
          <a:p>
            <a:pPr>
              <a:lnSpc>
                <a:spcPct val="90000"/>
              </a:lnSpc>
              <a:spcAft>
                <a:spcPts val="600"/>
              </a:spcAft>
            </a:pPr>
            <a:r>
              <a:rPr lang="en-US" sz="2400" dirty="0" smtClean="0">
                <a:gradFill>
                  <a:gsLst>
                    <a:gs pos="2917">
                      <a:srgbClr val="343434"/>
                    </a:gs>
                    <a:gs pos="30000">
                      <a:srgbClr val="343434"/>
                    </a:gs>
                  </a:gsLst>
                  <a:lin ang="5400000" scaled="0"/>
                </a:gradFill>
              </a:rPr>
              <a:t>T-SQL Scripts</a:t>
            </a:r>
          </a:p>
        </p:txBody>
      </p:sp>
      <p:sp>
        <p:nvSpPr>
          <p:cNvPr id="49" name="Rectangle 48"/>
          <p:cNvSpPr/>
          <p:nvPr/>
        </p:nvSpPr>
        <p:spPr>
          <a:xfrm>
            <a:off x="356995" y="4668299"/>
            <a:ext cx="5404043" cy="369332"/>
          </a:xfrm>
          <a:prstGeom prst="rect">
            <a:avLst/>
          </a:prstGeom>
        </p:spPr>
        <p:txBody>
          <a:bodyPr wrap="none">
            <a:spAutoFit/>
          </a:bodyPr>
          <a:lstStyle/>
          <a:p>
            <a:r>
              <a:rPr lang="en-US" dirty="0" smtClean="0">
                <a:solidFill>
                  <a:srgbClr val="505050"/>
                </a:solidFill>
                <a:latin typeface="wf_segoe-ui_normal"/>
              </a:rPr>
              <a:t>Execute </a:t>
            </a:r>
            <a:r>
              <a:rPr lang="en-US" dirty="0">
                <a:solidFill>
                  <a:srgbClr val="505050"/>
                </a:solidFill>
                <a:latin typeface="wf_segoe-ui_normal"/>
              </a:rPr>
              <a:t>administrative tasks across each database</a:t>
            </a:r>
            <a:endParaRPr lang="en-US" dirty="0">
              <a:solidFill>
                <a:srgbClr val="343434"/>
              </a:solidFill>
            </a:endParaRPr>
          </a:p>
        </p:txBody>
      </p:sp>
    </p:spTree>
    <p:extLst>
      <p:ext uri="{BB962C8B-B14F-4D97-AF65-F5344CB8AC3E}">
        <p14:creationId xmlns:p14="http://schemas.microsoft.com/office/powerpoint/2010/main" val="1495923572"/>
      </p:ext>
    </p:extLst>
  </p:cSld>
  <p:clrMapOvr>
    <a:masterClrMapping/>
  </p:clrMapOvr>
  <p:transition>
    <p:fad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30098" y="5478997"/>
            <a:ext cx="8069064" cy="917575"/>
          </a:xfrm>
        </p:spPr>
        <p:txBody>
          <a:bodyPr/>
          <a:lstStyle/>
          <a:p>
            <a:r>
              <a:rPr lang="en-US" dirty="0"/>
              <a:t>Managing many databases</a:t>
            </a:r>
          </a:p>
        </p:txBody>
      </p:sp>
      <p:sp>
        <p:nvSpPr>
          <p:cNvPr id="32" name="Rectangle 31"/>
          <p:cNvSpPr/>
          <p:nvPr/>
        </p:nvSpPr>
        <p:spPr bwMode="auto">
          <a:xfrm>
            <a:off x="698545" y="839505"/>
            <a:ext cx="3675332" cy="3639324"/>
          </a:xfrm>
          <a:prstGeom prst="rect">
            <a:avLst/>
          </a:prstGeom>
          <a:solidFill>
            <a:schemeClr val="accent4"/>
          </a:solidFill>
          <a:ln>
            <a:noFill/>
          </a:ln>
          <a:scene3d>
            <a:camera prst="perspectiveRight" fov="7200000"/>
            <a:lightRig rig="threePt" dir="t"/>
          </a:scene3d>
          <a:sp3d/>
        </p:spPr>
        <p:txBody>
          <a:bodyPr vert="horz" wrap="square" lIns="89642" tIns="143428" rIns="537855" bIns="143428" numCol="1" rtlCol="0" anchor="ctr" anchorCtr="0" compatLnSpc="1">
            <a:prstTxWarp prst="textNoShape">
              <a:avLst/>
            </a:prstTxWarp>
            <a:noAutofit/>
          </a:bodyPr>
          <a:lstStyle/>
          <a:p>
            <a:pPr algn="ctr" defTabSz="914367">
              <a:lnSpc>
                <a:spcPct val="95000"/>
              </a:lnSpc>
              <a:spcBef>
                <a:spcPct val="0"/>
              </a:spcBef>
            </a:pPr>
            <a:r>
              <a:rPr lang="en-US" sz="3921" dirty="0">
                <a:solidFill>
                  <a:srgbClr val="FFFFFF">
                    <a:lumMod val="95000"/>
                  </a:srgbClr>
                </a:solidFill>
              </a:rPr>
              <a:t>Elastic </a:t>
            </a:r>
            <a:br>
              <a:rPr lang="en-US" sz="3921" dirty="0">
                <a:solidFill>
                  <a:srgbClr val="FFFFFF">
                    <a:lumMod val="95000"/>
                  </a:srgbClr>
                </a:solidFill>
              </a:rPr>
            </a:br>
            <a:r>
              <a:rPr lang="en-US" sz="3921" dirty="0">
                <a:solidFill>
                  <a:srgbClr val="FFFFFF">
                    <a:lumMod val="95000"/>
                  </a:srgbClr>
                </a:solidFill>
              </a:rPr>
              <a:t>Database Jobs</a:t>
            </a:r>
            <a:endParaRPr lang="en-US" sz="3921" spc="-100" dirty="0">
              <a:ln w="3175">
                <a:noFill/>
              </a:ln>
              <a:solidFill>
                <a:srgbClr val="FFFFFF">
                  <a:lumMod val="95000"/>
                </a:srgbClr>
              </a:solidFill>
              <a:latin typeface="Segoe UI Light"/>
              <a:cs typeface="Segoe UI" pitchFamily="34" charset="0"/>
            </a:endParaRPr>
          </a:p>
        </p:txBody>
      </p:sp>
      <p:sp>
        <p:nvSpPr>
          <p:cNvPr id="4" name="Rectangle 3"/>
          <p:cNvSpPr/>
          <p:nvPr/>
        </p:nvSpPr>
        <p:spPr>
          <a:xfrm>
            <a:off x="4541838" y="962548"/>
            <a:ext cx="6096000" cy="3393237"/>
          </a:xfrm>
          <a:prstGeom prst="rect">
            <a:avLst/>
          </a:prstGeom>
        </p:spPr>
        <p:txBody>
          <a:bodyPr>
            <a:spAutoFit/>
          </a:bodyPr>
          <a:lstStyle/>
          <a:p>
            <a:pPr marL="285750" indent="-285750">
              <a:buFont typeface="Arial" panose="020B0604020202020204" pitchFamily="34" charset="0"/>
              <a:buChar char="•"/>
            </a:pPr>
            <a:r>
              <a:rPr lang="en-US" sz="2400" dirty="0">
                <a:solidFill>
                  <a:srgbClr val="343434"/>
                </a:solidFill>
                <a:latin typeface="Segoe UI Light" panose="020B0502040204020203" pitchFamily="34" charset="0"/>
                <a:cs typeface="Segoe UI Light" panose="020B0502040204020203" pitchFamily="34" charset="0"/>
              </a:rPr>
              <a:t>Apply changes or administrative operations to many databases </a:t>
            </a:r>
          </a:p>
          <a:p>
            <a:pPr marL="285750" indent="-285750">
              <a:buFont typeface="Arial" panose="020B0604020202020204" pitchFamily="34" charset="0"/>
              <a:buChar char="•"/>
            </a:pPr>
            <a:r>
              <a:rPr lang="en-US" sz="2400" dirty="0">
                <a:solidFill>
                  <a:srgbClr val="343434"/>
                </a:solidFill>
                <a:latin typeface="Segoe UI Light" panose="020B0502040204020203" pitchFamily="34" charset="0"/>
                <a:cs typeface="Segoe UI Light" panose="020B0502040204020203" pitchFamily="34" charset="0"/>
              </a:rPr>
              <a:t>Use familiar T-SQL scripts to define jobs</a:t>
            </a:r>
          </a:p>
          <a:p>
            <a:pPr marL="285750" indent="-285750">
              <a:spcBef>
                <a:spcPts val="882"/>
              </a:spcBef>
              <a:buFont typeface="Arial" panose="020B0604020202020204" pitchFamily="34" charset="0"/>
              <a:buChar char="•"/>
            </a:pPr>
            <a:r>
              <a:rPr lang="en-US" sz="2400" dirty="0">
                <a:solidFill>
                  <a:srgbClr val="343434"/>
                </a:solidFill>
                <a:latin typeface="Segoe UI Light" panose="020B0502040204020203" pitchFamily="34" charset="0"/>
                <a:cs typeface="Segoe UI Light" panose="020B0502040204020203" pitchFamily="34" charset="0"/>
              </a:rPr>
              <a:t>Built-in automatic retries in case of transient failures</a:t>
            </a:r>
          </a:p>
          <a:p>
            <a:pPr marL="285750" indent="-285750">
              <a:spcBef>
                <a:spcPts val="882"/>
              </a:spcBef>
              <a:buFont typeface="Arial" panose="020B0604020202020204" pitchFamily="34" charset="0"/>
              <a:buChar char="•"/>
            </a:pPr>
            <a:r>
              <a:rPr lang="en-US" sz="2400" dirty="0">
                <a:solidFill>
                  <a:srgbClr val="343434"/>
                </a:solidFill>
                <a:latin typeface="Segoe UI Light" panose="020B0502040204020203" pitchFamily="34" charset="0"/>
                <a:cs typeface="Segoe UI Light" panose="020B0502040204020203" pitchFamily="34" charset="0"/>
              </a:rPr>
              <a:t>Tightly integrated with elastic pools in the new Azure Portal</a:t>
            </a:r>
          </a:p>
          <a:p>
            <a:pPr marL="285750" indent="-285750">
              <a:spcBef>
                <a:spcPts val="882"/>
              </a:spcBef>
              <a:buFont typeface="Arial" panose="020B0604020202020204" pitchFamily="34" charset="0"/>
              <a:buChar char="•"/>
            </a:pPr>
            <a:r>
              <a:rPr lang="en-US" sz="2400" dirty="0">
                <a:solidFill>
                  <a:srgbClr val="343434"/>
                </a:solidFill>
                <a:latin typeface="Segoe UI Light" panose="020B0502040204020203" pitchFamily="34" charset="0"/>
                <a:cs typeface="Segoe UI Light" panose="020B0502040204020203" pitchFamily="34" charset="0"/>
              </a:rPr>
              <a:t>Designed for batch processing</a:t>
            </a:r>
          </a:p>
        </p:txBody>
      </p:sp>
    </p:spTree>
    <p:extLst>
      <p:ext uri="{BB962C8B-B14F-4D97-AF65-F5344CB8AC3E}">
        <p14:creationId xmlns:p14="http://schemas.microsoft.com/office/powerpoint/2010/main" val="1799778161"/>
      </p:ext>
    </p:extLst>
  </p:cSld>
  <p:clrMapOvr>
    <a:masterClrMapping/>
  </p:clrMapOvr>
  <p:transition>
    <p:fad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prstGeom prst="rect">
            <a:avLst/>
          </a:prstGeom>
        </p:spPr>
        <p:txBody>
          <a:bodyPr>
            <a:normAutofit/>
          </a:bodyPr>
          <a:lstStyle/>
          <a:p>
            <a:pPr marL="0" algn="ctr"/>
            <a:r>
              <a:rPr lang="en-US" dirty="0"/>
              <a:t>Elastic Scale</a:t>
            </a:r>
          </a:p>
        </p:txBody>
      </p:sp>
      <p:grpSp>
        <p:nvGrpSpPr>
          <p:cNvPr id="6" name="Group 5"/>
          <p:cNvGrpSpPr/>
          <p:nvPr/>
        </p:nvGrpSpPr>
        <p:grpSpPr>
          <a:xfrm>
            <a:off x="4723544" y="4394828"/>
            <a:ext cx="2744913" cy="1008620"/>
            <a:chOff x="3049485" y="4031848"/>
            <a:chExt cx="3732745" cy="1371600"/>
          </a:xfrm>
        </p:grpSpPr>
        <p:pic>
          <p:nvPicPr>
            <p:cNvPr id="3" name="Picture 2"/>
            <p:cNvPicPr>
              <a:picLocks noChangeAspect="1"/>
            </p:cNvPicPr>
            <p:nvPr/>
          </p:nvPicPr>
          <p:blipFill>
            <a:blip r:embed="rId3">
              <a:biLevel thresh="25000"/>
            </a:blip>
            <a:stretch>
              <a:fillRect/>
            </a:stretch>
          </p:blipFill>
          <p:spPr>
            <a:xfrm>
              <a:off x="5478925" y="4031848"/>
              <a:ext cx="1303305" cy="1371600"/>
            </a:xfrm>
            <a:prstGeom prst="rect">
              <a:avLst/>
            </a:prstGeom>
          </p:spPr>
        </p:pic>
        <p:pic>
          <p:nvPicPr>
            <p:cNvPr id="4" name="Picture 3"/>
            <p:cNvPicPr>
              <a:picLocks noChangeAspect="1"/>
            </p:cNvPicPr>
            <p:nvPr/>
          </p:nvPicPr>
          <p:blipFill>
            <a:blip r:embed="rId3">
              <a:biLevel thresh="25000"/>
            </a:blip>
            <a:stretch>
              <a:fillRect/>
            </a:stretch>
          </p:blipFill>
          <p:spPr>
            <a:xfrm>
              <a:off x="3049485" y="4031848"/>
              <a:ext cx="1303305" cy="1371600"/>
            </a:xfrm>
            <a:prstGeom prst="rect">
              <a:avLst/>
            </a:prstGeom>
          </p:spPr>
        </p:pic>
        <p:sp>
          <p:nvSpPr>
            <p:cNvPr id="5" name="Left-Right Arrow 4"/>
            <p:cNvSpPr/>
            <p:nvPr/>
          </p:nvSpPr>
          <p:spPr bwMode="auto">
            <a:xfrm>
              <a:off x="4386943" y="4482353"/>
              <a:ext cx="806823" cy="235295"/>
            </a:xfrm>
            <a:prstGeom prst="leftRightArrow">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66980135"/>
      </p:ext>
    </p:extLst>
  </p:cSld>
  <p:clrMapOvr>
    <a:masterClrMapping/>
  </p:clrMapOvr>
  <p:transition>
    <p:fade/>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4294967295"/>
          </p:nvPr>
        </p:nvSpPr>
        <p:spPr>
          <a:xfrm>
            <a:off x="6687671" y="812800"/>
            <a:ext cx="5127812" cy="5157694"/>
          </a:xfrm>
          <a:prstGeom prst="rect">
            <a:avLst/>
          </a:prstGeom>
        </p:spPr>
        <p:txBody>
          <a:bodyPr>
            <a:noAutofit/>
          </a:bodyPr>
          <a:lstStyle/>
          <a:p>
            <a:pPr algn="l"/>
            <a:r>
              <a:rPr lang="en-US" sz="4000" dirty="0" smtClean="0">
                <a:latin typeface="Segoe UI Light" panose="020B0502040204020203" pitchFamily="34" charset="0"/>
                <a:cs typeface="Segoe UI Light" panose="020B0502040204020203" pitchFamily="34" charset="0"/>
              </a:rPr>
              <a:t>Classic </a:t>
            </a:r>
            <a:r>
              <a:rPr lang="en-US" sz="4000" dirty="0">
                <a:latin typeface="Segoe UI Light" panose="020B0502040204020203" pitchFamily="34" charset="0"/>
                <a:cs typeface="Segoe UI Light" panose="020B0502040204020203" pitchFamily="34" charset="0"/>
              </a:rPr>
              <a:t>3-tier enterprise </a:t>
            </a:r>
            <a:r>
              <a:rPr lang="en-US" sz="4000" dirty="0" smtClean="0">
                <a:latin typeface="Segoe UI Light" panose="020B0502040204020203" pitchFamily="34" charset="0"/>
                <a:cs typeface="Segoe UI Light" panose="020B0502040204020203" pitchFamily="34" charset="0"/>
              </a:rPr>
              <a:t>architecture:</a:t>
            </a:r>
          </a:p>
          <a:p>
            <a:pPr algn="l"/>
            <a:r>
              <a:rPr lang="en-US" sz="4000" dirty="0" smtClean="0">
                <a:latin typeface="Segoe UI Light" panose="020B0502040204020203" pitchFamily="34" charset="0"/>
                <a:cs typeface="Segoe UI Light" panose="020B0502040204020203" pitchFamily="34" charset="0"/>
              </a:rPr>
              <a:t>Scale out the front ends to multiple instances</a:t>
            </a:r>
            <a:r>
              <a:rPr lang="en-US" sz="4000" dirty="0">
                <a:latin typeface="Segoe UI Light" panose="020B0502040204020203" pitchFamily="34" charset="0"/>
                <a:cs typeface="Segoe UI Light" panose="020B0502040204020203" pitchFamily="34" charset="0"/>
              </a:rPr>
              <a:t> </a:t>
            </a:r>
            <a:r>
              <a:rPr lang="en-US" sz="4000" dirty="0" smtClean="0">
                <a:latin typeface="Segoe UI Light" panose="020B0502040204020203" pitchFamily="34" charset="0"/>
                <a:cs typeface="Segoe UI Light" panose="020B0502040204020203" pitchFamily="34" charset="0"/>
              </a:rPr>
              <a:t>is easy</a:t>
            </a:r>
          </a:p>
          <a:p>
            <a:pPr algn="l"/>
            <a:r>
              <a:rPr lang="en-US" sz="4000" dirty="0" smtClean="0">
                <a:latin typeface="Segoe UI Light" panose="020B0502040204020203" pitchFamily="34" charset="0"/>
                <a:cs typeface="Segoe UI Light" panose="020B0502040204020203" pitchFamily="34" charset="0"/>
              </a:rPr>
              <a:t>Scale the data-tier is more challenging</a:t>
            </a:r>
          </a:p>
        </p:txBody>
      </p:sp>
      <p:graphicFrame>
        <p:nvGraphicFramePr>
          <p:cNvPr id="6" name="Object 5"/>
          <p:cNvGraphicFramePr>
            <a:graphicFrameLocks noChangeAspect="1"/>
          </p:cNvGraphicFramePr>
          <p:nvPr>
            <p:extLst/>
          </p:nvPr>
        </p:nvGraphicFramePr>
        <p:xfrm>
          <a:off x="96838" y="573088"/>
          <a:ext cx="6284912" cy="5726112"/>
        </p:xfrm>
        <a:graphic>
          <a:graphicData uri="http://schemas.openxmlformats.org/presentationml/2006/ole">
            <mc:AlternateContent xmlns:mc="http://schemas.openxmlformats.org/markup-compatibility/2006">
              <mc:Choice xmlns:v="urn:schemas-microsoft-com:vml" Requires="v">
                <p:oleObj spid="_x0000_s1053" name="Visio" r:id="rId4" imgW="6267240" imgH="5715271" progId="Visio.Drawing.15">
                  <p:embed/>
                </p:oleObj>
              </mc:Choice>
              <mc:Fallback>
                <p:oleObj name="Visio" r:id="rId4" imgW="6267240" imgH="5715271" progId="Visio.Drawing.15">
                  <p:embed/>
                  <p:pic>
                    <p:nvPicPr>
                      <p:cNvPr id="0" name=""/>
                      <p:cNvPicPr/>
                      <p:nvPr/>
                    </p:nvPicPr>
                    <p:blipFill>
                      <a:blip r:embed="rId5"/>
                      <a:stretch>
                        <a:fillRect/>
                      </a:stretch>
                    </p:blipFill>
                    <p:spPr>
                      <a:xfrm>
                        <a:off x="96838" y="573088"/>
                        <a:ext cx="6284912" cy="5726112"/>
                      </a:xfrm>
                      <a:prstGeom prst="rect">
                        <a:avLst/>
                      </a:prstGeom>
                    </p:spPr>
                  </p:pic>
                </p:oleObj>
              </mc:Fallback>
            </mc:AlternateContent>
          </a:graphicData>
        </a:graphic>
      </p:graphicFrame>
      <p:sp>
        <p:nvSpPr>
          <p:cNvPr id="8" name="Title 3"/>
          <p:cNvSpPr txBox="1">
            <a:spLocks/>
          </p:cNvSpPr>
          <p:nvPr/>
        </p:nvSpPr>
        <p:spPr>
          <a:xfrm>
            <a:off x="0" y="0"/>
            <a:ext cx="12201525"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Canonical cloud app architecture</a:t>
            </a:r>
          </a:p>
        </p:txBody>
      </p:sp>
    </p:spTree>
    <p:extLst>
      <p:ext uri="{BB962C8B-B14F-4D97-AF65-F5344CB8AC3E}">
        <p14:creationId xmlns:p14="http://schemas.microsoft.com/office/powerpoint/2010/main" val="1567556947"/>
      </p:ext>
    </p:extLst>
  </p:cSld>
  <p:clrMapOvr>
    <a:masterClrMapping/>
  </p:clrMapOvr>
  <p:transition>
    <p:fad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noAutofit/>
          </a:bodyPr>
          <a:lstStyle/>
          <a:p>
            <a:r>
              <a:rPr lang="en-US" sz="4000" dirty="0"/>
              <a:t>SQL Database Considerations and Best Practices</a:t>
            </a:r>
          </a:p>
        </p:txBody>
      </p:sp>
      <p:sp>
        <p:nvSpPr>
          <p:cNvPr id="5" name="Content Placeholder 4"/>
          <p:cNvSpPr>
            <a:spLocks noGrp="1"/>
          </p:cNvSpPr>
          <p:nvPr>
            <p:ph sz="quarter" idx="10"/>
          </p:nvPr>
        </p:nvSpPr>
        <p:spPr>
          <a:prstGeom prst="rect">
            <a:avLst/>
          </a:prstGeom>
        </p:spPr>
        <p:txBody>
          <a:bodyPr>
            <a:noAutofit/>
          </a:bodyPr>
          <a:lstStyle/>
          <a:p>
            <a:pPr marL="252000" algn="l">
              <a:spcBef>
                <a:spcPts val="1200"/>
              </a:spcBef>
            </a:pPr>
            <a:r>
              <a:rPr lang="en-US" sz="4000" dirty="0">
                <a:solidFill>
                  <a:srgbClr val="0088EE"/>
                </a:solidFill>
              </a:rPr>
              <a:t>Elastic Scale across thousands of databases via custom </a:t>
            </a:r>
            <a:r>
              <a:rPr lang="en-US" sz="4000" dirty="0" err="1" smtClean="0">
                <a:solidFill>
                  <a:srgbClr val="0088EE"/>
                </a:solidFill>
              </a:rPr>
              <a:t>sharding</a:t>
            </a:r>
            <a:endParaRPr lang="en-US" sz="4000" dirty="0">
              <a:solidFill>
                <a:srgbClr val="0088EE"/>
              </a:solidFill>
            </a:endParaRPr>
          </a:p>
          <a:p>
            <a:pPr marL="252000" algn="l">
              <a:spcBef>
                <a:spcPts val="1200"/>
              </a:spcBef>
            </a:pPr>
            <a:r>
              <a:rPr lang="en-US" sz="4000" dirty="0" smtClean="0">
                <a:solidFill>
                  <a:srgbClr val="0088EE"/>
                </a:solidFill>
              </a:rPr>
              <a:t>Scale </a:t>
            </a:r>
            <a:r>
              <a:rPr lang="en-US" sz="4000" dirty="0">
                <a:solidFill>
                  <a:srgbClr val="0088EE"/>
                </a:solidFill>
              </a:rPr>
              <a:t>out via .</a:t>
            </a:r>
            <a:r>
              <a:rPr lang="en-US" sz="4000" dirty="0" smtClean="0">
                <a:solidFill>
                  <a:srgbClr val="0088EE"/>
                </a:solidFill>
              </a:rPr>
              <a:t>NET </a:t>
            </a:r>
            <a:r>
              <a:rPr lang="en-US" sz="4000" dirty="0">
                <a:solidFill>
                  <a:srgbClr val="0088EE"/>
                </a:solidFill>
              </a:rPr>
              <a:t>Client libraries </a:t>
            </a:r>
            <a:r>
              <a:rPr lang="en-US" sz="4000" dirty="0" smtClean="0">
                <a:solidFill>
                  <a:srgbClr val="0088EE"/>
                </a:solidFill>
              </a:rPr>
              <a:t>consumed </a:t>
            </a:r>
            <a:r>
              <a:rPr lang="en-US" sz="4000" dirty="0">
                <a:solidFill>
                  <a:srgbClr val="0088EE"/>
                </a:solidFill>
              </a:rPr>
              <a:t>by customer applications to support </a:t>
            </a:r>
            <a:r>
              <a:rPr lang="en-US" sz="4000" dirty="0" err="1">
                <a:solidFill>
                  <a:srgbClr val="0088EE"/>
                </a:solidFill>
              </a:rPr>
              <a:t>sharded</a:t>
            </a:r>
            <a:r>
              <a:rPr lang="en-US" sz="4000" dirty="0">
                <a:solidFill>
                  <a:srgbClr val="0088EE"/>
                </a:solidFill>
              </a:rPr>
              <a:t> database pattern</a:t>
            </a:r>
          </a:p>
          <a:p>
            <a:pPr marL="252000" algn="l">
              <a:spcBef>
                <a:spcPts val="1200"/>
              </a:spcBef>
            </a:pPr>
            <a:r>
              <a:rPr lang="en-US" sz="4000" dirty="0">
                <a:solidFill>
                  <a:srgbClr val="0088EE"/>
                </a:solidFill>
              </a:rPr>
              <a:t>Enables developer and manageability functions</a:t>
            </a:r>
          </a:p>
          <a:p>
            <a:pPr marL="252000" algn="l">
              <a:spcBef>
                <a:spcPts val="1200"/>
              </a:spcBef>
            </a:pPr>
            <a:r>
              <a:rPr lang="en-US" sz="4000" dirty="0">
                <a:solidFill>
                  <a:srgbClr val="0088EE"/>
                </a:solidFill>
              </a:rPr>
              <a:t>Supports split, merge, and move operations on data</a:t>
            </a:r>
          </a:p>
        </p:txBody>
      </p:sp>
    </p:spTree>
    <p:extLst>
      <p:ext uri="{BB962C8B-B14F-4D97-AF65-F5344CB8AC3E}">
        <p14:creationId xmlns:p14="http://schemas.microsoft.com/office/powerpoint/2010/main" val="26542419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500" fill="hold"/>
                                        <p:tgtEl>
                                          <p:spTgt spid="5">
                                            <p:txEl>
                                              <p:pRg st="0" end="0"/>
                                            </p:txEl>
                                          </p:spTgt>
                                        </p:tgtEl>
                                        <p:attrNameLst>
                                          <p:attrName>style.color</p:attrName>
                                        </p:attrNameLst>
                                      </p:cBhvr>
                                      <p:to>
                                        <a:srgbClr val="FFFFFF"/>
                                      </p:to>
                                    </p:animClr>
                                  </p:childTnLst>
                                </p:cTn>
                              </p:par>
                            </p:childTnLst>
                          </p:cTn>
                        </p:par>
                      </p:childTnLst>
                    </p:cTn>
                  </p:par>
                  <p:par>
                    <p:cTn id="7" fill="hold">
                      <p:stCondLst>
                        <p:cond delay="indefinite"/>
                      </p:stCondLst>
                      <p:childTnLst>
                        <p:par>
                          <p:cTn id="8" fill="hold">
                            <p:stCondLst>
                              <p:cond delay="0"/>
                            </p:stCondLst>
                            <p:childTnLst>
                              <p:par>
                                <p:cTn id="9" presetID="3" presetClass="emph" presetSubtype="2" fill="hold" nodeType="clickEffect">
                                  <p:stCondLst>
                                    <p:cond delay="0"/>
                                  </p:stCondLst>
                                  <p:childTnLst>
                                    <p:animClr clrSpc="rgb" dir="cw">
                                      <p:cBhvr override="childStyle">
                                        <p:cTn id="10" dur="250" fill="hold"/>
                                        <p:tgtEl>
                                          <p:spTgt spid="5">
                                            <p:txEl>
                                              <p:pRg st="0" end="0"/>
                                            </p:txEl>
                                          </p:spTgt>
                                        </p:tgtEl>
                                        <p:attrNameLst>
                                          <p:attrName>style.color</p:attrName>
                                        </p:attrNameLst>
                                      </p:cBhvr>
                                      <p:to>
                                        <a:srgbClr val="0088EE"/>
                                      </p:to>
                                    </p:animClr>
                                  </p:childTnLst>
                                </p:cTn>
                              </p:par>
                              <p:par>
                                <p:cTn id="11" presetID="3" presetClass="emph" presetSubtype="2" fill="hold" nodeType="withEffect">
                                  <p:stCondLst>
                                    <p:cond delay="250"/>
                                  </p:stCondLst>
                                  <p:childTnLst>
                                    <p:animClr clrSpc="rgb" dir="cw">
                                      <p:cBhvr override="childStyle">
                                        <p:cTn id="12" dur="500" fill="hold"/>
                                        <p:tgtEl>
                                          <p:spTgt spid="5">
                                            <p:txEl>
                                              <p:pRg st="1" end="1"/>
                                            </p:txEl>
                                          </p:spTgt>
                                        </p:tgtEl>
                                        <p:attrNameLst>
                                          <p:attrName>style.color</p:attrName>
                                        </p:attrNameLst>
                                      </p:cBhvr>
                                      <p:to>
                                        <a:srgbClr val="FFFFFF"/>
                                      </p:to>
                                    </p:animClr>
                                  </p:childTnLst>
                                </p:cTn>
                              </p:par>
                            </p:childTnLst>
                          </p:cTn>
                        </p:par>
                      </p:childTnLst>
                    </p:cTn>
                  </p:par>
                  <p:par>
                    <p:cTn id="13" fill="hold">
                      <p:stCondLst>
                        <p:cond delay="indefinite"/>
                      </p:stCondLst>
                      <p:childTnLst>
                        <p:par>
                          <p:cTn id="14" fill="hold">
                            <p:stCondLst>
                              <p:cond delay="0"/>
                            </p:stCondLst>
                            <p:childTnLst>
                              <p:par>
                                <p:cTn id="15" presetID="3" presetClass="emph" presetSubtype="2" fill="hold" nodeType="clickEffect">
                                  <p:stCondLst>
                                    <p:cond delay="0"/>
                                  </p:stCondLst>
                                  <p:childTnLst>
                                    <p:animClr clrSpc="rgb" dir="cw">
                                      <p:cBhvr override="childStyle">
                                        <p:cTn id="16" dur="250" fill="hold"/>
                                        <p:tgtEl>
                                          <p:spTgt spid="5">
                                            <p:txEl>
                                              <p:pRg st="1" end="1"/>
                                            </p:txEl>
                                          </p:spTgt>
                                        </p:tgtEl>
                                        <p:attrNameLst>
                                          <p:attrName>style.color</p:attrName>
                                        </p:attrNameLst>
                                      </p:cBhvr>
                                      <p:to>
                                        <a:srgbClr val="0088EE"/>
                                      </p:to>
                                    </p:animClr>
                                  </p:childTnLst>
                                </p:cTn>
                              </p:par>
                              <p:par>
                                <p:cTn id="17" presetID="3" presetClass="emph" presetSubtype="2" fill="hold" nodeType="withEffect">
                                  <p:stCondLst>
                                    <p:cond delay="250"/>
                                  </p:stCondLst>
                                  <p:childTnLst>
                                    <p:animClr clrSpc="rgb" dir="cw">
                                      <p:cBhvr override="childStyle">
                                        <p:cTn id="18" dur="500" fill="hold"/>
                                        <p:tgtEl>
                                          <p:spTgt spid="5">
                                            <p:txEl>
                                              <p:pRg st="2" end="2"/>
                                            </p:txEl>
                                          </p:spTgt>
                                        </p:tgtEl>
                                        <p:attrNameLst>
                                          <p:attrName>style.color</p:attrName>
                                        </p:attrNameLst>
                                      </p:cBhvr>
                                      <p:to>
                                        <a:srgbClr val="FFFFFF"/>
                                      </p:to>
                                    </p:animClr>
                                  </p:childTnLst>
                                </p:cTn>
                              </p:par>
                            </p:childTnLst>
                          </p:cTn>
                        </p:par>
                      </p:childTnLst>
                    </p:cTn>
                  </p:par>
                  <p:par>
                    <p:cTn id="19" fill="hold">
                      <p:stCondLst>
                        <p:cond delay="indefinite"/>
                      </p:stCondLst>
                      <p:childTnLst>
                        <p:par>
                          <p:cTn id="20" fill="hold">
                            <p:stCondLst>
                              <p:cond delay="0"/>
                            </p:stCondLst>
                            <p:childTnLst>
                              <p:par>
                                <p:cTn id="21" presetID="3" presetClass="emph" presetSubtype="2" fill="hold" nodeType="clickEffect">
                                  <p:stCondLst>
                                    <p:cond delay="0"/>
                                  </p:stCondLst>
                                  <p:childTnLst>
                                    <p:animClr clrSpc="rgb" dir="cw">
                                      <p:cBhvr override="childStyle">
                                        <p:cTn id="22" dur="250" fill="hold"/>
                                        <p:tgtEl>
                                          <p:spTgt spid="5">
                                            <p:txEl>
                                              <p:pRg st="2" end="2"/>
                                            </p:txEl>
                                          </p:spTgt>
                                        </p:tgtEl>
                                        <p:attrNameLst>
                                          <p:attrName>style.color</p:attrName>
                                        </p:attrNameLst>
                                      </p:cBhvr>
                                      <p:to>
                                        <a:srgbClr val="0088EE"/>
                                      </p:to>
                                    </p:animClr>
                                  </p:childTnLst>
                                </p:cTn>
                              </p:par>
                              <p:par>
                                <p:cTn id="23" presetID="3" presetClass="emph" presetSubtype="2" fill="hold" nodeType="withEffect">
                                  <p:stCondLst>
                                    <p:cond delay="250"/>
                                  </p:stCondLst>
                                  <p:childTnLst>
                                    <p:animClr clrSpc="rgb" dir="cw">
                                      <p:cBhvr override="childStyle">
                                        <p:cTn id="24" dur="500" fill="hold"/>
                                        <p:tgtEl>
                                          <p:spTgt spid="5">
                                            <p:txEl>
                                              <p:pRg st="3" end="3"/>
                                            </p:txEl>
                                          </p:spTgt>
                                        </p:tgtEl>
                                        <p:attrNameLst>
                                          <p:attrName>style.color</p:attrName>
                                        </p:attrNameLst>
                                      </p:cBhvr>
                                      <p:to>
                                        <a:srgbClr val="FFFFFF"/>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t>Scalability options in Azure SQL </a:t>
            </a:r>
            <a:r>
              <a:rPr lang="en-US" sz="4400" dirty="0" smtClean="0"/>
              <a:t>DB</a:t>
            </a:r>
            <a:endParaRPr lang="en-US" sz="4400" dirty="0"/>
          </a:p>
        </p:txBody>
      </p:sp>
      <p:sp>
        <p:nvSpPr>
          <p:cNvPr id="3" name="Content Placeholder 2"/>
          <p:cNvSpPr>
            <a:spLocks noGrp="1"/>
          </p:cNvSpPr>
          <p:nvPr>
            <p:ph idx="4294967295"/>
          </p:nvPr>
        </p:nvSpPr>
        <p:spPr>
          <a:xfrm>
            <a:off x="-9525" y="484094"/>
            <a:ext cx="12201525" cy="1613647"/>
          </a:xfrm>
          <a:prstGeom prst="rect">
            <a:avLst/>
          </a:prstGeom>
        </p:spPr>
        <p:txBody>
          <a:bodyPr>
            <a:normAutofit/>
          </a:bodyPr>
          <a:lstStyle/>
          <a:p>
            <a:pPr marL="0" indent="0" algn="ctr">
              <a:buNone/>
            </a:pPr>
            <a:r>
              <a:rPr lang="en-US" sz="4800" dirty="0" smtClean="0">
                <a:solidFill>
                  <a:schemeClr val="tx2"/>
                </a:solidFill>
              </a:rPr>
              <a:t>Vertical: Scale-up or scale-down</a:t>
            </a:r>
          </a:p>
          <a:p>
            <a:pPr marL="0" indent="0" algn="ctr">
              <a:buNone/>
            </a:pPr>
            <a:r>
              <a:rPr lang="en-US" sz="4800" dirty="0" smtClean="0">
                <a:solidFill>
                  <a:schemeClr val="tx2"/>
                </a:solidFill>
              </a:rPr>
              <a:t>Horizontal: Scale-out or scale-in</a:t>
            </a:r>
            <a:endParaRPr lang="en-US" sz="4800" dirty="0">
              <a:solidFill>
                <a:schemeClr val="tx2"/>
              </a:solidFill>
            </a:endParaRPr>
          </a:p>
        </p:txBody>
      </p:sp>
      <p:sp>
        <p:nvSpPr>
          <p:cNvPr id="5" name="Can 4"/>
          <p:cNvSpPr/>
          <p:nvPr/>
        </p:nvSpPr>
        <p:spPr bwMode="auto">
          <a:xfrm>
            <a:off x="1956561" y="3725133"/>
            <a:ext cx="979648" cy="981321"/>
          </a:xfrm>
          <a:prstGeom prst="can">
            <a:avLst/>
          </a:prstGeom>
          <a:solidFill>
            <a:srgbClr val="92D050"/>
          </a:solidFill>
          <a:ln w="28575">
            <a:solidFill>
              <a:srgbClr val="00B050"/>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dirty="0" smtClean="0">
                <a:solidFill>
                  <a:srgbClr val="000000"/>
                </a:solidFill>
              </a:rPr>
              <a:t>Basic</a:t>
            </a:r>
            <a:endParaRPr lang="en-US" sz="1400" baseline="-25000" dirty="0">
              <a:solidFill>
                <a:srgbClr val="000000"/>
              </a:solidFill>
            </a:endParaRPr>
          </a:p>
          <a:p>
            <a:pPr algn="ctr" defTabSz="932472" fontAlgn="base">
              <a:spcBef>
                <a:spcPct val="0"/>
              </a:spcBef>
              <a:spcAft>
                <a:spcPct val="0"/>
              </a:spcAft>
            </a:pPr>
            <a:endParaRPr lang="en-US" sz="1400" baseline="-25000" dirty="0">
              <a:solidFill>
                <a:srgbClr val="000000"/>
              </a:solidFill>
            </a:endParaRPr>
          </a:p>
        </p:txBody>
      </p:sp>
      <p:sp>
        <p:nvSpPr>
          <p:cNvPr id="6" name="Can 5"/>
          <p:cNvSpPr/>
          <p:nvPr/>
        </p:nvSpPr>
        <p:spPr bwMode="auto">
          <a:xfrm>
            <a:off x="1956561" y="3118030"/>
            <a:ext cx="979648" cy="1604963"/>
          </a:xfrm>
          <a:prstGeom prst="can">
            <a:avLst/>
          </a:prstGeom>
          <a:solidFill>
            <a:srgbClr val="92D050"/>
          </a:solidFill>
          <a:ln w="28575">
            <a:solidFill>
              <a:srgbClr val="00B050"/>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dirty="0" smtClean="0">
                <a:solidFill>
                  <a:srgbClr val="000000"/>
                </a:solidFill>
              </a:rPr>
              <a:t>Standard</a:t>
            </a:r>
            <a:endParaRPr lang="en-US" sz="1400" baseline="-25000" dirty="0">
              <a:solidFill>
                <a:srgbClr val="000000"/>
              </a:solidFill>
            </a:endParaRPr>
          </a:p>
          <a:p>
            <a:pPr algn="ctr" defTabSz="932472" fontAlgn="base">
              <a:spcBef>
                <a:spcPct val="0"/>
              </a:spcBef>
              <a:spcAft>
                <a:spcPct val="0"/>
              </a:spcAft>
            </a:pPr>
            <a:endParaRPr lang="en-US" sz="1400" baseline="-25000" dirty="0">
              <a:solidFill>
                <a:srgbClr val="000000"/>
              </a:solidFill>
            </a:endParaRPr>
          </a:p>
        </p:txBody>
      </p:sp>
      <p:sp>
        <p:nvSpPr>
          <p:cNvPr id="7" name="Can 6"/>
          <p:cNvSpPr/>
          <p:nvPr/>
        </p:nvSpPr>
        <p:spPr bwMode="auto">
          <a:xfrm>
            <a:off x="1956561" y="2492998"/>
            <a:ext cx="979648" cy="2229995"/>
          </a:xfrm>
          <a:prstGeom prst="can">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smtClean="0">
                <a:solidFill>
                  <a:schemeClr val="bg1"/>
                </a:solidFill>
                <a:latin typeface="+mj-lt"/>
              </a:rPr>
              <a:t>Premium</a:t>
            </a:r>
            <a:endParaRPr lang="en-US" sz="1600" baseline="-25000" dirty="0">
              <a:solidFill>
                <a:schemeClr val="bg1"/>
              </a:solidFill>
              <a:latin typeface="+mj-lt"/>
            </a:endParaRPr>
          </a:p>
        </p:txBody>
      </p:sp>
      <p:sp>
        <p:nvSpPr>
          <p:cNvPr id="8" name="Can 7"/>
          <p:cNvSpPr/>
          <p:nvPr/>
        </p:nvSpPr>
        <p:spPr bwMode="auto">
          <a:xfrm>
            <a:off x="3306825" y="3741672"/>
            <a:ext cx="979648" cy="981321"/>
          </a:xfrm>
          <a:prstGeom prst="can">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smtClean="0">
                <a:solidFill>
                  <a:schemeClr val="bg1"/>
                </a:solidFill>
                <a:latin typeface="+mj-lt"/>
              </a:rPr>
              <a:t>Basic</a:t>
            </a:r>
            <a:endParaRPr lang="en-US" sz="1600" baseline="-25000" dirty="0">
              <a:solidFill>
                <a:schemeClr val="bg1"/>
              </a:solidFill>
              <a:latin typeface="+mj-lt"/>
            </a:endParaRPr>
          </a:p>
        </p:txBody>
      </p:sp>
      <p:sp>
        <p:nvSpPr>
          <p:cNvPr id="9" name="Can 8"/>
          <p:cNvSpPr/>
          <p:nvPr/>
        </p:nvSpPr>
        <p:spPr bwMode="auto">
          <a:xfrm>
            <a:off x="4657089" y="3740282"/>
            <a:ext cx="979648" cy="981321"/>
          </a:xfrm>
          <a:prstGeom prst="can">
            <a:avLst/>
          </a:prstGeom>
          <a:solidFill>
            <a:srgbClr val="92D050"/>
          </a:solidFill>
          <a:ln w="28575">
            <a:solidFill>
              <a:srgbClr val="00B050"/>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dirty="0" smtClean="0">
                <a:solidFill>
                  <a:srgbClr val="000000"/>
                </a:solidFill>
              </a:rPr>
              <a:t>Basic</a:t>
            </a:r>
            <a:endParaRPr lang="en-US" sz="1400" baseline="-25000" dirty="0">
              <a:solidFill>
                <a:srgbClr val="000000"/>
              </a:solidFill>
            </a:endParaRPr>
          </a:p>
          <a:p>
            <a:pPr algn="ctr" defTabSz="932472" fontAlgn="base">
              <a:spcBef>
                <a:spcPct val="0"/>
              </a:spcBef>
              <a:spcAft>
                <a:spcPct val="0"/>
              </a:spcAft>
            </a:pPr>
            <a:endParaRPr lang="en-US" sz="1400" baseline="-25000" dirty="0">
              <a:solidFill>
                <a:srgbClr val="000000"/>
              </a:solidFill>
            </a:endParaRPr>
          </a:p>
        </p:txBody>
      </p:sp>
      <p:sp>
        <p:nvSpPr>
          <p:cNvPr id="10" name="Can 9"/>
          <p:cNvSpPr/>
          <p:nvPr/>
        </p:nvSpPr>
        <p:spPr bwMode="auto">
          <a:xfrm>
            <a:off x="6007353" y="3738892"/>
            <a:ext cx="979648" cy="981321"/>
          </a:xfrm>
          <a:prstGeom prst="can">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smtClean="0">
                <a:solidFill>
                  <a:schemeClr val="bg1"/>
                </a:solidFill>
                <a:latin typeface="+mj-lt"/>
              </a:rPr>
              <a:t>Basic</a:t>
            </a:r>
            <a:endParaRPr lang="en-US" sz="1600" baseline="-25000" dirty="0">
              <a:solidFill>
                <a:schemeClr val="bg1"/>
              </a:solidFill>
              <a:latin typeface="+mj-lt"/>
            </a:endParaRPr>
          </a:p>
        </p:txBody>
      </p:sp>
      <p:sp>
        <p:nvSpPr>
          <p:cNvPr id="11" name="Can 10"/>
          <p:cNvSpPr/>
          <p:nvPr/>
        </p:nvSpPr>
        <p:spPr bwMode="auto">
          <a:xfrm>
            <a:off x="7357617" y="3737502"/>
            <a:ext cx="979648" cy="981321"/>
          </a:xfrm>
          <a:prstGeom prst="can">
            <a:avLst/>
          </a:prstGeom>
          <a:solidFill>
            <a:srgbClr val="92D050"/>
          </a:solidFill>
          <a:ln w="28575">
            <a:solidFill>
              <a:srgbClr val="00B050"/>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dirty="0" smtClean="0">
                <a:solidFill>
                  <a:srgbClr val="000000"/>
                </a:solidFill>
              </a:rPr>
              <a:t>Basic</a:t>
            </a:r>
            <a:endParaRPr lang="en-US" sz="1400" baseline="-25000" dirty="0">
              <a:solidFill>
                <a:srgbClr val="000000"/>
              </a:solidFill>
            </a:endParaRPr>
          </a:p>
          <a:p>
            <a:pPr algn="ctr" defTabSz="932472" fontAlgn="base">
              <a:spcBef>
                <a:spcPct val="0"/>
              </a:spcBef>
              <a:spcAft>
                <a:spcPct val="0"/>
              </a:spcAft>
            </a:pPr>
            <a:endParaRPr lang="en-US" sz="1400" baseline="-25000" dirty="0">
              <a:solidFill>
                <a:srgbClr val="000000"/>
              </a:solidFill>
            </a:endParaRPr>
          </a:p>
        </p:txBody>
      </p:sp>
      <p:sp>
        <p:nvSpPr>
          <p:cNvPr id="12" name="Can 11"/>
          <p:cNvSpPr/>
          <p:nvPr/>
        </p:nvSpPr>
        <p:spPr bwMode="auto">
          <a:xfrm>
            <a:off x="8707881" y="3736112"/>
            <a:ext cx="979648" cy="981321"/>
          </a:xfrm>
          <a:prstGeom prst="can">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smtClean="0">
                <a:solidFill>
                  <a:schemeClr val="bg1"/>
                </a:solidFill>
                <a:latin typeface="+mj-lt"/>
              </a:rPr>
              <a:t>Basic</a:t>
            </a:r>
            <a:endParaRPr lang="en-US" sz="1600" baseline="-25000" dirty="0">
              <a:solidFill>
                <a:schemeClr val="bg1"/>
              </a:solidFill>
              <a:latin typeface="+mj-lt"/>
            </a:endParaRPr>
          </a:p>
        </p:txBody>
      </p:sp>
      <p:sp>
        <p:nvSpPr>
          <p:cNvPr id="13" name="Can 12"/>
          <p:cNvSpPr/>
          <p:nvPr/>
        </p:nvSpPr>
        <p:spPr bwMode="auto">
          <a:xfrm>
            <a:off x="10058145" y="3734722"/>
            <a:ext cx="979648" cy="981321"/>
          </a:xfrm>
          <a:prstGeom prst="can">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smtClean="0">
                <a:solidFill>
                  <a:schemeClr val="bg1"/>
                </a:solidFill>
                <a:latin typeface="+mj-lt"/>
              </a:rPr>
              <a:t>Basic</a:t>
            </a:r>
            <a:endParaRPr lang="en-US" sz="1600" baseline="-25000" dirty="0">
              <a:solidFill>
                <a:schemeClr val="bg1"/>
              </a:solidFill>
              <a:latin typeface="+mj-lt"/>
            </a:endParaRPr>
          </a:p>
        </p:txBody>
      </p:sp>
      <p:sp>
        <p:nvSpPr>
          <p:cNvPr id="14" name="Can 13"/>
          <p:cNvSpPr/>
          <p:nvPr/>
        </p:nvSpPr>
        <p:spPr bwMode="auto">
          <a:xfrm>
            <a:off x="7357617" y="2492998"/>
            <a:ext cx="979648" cy="2229995"/>
          </a:xfrm>
          <a:prstGeom prst="can">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smtClean="0">
                <a:solidFill>
                  <a:schemeClr val="bg1"/>
                </a:solidFill>
                <a:latin typeface="+mj-lt"/>
              </a:rPr>
              <a:t>Premium</a:t>
            </a:r>
            <a:endParaRPr lang="en-US" sz="1600" baseline="-25000" dirty="0">
              <a:solidFill>
                <a:schemeClr val="bg1"/>
              </a:solidFill>
              <a:latin typeface="+mj-lt"/>
            </a:endParaRPr>
          </a:p>
        </p:txBody>
      </p:sp>
      <p:sp>
        <p:nvSpPr>
          <p:cNvPr id="16" name="Can 15"/>
          <p:cNvSpPr/>
          <p:nvPr/>
        </p:nvSpPr>
        <p:spPr bwMode="auto">
          <a:xfrm>
            <a:off x="4657089" y="3111080"/>
            <a:ext cx="979648" cy="1604963"/>
          </a:xfrm>
          <a:prstGeom prst="can">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smtClean="0">
                <a:solidFill>
                  <a:schemeClr val="bg1"/>
                </a:solidFill>
                <a:latin typeface="+mj-lt"/>
              </a:rPr>
              <a:t>Standard</a:t>
            </a:r>
            <a:endParaRPr lang="en-US" sz="1600" baseline="-25000" dirty="0">
              <a:solidFill>
                <a:schemeClr val="bg1"/>
              </a:solidFill>
              <a:latin typeface="+mj-lt"/>
            </a:endParaRPr>
          </a:p>
        </p:txBody>
      </p:sp>
      <p:cxnSp>
        <p:nvCxnSpPr>
          <p:cNvPr id="18" name="Straight Arrow Connector 17"/>
          <p:cNvCxnSpPr/>
          <p:nvPr/>
        </p:nvCxnSpPr>
        <p:spPr>
          <a:xfrm>
            <a:off x="1514013" y="2586550"/>
            <a:ext cx="0" cy="2042890"/>
          </a:xfrm>
          <a:prstGeom prst="straightConnector1">
            <a:avLst/>
          </a:prstGeom>
          <a:ln>
            <a:solidFill>
              <a:schemeClr val="bg2">
                <a:lumMod val="5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5678010" y="4811958"/>
            <a:ext cx="1311578" cy="369332"/>
          </a:xfrm>
          <a:prstGeom prst="rect">
            <a:avLst/>
          </a:prstGeom>
          <a:noFill/>
        </p:spPr>
        <p:txBody>
          <a:bodyPr wrap="none" rtlCol="0">
            <a:spAutoFit/>
          </a:bodyPr>
          <a:lstStyle/>
          <a:p>
            <a:r>
              <a:rPr lang="en-US" dirty="0" smtClean="0">
                <a:solidFill>
                  <a:schemeClr val="tx2"/>
                </a:solidFill>
                <a:latin typeface="+mj-lt"/>
              </a:rPr>
              <a:t>Scale out/in</a:t>
            </a:r>
            <a:endParaRPr lang="en-US" dirty="0">
              <a:solidFill>
                <a:schemeClr val="tx2"/>
              </a:solidFill>
              <a:latin typeface="+mj-lt"/>
            </a:endParaRPr>
          </a:p>
        </p:txBody>
      </p:sp>
      <p:cxnSp>
        <p:nvCxnSpPr>
          <p:cNvPr id="20" name="Straight Arrow Connector 19"/>
          <p:cNvCxnSpPr/>
          <p:nvPr/>
        </p:nvCxnSpPr>
        <p:spPr>
          <a:xfrm flipH="1">
            <a:off x="1629805" y="4811958"/>
            <a:ext cx="9407988" cy="45688"/>
          </a:xfrm>
          <a:prstGeom prst="straightConnector1">
            <a:avLst/>
          </a:prstGeom>
          <a:ln>
            <a:solidFill>
              <a:schemeClr val="bg2">
                <a:lumMod val="5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rot="16200000">
            <a:off x="518868" y="3423329"/>
            <a:ext cx="1620957" cy="369332"/>
          </a:xfrm>
          <a:prstGeom prst="rect">
            <a:avLst/>
          </a:prstGeom>
          <a:noFill/>
        </p:spPr>
        <p:txBody>
          <a:bodyPr wrap="none" rtlCol="0">
            <a:spAutoFit/>
          </a:bodyPr>
          <a:lstStyle/>
          <a:p>
            <a:r>
              <a:rPr lang="en-US" dirty="0" smtClean="0">
                <a:solidFill>
                  <a:schemeClr val="tx2"/>
                </a:solidFill>
                <a:latin typeface="+mj-lt"/>
              </a:rPr>
              <a:t>Scale up/down</a:t>
            </a:r>
            <a:endParaRPr lang="en-US" dirty="0">
              <a:solidFill>
                <a:schemeClr val="tx2"/>
              </a:solidFill>
              <a:latin typeface="+mj-lt"/>
            </a:endParaRPr>
          </a:p>
        </p:txBody>
      </p:sp>
    </p:spTree>
    <p:extLst>
      <p:ext uri="{BB962C8B-B14F-4D97-AF65-F5344CB8AC3E}">
        <p14:creationId xmlns:p14="http://schemas.microsoft.com/office/powerpoint/2010/main" val="12658850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down)">
                                      <p:cBhvr>
                                        <p:cTn id="12" dur="500"/>
                                        <p:tgtEl>
                                          <p:spTgt spid="8"/>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down)">
                                      <p:cBhvr>
                                        <p:cTn id="15" dur="500"/>
                                        <p:tgtEl>
                                          <p:spTgt spid="10"/>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wipe(down)">
                                      <p:cBhvr>
                                        <p:cTn id="18" dur="500"/>
                                        <p:tgtEl>
                                          <p:spTgt spid="12"/>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wipe(down)">
                                      <p:cBhvr>
                                        <p:cTn id="21" dur="500"/>
                                        <p:tgtEl>
                                          <p:spTgt spid="13"/>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grpId="0" nodeType="click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wipe(down)">
                                      <p:cBhvr>
                                        <p:cTn id="26" dur="500"/>
                                        <p:tgtEl>
                                          <p:spTgt spid="7"/>
                                        </p:tgtEl>
                                      </p:cBhvr>
                                    </p:animEffect>
                                  </p:childTnLst>
                                </p:cTn>
                              </p:par>
                              <p:par>
                                <p:cTn id="27" presetID="22" presetClass="entr" presetSubtype="4"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wipe(down)">
                                      <p:cBhvr>
                                        <p:cTn id="29" dur="500"/>
                                        <p:tgtEl>
                                          <p:spTgt spid="14"/>
                                        </p:tgtEl>
                                      </p:cBhvr>
                                    </p:animEffect>
                                  </p:childTnLst>
                                </p:cTn>
                              </p:par>
                              <p:par>
                                <p:cTn id="30" presetID="22" presetClass="entr" presetSubtype="4" fill="hold" grpId="0" nodeType="with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wipe(down)">
                                      <p:cBhvr>
                                        <p:cTn id="3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0" grpId="0" animBg="1"/>
      <p:bldP spid="12" grpId="0" animBg="1"/>
      <p:bldP spid="13" grpId="0" animBg="1"/>
      <p:bldP spid="14" grpId="0" animBg="1"/>
      <p:bldP spid="16"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p:cNvGraphicFramePr>
            <a:graphicFrameLocks noChangeAspect="1"/>
          </p:cNvGraphicFramePr>
          <p:nvPr>
            <p:extLst/>
          </p:nvPr>
        </p:nvGraphicFramePr>
        <p:xfrm>
          <a:off x="2953544" y="573088"/>
          <a:ext cx="6284912" cy="5726112"/>
        </p:xfrm>
        <a:graphic>
          <a:graphicData uri="http://schemas.openxmlformats.org/presentationml/2006/ole">
            <mc:AlternateContent xmlns:mc="http://schemas.openxmlformats.org/markup-compatibility/2006">
              <mc:Choice xmlns:v="urn:schemas-microsoft-com:vml" Requires="v">
                <p:oleObj spid="_x0000_s2077" name="Visio" r:id="rId4" imgW="6267240" imgH="5715271" progId="Visio.Drawing.15">
                  <p:embed/>
                </p:oleObj>
              </mc:Choice>
              <mc:Fallback>
                <p:oleObj name="Visio" r:id="rId4" imgW="6267240" imgH="5715271" progId="Visio.Drawing.15">
                  <p:embed/>
                  <p:pic>
                    <p:nvPicPr>
                      <p:cNvPr id="0" name=""/>
                      <p:cNvPicPr/>
                      <p:nvPr/>
                    </p:nvPicPr>
                    <p:blipFill>
                      <a:blip r:embed="rId5"/>
                      <a:stretch>
                        <a:fillRect/>
                      </a:stretch>
                    </p:blipFill>
                    <p:spPr>
                      <a:xfrm>
                        <a:off x="2953544" y="573088"/>
                        <a:ext cx="6284912" cy="5726112"/>
                      </a:xfrm>
                      <a:prstGeom prst="rect">
                        <a:avLst/>
                      </a:prstGeom>
                    </p:spPr>
                  </p:pic>
                </p:oleObj>
              </mc:Fallback>
            </mc:AlternateContent>
          </a:graphicData>
        </a:graphic>
      </p:graphicFrame>
      <p:sp>
        <p:nvSpPr>
          <p:cNvPr id="8" name="Title 3"/>
          <p:cNvSpPr txBox="1">
            <a:spLocks/>
          </p:cNvSpPr>
          <p:nvPr/>
        </p:nvSpPr>
        <p:spPr>
          <a:xfrm>
            <a:off x="0" y="0"/>
            <a:ext cx="12201525"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smtClean="0"/>
              <a:t>Elastic Scale architecture</a:t>
            </a:r>
            <a:endParaRPr lang="en-US" dirty="0"/>
          </a:p>
        </p:txBody>
      </p:sp>
    </p:spTree>
    <p:extLst>
      <p:ext uri="{BB962C8B-B14F-4D97-AF65-F5344CB8AC3E}">
        <p14:creationId xmlns:p14="http://schemas.microsoft.com/office/powerpoint/2010/main" val="1941386570"/>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body" sz="quarter" idx="12"/>
          </p:nvPr>
        </p:nvSpPr>
        <p:spPr>
          <a:prstGeom prst="rect">
            <a:avLst/>
          </a:prstGeom>
        </p:spPr>
        <p:txBody>
          <a:bodyPr/>
          <a:lstStyle/>
          <a:p>
            <a:pPr>
              <a:lnSpc>
                <a:spcPct val="100000"/>
              </a:lnSpc>
              <a:spcBef>
                <a:spcPts val="0"/>
              </a:spcBef>
            </a:pPr>
            <a:r>
              <a:rPr lang="en-US" dirty="0" smtClean="0"/>
              <a:t>Starting with the basics</a:t>
            </a:r>
            <a:endParaRPr lang="en-US" dirty="0"/>
          </a:p>
        </p:txBody>
      </p:sp>
      <p:sp>
        <p:nvSpPr>
          <p:cNvPr id="3" name="Title 2"/>
          <p:cNvSpPr>
            <a:spLocks noGrp="1"/>
          </p:cNvSpPr>
          <p:nvPr>
            <p:ph type="title"/>
          </p:nvPr>
        </p:nvSpPr>
        <p:spPr>
          <a:prstGeom prst="rect">
            <a:avLst/>
          </a:prstGeom>
        </p:spPr>
        <p:txBody>
          <a:bodyPr/>
          <a:lstStyle/>
          <a:p>
            <a:r>
              <a:rPr lang="en-US" dirty="0" smtClean="0">
                <a:solidFill>
                  <a:schemeClr val="bg1"/>
                </a:solidFill>
              </a:rPr>
              <a:t>Architecture</a:t>
            </a:r>
            <a:endParaRPr lang="en-US" dirty="0">
              <a:solidFill>
                <a:schemeClr val="bg1"/>
              </a:solidFill>
            </a:endParaRPr>
          </a:p>
        </p:txBody>
      </p:sp>
    </p:spTree>
    <p:extLst>
      <p:ext uri="{BB962C8B-B14F-4D97-AF65-F5344CB8AC3E}">
        <p14:creationId xmlns:p14="http://schemas.microsoft.com/office/powerpoint/2010/main" val="1275784996"/>
      </p:ext>
    </p:extLst>
  </p:cSld>
  <p:clrMapOvr>
    <a:masterClrMapping/>
  </p:clrMapOvr>
  <p:transition>
    <p:fade/>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a:grpSpLocks noChangeAspect="1"/>
          </p:cNvGrpSpPr>
          <p:nvPr/>
        </p:nvGrpSpPr>
        <p:grpSpPr>
          <a:xfrm>
            <a:off x="9904952" y="4627850"/>
            <a:ext cx="1870173" cy="1371600"/>
            <a:chOff x="4602527" y="2052785"/>
            <a:chExt cx="2986946" cy="2752430"/>
          </a:xfrm>
        </p:grpSpPr>
        <p:pic>
          <p:nvPicPr>
            <p:cNvPr id="5" name="Picture 4"/>
            <p:cNvPicPr>
              <a:picLocks noChangeAspect="1"/>
            </p:cNvPicPr>
            <p:nvPr/>
          </p:nvPicPr>
          <p:blipFill>
            <a:blip r:embed="rId3"/>
            <a:stretch>
              <a:fillRect/>
            </a:stretch>
          </p:blipFill>
          <p:spPr>
            <a:xfrm>
              <a:off x="4602527" y="2052785"/>
              <a:ext cx="2986946" cy="2752430"/>
            </a:xfrm>
            <a:prstGeom prst="rect">
              <a:avLst/>
            </a:prstGeom>
          </p:spPr>
        </p:pic>
        <p:pic>
          <p:nvPicPr>
            <p:cNvPr id="6" name="Picture 5"/>
            <p:cNvPicPr>
              <a:picLocks noChangeAspect="1"/>
            </p:cNvPicPr>
            <p:nvPr/>
          </p:nvPicPr>
          <p:blipFill>
            <a:blip r:embed="rId4"/>
            <a:stretch>
              <a:fillRect/>
            </a:stretch>
          </p:blipFill>
          <p:spPr>
            <a:xfrm>
              <a:off x="5526374" y="2386318"/>
              <a:ext cx="1139252" cy="1499882"/>
            </a:xfrm>
            <a:prstGeom prst="rect">
              <a:avLst/>
            </a:prstGeom>
          </p:spPr>
        </p:pic>
      </p:grpSp>
      <p:sp>
        <p:nvSpPr>
          <p:cNvPr id="2" name="Title 1"/>
          <p:cNvSpPr>
            <a:spLocks noGrp="1"/>
          </p:cNvSpPr>
          <p:nvPr>
            <p:ph type="ctrTitle"/>
          </p:nvPr>
        </p:nvSpPr>
        <p:spPr/>
        <p:txBody>
          <a:bodyPr/>
          <a:lstStyle/>
          <a:p>
            <a:r>
              <a:rPr lang="en-US" dirty="0" smtClean="0"/>
              <a:t>SQL Server VM</a:t>
            </a:r>
            <a:endParaRPr lang="en-US" dirty="0"/>
          </a:p>
        </p:txBody>
      </p:sp>
    </p:spTree>
    <p:extLst>
      <p:ext uri="{BB962C8B-B14F-4D97-AF65-F5344CB8AC3E}">
        <p14:creationId xmlns:p14="http://schemas.microsoft.com/office/powerpoint/2010/main" val="2233908090"/>
      </p:ext>
    </p:extLst>
  </p:cSld>
  <p:clrMapOvr>
    <a:masterClrMapping/>
  </p:clrMapOvr>
  <p:transition>
    <p:fade/>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dirty="0"/>
              <a:t>Run SQL on VM</a:t>
            </a:r>
          </a:p>
        </p:txBody>
      </p:sp>
      <p:sp>
        <p:nvSpPr>
          <p:cNvPr id="4" name="Content Placeholder 3"/>
          <p:cNvSpPr>
            <a:spLocks noGrp="1"/>
          </p:cNvSpPr>
          <p:nvPr>
            <p:ph sz="quarter" idx="10"/>
          </p:nvPr>
        </p:nvSpPr>
        <p:spPr/>
        <p:txBody>
          <a:bodyPr/>
          <a:lstStyle/>
          <a:p>
            <a:pPr marL="252000">
              <a:spcBef>
                <a:spcPts val="2400"/>
              </a:spcBef>
            </a:pPr>
            <a:r>
              <a:rPr lang="en-US" sz="3600" dirty="0">
                <a:solidFill>
                  <a:srgbClr val="0088EE"/>
                </a:solidFill>
              </a:rPr>
              <a:t>Run any SQL product on cloud VM </a:t>
            </a:r>
          </a:p>
          <a:p>
            <a:pPr marL="252000">
              <a:spcBef>
                <a:spcPts val="2400"/>
              </a:spcBef>
            </a:pPr>
            <a:r>
              <a:rPr lang="en-US" sz="3600" dirty="0">
                <a:solidFill>
                  <a:srgbClr val="0088EE"/>
                </a:solidFill>
              </a:rPr>
              <a:t>Support for SQL Server, Oracle, </a:t>
            </a:r>
            <a:r>
              <a:rPr lang="en-US" sz="3600" dirty="0" err="1">
                <a:solidFill>
                  <a:srgbClr val="0088EE"/>
                </a:solidFill>
              </a:rPr>
              <a:t>MySql</a:t>
            </a:r>
            <a:endParaRPr lang="en-US" sz="3600" dirty="0">
              <a:solidFill>
                <a:srgbClr val="0088EE"/>
              </a:solidFill>
            </a:endParaRPr>
          </a:p>
          <a:p>
            <a:pPr marL="252000">
              <a:spcBef>
                <a:spcPts val="2400"/>
              </a:spcBef>
            </a:pPr>
            <a:r>
              <a:rPr lang="en-US" sz="3600" dirty="0">
                <a:solidFill>
                  <a:srgbClr val="0088EE"/>
                </a:solidFill>
              </a:rPr>
              <a:t>Ready to go VM images available in Gallery</a:t>
            </a:r>
          </a:p>
          <a:p>
            <a:pPr marL="252000">
              <a:spcBef>
                <a:spcPts val="2400"/>
              </a:spcBef>
            </a:pPr>
            <a:r>
              <a:rPr lang="en-US" sz="3600" dirty="0">
                <a:solidFill>
                  <a:srgbClr val="0088EE"/>
                </a:solidFill>
              </a:rPr>
              <a:t>Persistent storage using attached disk in blob storage</a:t>
            </a:r>
          </a:p>
          <a:p>
            <a:pPr marL="252000">
              <a:spcBef>
                <a:spcPts val="2400"/>
              </a:spcBef>
            </a:pPr>
            <a:r>
              <a:rPr lang="en-US" sz="3600" dirty="0">
                <a:solidFill>
                  <a:srgbClr val="0088EE"/>
                </a:solidFill>
              </a:rPr>
              <a:t>Has all the benefits and powers of VMs combined with the full features of a SQL </a:t>
            </a:r>
            <a:r>
              <a:rPr lang="en-US" sz="3600" dirty="0" smtClean="0">
                <a:solidFill>
                  <a:srgbClr val="0088EE"/>
                </a:solidFill>
              </a:rPr>
              <a:t>Engine</a:t>
            </a:r>
            <a:endParaRPr lang="en-US" sz="3600" dirty="0">
              <a:solidFill>
                <a:srgbClr val="0088EE"/>
              </a:solidFill>
            </a:endParaRPr>
          </a:p>
        </p:txBody>
      </p:sp>
    </p:spTree>
    <p:extLst>
      <p:ext uri="{BB962C8B-B14F-4D97-AF65-F5344CB8AC3E}">
        <p14:creationId xmlns:p14="http://schemas.microsoft.com/office/powerpoint/2010/main" val="638734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500" fill="hold"/>
                                        <p:tgtEl>
                                          <p:spTgt spid="4">
                                            <p:txEl>
                                              <p:pRg st="0" end="0"/>
                                            </p:txEl>
                                          </p:spTgt>
                                        </p:tgtEl>
                                        <p:attrNameLst>
                                          <p:attrName>style.color</p:attrName>
                                        </p:attrNameLst>
                                      </p:cBhvr>
                                      <p:to>
                                        <a:srgbClr val="FFFFFF"/>
                                      </p:to>
                                    </p:animClr>
                                  </p:childTnLst>
                                </p:cTn>
                              </p:par>
                            </p:childTnLst>
                          </p:cTn>
                        </p:par>
                      </p:childTnLst>
                    </p:cTn>
                  </p:par>
                  <p:par>
                    <p:cTn id="7" fill="hold">
                      <p:stCondLst>
                        <p:cond delay="indefinite"/>
                      </p:stCondLst>
                      <p:childTnLst>
                        <p:par>
                          <p:cTn id="8" fill="hold">
                            <p:stCondLst>
                              <p:cond delay="0"/>
                            </p:stCondLst>
                            <p:childTnLst>
                              <p:par>
                                <p:cTn id="9" presetID="3" presetClass="emph" presetSubtype="2" fill="hold" nodeType="clickEffect">
                                  <p:stCondLst>
                                    <p:cond delay="0"/>
                                  </p:stCondLst>
                                  <p:childTnLst>
                                    <p:animClr clrSpc="rgb" dir="cw">
                                      <p:cBhvr override="childStyle">
                                        <p:cTn id="10" dur="250" fill="hold"/>
                                        <p:tgtEl>
                                          <p:spTgt spid="4">
                                            <p:txEl>
                                              <p:pRg st="0" end="0"/>
                                            </p:txEl>
                                          </p:spTgt>
                                        </p:tgtEl>
                                        <p:attrNameLst>
                                          <p:attrName>style.color</p:attrName>
                                        </p:attrNameLst>
                                      </p:cBhvr>
                                      <p:to>
                                        <a:srgbClr val="0088EE"/>
                                      </p:to>
                                    </p:animClr>
                                  </p:childTnLst>
                                </p:cTn>
                              </p:par>
                              <p:par>
                                <p:cTn id="11" presetID="3" presetClass="emph" presetSubtype="2" fill="hold" nodeType="withEffect">
                                  <p:stCondLst>
                                    <p:cond delay="0"/>
                                  </p:stCondLst>
                                  <p:childTnLst>
                                    <p:animClr clrSpc="rgb" dir="cw">
                                      <p:cBhvr override="childStyle">
                                        <p:cTn id="12" dur="500" fill="hold"/>
                                        <p:tgtEl>
                                          <p:spTgt spid="4">
                                            <p:txEl>
                                              <p:pRg st="1" end="1"/>
                                            </p:txEl>
                                          </p:spTgt>
                                        </p:tgtEl>
                                        <p:attrNameLst>
                                          <p:attrName>style.color</p:attrName>
                                        </p:attrNameLst>
                                      </p:cBhvr>
                                      <p:to>
                                        <a:srgbClr val="FFFFFF"/>
                                      </p:to>
                                    </p:animClr>
                                  </p:childTnLst>
                                </p:cTn>
                              </p:par>
                            </p:childTnLst>
                          </p:cTn>
                        </p:par>
                      </p:childTnLst>
                    </p:cTn>
                  </p:par>
                  <p:par>
                    <p:cTn id="13" fill="hold">
                      <p:stCondLst>
                        <p:cond delay="indefinite"/>
                      </p:stCondLst>
                      <p:childTnLst>
                        <p:par>
                          <p:cTn id="14" fill="hold">
                            <p:stCondLst>
                              <p:cond delay="0"/>
                            </p:stCondLst>
                            <p:childTnLst>
                              <p:par>
                                <p:cTn id="15" presetID="3" presetClass="emph" presetSubtype="2" fill="hold" nodeType="clickEffect">
                                  <p:stCondLst>
                                    <p:cond delay="0"/>
                                  </p:stCondLst>
                                  <p:childTnLst>
                                    <p:animClr clrSpc="rgb" dir="cw">
                                      <p:cBhvr override="childStyle">
                                        <p:cTn id="16" dur="250" fill="hold"/>
                                        <p:tgtEl>
                                          <p:spTgt spid="4">
                                            <p:txEl>
                                              <p:pRg st="1" end="1"/>
                                            </p:txEl>
                                          </p:spTgt>
                                        </p:tgtEl>
                                        <p:attrNameLst>
                                          <p:attrName>style.color</p:attrName>
                                        </p:attrNameLst>
                                      </p:cBhvr>
                                      <p:to>
                                        <a:srgbClr val="0088EE"/>
                                      </p:to>
                                    </p:animClr>
                                  </p:childTnLst>
                                </p:cTn>
                              </p:par>
                              <p:par>
                                <p:cTn id="17" presetID="3" presetClass="emph" presetSubtype="2" fill="hold" nodeType="withEffect">
                                  <p:stCondLst>
                                    <p:cond delay="0"/>
                                  </p:stCondLst>
                                  <p:childTnLst>
                                    <p:animClr clrSpc="rgb" dir="cw">
                                      <p:cBhvr override="childStyle">
                                        <p:cTn id="18" dur="500" fill="hold"/>
                                        <p:tgtEl>
                                          <p:spTgt spid="4">
                                            <p:txEl>
                                              <p:pRg st="2" end="2"/>
                                            </p:txEl>
                                          </p:spTgt>
                                        </p:tgtEl>
                                        <p:attrNameLst>
                                          <p:attrName>style.color</p:attrName>
                                        </p:attrNameLst>
                                      </p:cBhvr>
                                      <p:to>
                                        <a:srgbClr val="FFFFFF"/>
                                      </p:to>
                                    </p:animClr>
                                  </p:childTnLst>
                                </p:cTn>
                              </p:par>
                            </p:childTnLst>
                          </p:cTn>
                        </p:par>
                      </p:childTnLst>
                    </p:cTn>
                  </p:par>
                  <p:par>
                    <p:cTn id="19" fill="hold">
                      <p:stCondLst>
                        <p:cond delay="indefinite"/>
                      </p:stCondLst>
                      <p:childTnLst>
                        <p:par>
                          <p:cTn id="20" fill="hold">
                            <p:stCondLst>
                              <p:cond delay="0"/>
                            </p:stCondLst>
                            <p:childTnLst>
                              <p:par>
                                <p:cTn id="21" presetID="3" presetClass="emph" presetSubtype="2" fill="hold" nodeType="clickEffect">
                                  <p:stCondLst>
                                    <p:cond delay="0"/>
                                  </p:stCondLst>
                                  <p:childTnLst>
                                    <p:animClr clrSpc="rgb" dir="cw">
                                      <p:cBhvr override="childStyle">
                                        <p:cTn id="22" dur="250" fill="hold"/>
                                        <p:tgtEl>
                                          <p:spTgt spid="4">
                                            <p:txEl>
                                              <p:pRg st="2" end="2"/>
                                            </p:txEl>
                                          </p:spTgt>
                                        </p:tgtEl>
                                        <p:attrNameLst>
                                          <p:attrName>style.color</p:attrName>
                                        </p:attrNameLst>
                                      </p:cBhvr>
                                      <p:to>
                                        <a:srgbClr val="0088EE"/>
                                      </p:to>
                                    </p:animClr>
                                  </p:childTnLst>
                                </p:cTn>
                              </p:par>
                              <p:par>
                                <p:cTn id="23" presetID="3" presetClass="emph" presetSubtype="2" fill="hold" nodeType="withEffect">
                                  <p:stCondLst>
                                    <p:cond delay="0"/>
                                  </p:stCondLst>
                                  <p:childTnLst>
                                    <p:animClr clrSpc="rgb" dir="cw">
                                      <p:cBhvr override="childStyle">
                                        <p:cTn id="24" dur="500" fill="hold"/>
                                        <p:tgtEl>
                                          <p:spTgt spid="4">
                                            <p:txEl>
                                              <p:pRg st="3" end="3"/>
                                            </p:txEl>
                                          </p:spTgt>
                                        </p:tgtEl>
                                        <p:attrNameLst>
                                          <p:attrName>style.color</p:attrName>
                                        </p:attrNameLst>
                                      </p:cBhvr>
                                      <p:to>
                                        <a:srgbClr val="FFFFFF"/>
                                      </p:to>
                                    </p:animClr>
                                  </p:childTnLst>
                                </p:cTn>
                              </p:par>
                            </p:childTnLst>
                          </p:cTn>
                        </p:par>
                      </p:childTnLst>
                    </p:cTn>
                  </p:par>
                  <p:par>
                    <p:cTn id="25" fill="hold">
                      <p:stCondLst>
                        <p:cond delay="indefinite"/>
                      </p:stCondLst>
                      <p:childTnLst>
                        <p:par>
                          <p:cTn id="26" fill="hold">
                            <p:stCondLst>
                              <p:cond delay="0"/>
                            </p:stCondLst>
                            <p:childTnLst>
                              <p:par>
                                <p:cTn id="27" presetID="3" presetClass="emph" presetSubtype="2" fill="hold" nodeType="clickEffect">
                                  <p:stCondLst>
                                    <p:cond delay="0"/>
                                  </p:stCondLst>
                                  <p:childTnLst>
                                    <p:animClr clrSpc="rgb" dir="cw">
                                      <p:cBhvr override="childStyle">
                                        <p:cTn id="28" dur="250" fill="hold"/>
                                        <p:tgtEl>
                                          <p:spTgt spid="4">
                                            <p:txEl>
                                              <p:pRg st="3" end="3"/>
                                            </p:txEl>
                                          </p:spTgt>
                                        </p:tgtEl>
                                        <p:attrNameLst>
                                          <p:attrName>style.color</p:attrName>
                                        </p:attrNameLst>
                                      </p:cBhvr>
                                      <p:to>
                                        <a:srgbClr val="0088EE"/>
                                      </p:to>
                                    </p:animClr>
                                  </p:childTnLst>
                                </p:cTn>
                              </p:par>
                              <p:par>
                                <p:cTn id="29" presetID="3" presetClass="emph" presetSubtype="2" fill="hold" nodeType="withEffect">
                                  <p:stCondLst>
                                    <p:cond delay="0"/>
                                  </p:stCondLst>
                                  <p:childTnLst>
                                    <p:animClr clrSpc="rgb" dir="cw">
                                      <p:cBhvr override="childStyle">
                                        <p:cTn id="30" dur="500" fill="hold"/>
                                        <p:tgtEl>
                                          <p:spTgt spid="4">
                                            <p:txEl>
                                              <p:pRg st="4" end="4"/>
                                            </p:txEl>
                                          </p:spTgt>
                                        </p:tgtEl>
                                        <p:attrNameLst>
                                          <p:attrName>style.color</p:attrName>
                                        </p:attrNameLst>
                                      </p:cBhvr>
                                      <p:to>
                                        <a:srgbClr val="FFFFFF"/>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oAutofit/>
          </a:bodyPr>
          <a:lstStyle/>
          <a:p>
            <a:pPr marL="72000" algn="ctr"/>
            <a:r>
              <a:rPr lang="en-US" sz="3200" dirty="0"/>
              <a:t>Why (at least) two offerings of SQL in Azure?</a:t>
            </a:r>
          </a:p>
        </p:txBody>
      </p:sp>
      <p:grpSp>
        <p:nvGrpSpPr>
          <p:cNvPr id="4" name="Group 3"/>
          <p:cNvGrpSpPr/>
          <p:nvPr/>
        </p:nvGrpSpPr>
        <p:grpSpPr>
          <a:xfrm>
            <a:off x="587188" y="1992918"/>
            <a:ext cx="11017624" cy="1043363"/>
            <a:chOff x="636494" y="2907319"/>
            <a:chExt cx="11017624" cy="1043363"/>
          </a:xfrm>
        </p:grpSpPr>
        <p:sp>
          <p:nvSpPr>
            <p:cNvPr id="3" name="TextBox 2"/>
            <p:cNvSpPr txBox="1"/>
            <p:nvPr/>
          </p:nvSpPr>
          <p:spPr>
            <a:xfrm>
              <a:off x="6929717" y="2907319"/>
              <a:ext cx="4724401" cy="1043363"/>
            </a:xfrm>
            <a:prstGeom prst="rect">
              <a:avLst/>
            </a:prstGeom>
            <a:noFill/>
          </p:spPr>
          <p:txBody>
            <a:bodyPr wrap="square" lIns="182880" tIns="146304" rIns="182880" bIns="146304" rtlCol="0">
              <a:spAutoFit/>
            </a:bodyPr>
            <a:lstStyle/>
            <a:p>
              <a:pPr>
                <a:lnSpc>
                  <a:spcPct val="90000"/>
                </a:lnSpc>
                <a:spcAft>
                  <a:spcPts val="600"/>
                </a:spcAft>
              </a:pPr>
              <a:r>
                <a:rPr lang="en-US" sz="5400" dirty="0" smtClean="0">
                  <a:gradFill>
                    <a:gsLst>
                      <a:gs pos="2917">
                        <a:schemeClr val="tx1"/>
                      </a:gs>
                      <a:gs pos="30000">
                        <a:schemeClr val="tx1"/>
                      </a:gs>
                    </a:gsLst>
                    <a:lin ang="5400000" scaled="0"/>
                  </a:gradFill>
                </a:rPr>
                <a:t>SQL Database</a:t>
              </a:r>
            </a:p>
          </p:txBody>
        </p:sp>
        <p:sp>
          <p:nvSpPr>
            <p:cNvPr id="6" name="TextBox 5"/>
            <p:cNvSpPr txBox="1"/>
            <p:nvPr/>
          </p:nvSpPr>
          <p:spPr>
            <a:xfrm>
              <a:off x="636494" y="2907319"/>
              <a:ext cx="4724400" cy="1043363"/>
            </a:xfrm>
            <a:prstGeom prst="rect">
              <a:avLst/>
            </a:prstGeom>
            <a:noFill/>
          </p:spPr>
          <p:txBody>
            <a:bodyPr wrap="square" lIns="182880" tIns="146304" rIns="182880" bIns="146304" rtlCol="0">
              <a:spAutoFit/>
            </a:bodyPr>
            <a:lstStyle/>
            <a:p>
              <a:pPr>
                <a:lnSpc>
                  <a:spcPct val="90000"/>
                </a:lnSpc>
                <a:spcAft>
                  <a:spcPts val="600"/>
                </a:spcAft>
              </a:pPr>
              <a:r>
                <a:rPr lang="en-US" sz="5400" dirty="0" smtClean="0">
                  <a:gradFill>
                    <a:gsLst>
                      <a:gs pos="2917">
                        <a:schemeClr val="tx1"/>
                      </a:gs>
                      <a:gs pos="30000">
                        <a:schemeClr val="tx1"/>
                      </a:gs>
                    </a:gsLst>
                    <a:lin ang="5400000" scaled="0"/>
                  </a:gradFill>
                </a:rPr>
                <a:t>SQL </a:t>
              </a:r>
              <a:r>
                <a:rPr lang="en-US" sz="5400" dirty="0" err="1" smtClean="0">
                  <a:gradFill>
                    <a:gsLst>
                      <a:gs pos="2917">
                        <a:schemeClr val="tx1"/>
                      </a:gs>
                      <a:gs pos="30000">
                        <a:schemeClr val="tx1"/>
                      </a:gs>
                    </a:gsLst>
                    <a:lin ang="5400000" scaled="0"/>
                  </a:gradFill>
                </a:rPr>
                <a:t>IaaS</a:t>
              </a:r>
              <a:endParaRPr lang="en-US" sz="5400" dirty="0" smtClean="0">
                <a:gradFill>
                  <a:gsLst>
                    <a:gs pos="2917">
                      <a:schemeClr val="tx1"/>
                    </a:gs>
                    <a:gs pos="30000">
                      <a:schemeClr val="tx1"/>
                    </a:gs>
                  </a:gsLst>
                  <a:lin ang="5400000" scaled="0"/>
                </a:gradFill>
              </a:endParaRPr>
            </a:p>
          </p:txBody>
        </p:sp>
      </p:grpSp>
    </p:spTree>
    <p:extLst>
      <p:ext uri="{BB962C8B-B14F-4D97-AF65-F5344CB8AC3E}">
        <p14:creationId xmlns:p14="http://schemas.microsoft.com/office/powerpoint/2010/main" val="1400767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710" y="295279"/>
            <a:ext cx="5723377" cy="923922"/>
          </a:xfrm>
          <a:prstGeom prst="rect">
            <a:avLst/>
          </a:prstGeom>
        </p:spPr>
        <p:txBody>
          <a:bodyPr>
            <a:normAutofit/>
          </a:bodyPr>
          <a:lstStyle/>
          <a:p>
            <a:pPr marL="72000"/>
            <a:r>
              <a:rPr lang="en-US" dirty="0"/>
              <a:t>SQL Database</a:t>
            </a:r>
          </a:p>
        </p:txBody>
      </p:sp>
      <p:sp>
        <p:nvSpPr>
          <p:cNvPr id="7" name="Rectangle 6"/>
          <p:cNvSpPr/>
          <p:nvPr/>
        </p:nvSpPr>
        <p:spPr bwMode="auto">
          <a:xfrm>
            <a:off x="143435" y="1514479"/>
            <a:ext cx="5854652" cy="53435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91440" rIns="91436" bIns="45718" numCol="1" rtlCol="0" anchor="t" anchorCtr="0" compatLnSpc="1">
            <a:prstTxWarp prst="textNoShape">
              <a:avLst/>
            </a:prstTxWarp>
          </a:bodyPr>
          <a:lstStyle/>
          <a:p>
            <a:pPr marL="72000" defTabSz="914099" fontAlgn="base">
              <a:spcBef>
                <a:spcPct val="0"/>
              </a:spcBef>
              <a:spcAft>
                <a:spcPts val="1800"/>
              </a:spcAft>
            </a:pPr>
            <a:r>
              <a:rPr lang="en-US" sz="3200" dirty="0" smtClean="0">
                <a:gradFill>
                  <a:gsLst>
                    <a:gs pos="0">
                      <a:srgbClr val="FFFFFF"/>
                    </a:gs>
                    <a:gs pos="100000">
                      <a:srgbClr val="FFFFFF"/>
                    </a:gs>
                  </a:gsLst>
                  <a:lin ang="5400000" scaled="0"/>
                </a:gradFill>
                <a:latin typeface="+mj-lt"/>
              </a:rPr>
              <a:t>When you </a:t>
            </a:r>
            <a:r>
              <a:rPr lang="en-US" sz="3200" dirty="0">
                <a:gradFill>
                  <a:gsLst>
                    <a:gs pos="0">
                      <a:srgbClr val="FFFFFF"/>
                    </a:gs>
                    <a:gs pos="100000">
                      <a:srgbClr val="FFFFFF"/>
                    </a:gs>
                  </a:gsLst>
                  <a:lin ang="5400000" scaled="0"/>
                </a:gradFill>
                <a:latin typeface="+mj-lt"/>
              </a:rPr>
              <a:t>want reduced </a:t>
            </a:r>
            <a:r>
              <a:rPr lang="en-US" sz="3200" dirty="0" smtClean="0">
                <a:gradFill>
                  <a:gsLst>
                    <a:gs pos="0">
                      <a:srgbClr val="FFFFFF"/>
                    </a:gs>
                    <a:gs pos="100000">
                      <a:srgbClr val="FFFFFF"/>
                    </a:gs>
                  </a:gsLst>
                  <a:lin ang="5400000" scaled="0"/>
                </a:gradFill>
                <a:latin typeface="+mj-lt"/>
              </a:rPr>
              <a:t>overhead and possibly need </a:t>
            </a:r>
            <a:r>
              <a:rPr lang="en-US" sz="3200" dirty="0">
                <a:gradFill>
                  <a:gsLst>
                    <a:gs pos="0">
                      <a:srgbClr val="FFFFFF"/>
                    </a:gs>
                    <a:gs pos="100000">
                      <a:srgbClr val="FFFFFF"/>
                    </a:gs>
                  </a:gsLst>
                  <a:lin ang="5400000" scaled="0"/>
                </a:gradFill>
                <a:latin typeface="+mj-lt"/>
              </a:rPr>
              <a:t>elastic </a:t>
            </a:r>
            <a:r>
              <a:rPr lang="en-US" sz="3200" dirty="0" smtClean="0">
                <a:gradFill>
                  <a:gsLst>
                    <a:gs pos="0">
                      <a:srgbClr val="FFFFFF"/>
                    </a:gs>
                    <a:gs pos="100000">
                      <a:srgbClr val="FFFFFF"/>
                    </a:gs>
                  </a:gsLst>
                  <a:lin ang="5400000" scaled="0"/>
                </a:gradFill>
                <a:latin typeface="+mj-lt"/>
              </a:rPr>
              <a:t>scale.</a:t>
            </a:r>
            <a:endParaRPr lang="en-US" sz="3200" dirty="0">
              <a:gradFill>
                <a:gsLst>
                  <a:gs pos="0">
                    <a:srgbClr val="FFFFFF"/>
                  </a:gs>
                  <a:gs pos="100000">
                    <a:srgbClr val="FFFFFF"/>
                  </a:gs>
                </a:gsLst>
                <a:lin ang="5400000" scaled="0"/>
              </a:gradFill>
              <a:latin typeface="+mj-lt"/>
            </a:endParaRPr>
          </a:p>
          <a:p>
            <a:pPr marL="72000" defTabSz="914099" fontAlgn="base">
              <a:spcBef>
                <a:spcPct val="0"/>
              </a:spcBef>
              <a:spcAft>
                <a:spcPts val="1800"/>
              </a:spcAft>
            </a:pPr>
            <a:r>
              <a:rPr lang="en-US" sz="3200" dirty="0">
                <a:gradFill>
                  <a:gsLst>
                    <a:gs pos="0">
                      <a:srgbClr val="FFFFFF"/>
                    </a:gs>
                    <a:gs pos="100000">
                      <a:srgbClr val="FFFFFF"/>
                    </a:gs>
                  </a:gsLst>
                  <a:lin ang="5400000" scaled="0"/>
                </a:gradFill>
                <a:latin typeface="+mj-lt"/>
              </a:rPr>
              <a:t>Customer does not want to add additional IT resources for support and maintenance.</a:t>
            </a:r>
          </a:p>
          <a:p>
            <a:pPr marL="72000" defTabSz="914099" fontAlgn="base">
              <a:spcBef>
                <a:spcPct val="0"/>
              </a:spcBef>
              <a:spcAft>
                <a:spcPts val="1800"/>
              </a:spcAft>
            </a:pPr>
            <a:r>
              <a:rPr lang="en-US" sz="3200" dirty="0">
                <a:gradFill>
                  <a:gsLst>
                    <a:gs pos="0">
                      <a:srgbClr val="FFFFFF"/>
                    </a:gs>
                    <a:gs pos="100000">
                      <a:srgbClr val="FFFFFF"/>
                    </a:gs>
                  </a:gsLst>
                  <a:lin ang="5400000" scaled="0"/>
                </a:gradFill>
                <a:latin typeface="+mj-lt"/>
              </a:rPr>
              <a:t>Avoiding CAPEX and OPEX</a:t>
            </a:r>
            <a:r>
              <a:rPr lang="en-US" sz="3200" dirty="0" smtClean="0">
                <a:gradFill>
                  <a:gsLst>
                    <a:gs pos="0">
                      <a:srgbClr val="FFFFFF"/>
                    </a:gs>
                    <a:gs pos="100000">
                      <a:srgbClr val="FFFFFF"/>
                    </a:gs>
                  </a:gsLst>
                  <a:lin ang="5400000" scaled="0"/>
                </a:gradFill>
                <a:latin typeface="+mj-lt"/>
              </a:rPr>
              <a:t>.</a:t>
            </a:r>
            <a:endParaRPr lang="en-US" sz="3200" dirty="0">
              <a:gradFill>
                <a:gsLst>
                  <a:gs pos="0">
                    <a:srgbClr val="FFFFFF"/>
                  </a:gs>
                  <a:gs pos="100000">
                    <a:srgbClr val="FFFFFF"/>
                  </a:gs>
                </a:gsLst>
                <a:lin ang="5400000" scaled="0"/>
              </a:gradFill>
              <a:latin typeface="+mj-lt"/>
            </a:endParaRPr>
          </a:p>
        </p:txBody>
      </p:sp>
      <p:sp>
        <p:nvSpPr>
          <p:cNvPr id="9" name="Rectangle 8"/>
          <p:cNvSpPr/>
          <p:nvPr/>
        </p:nvSpPr>
        <p:spPr bwMode="auto">
          <a:xfrm>
            <a:off x="6329082" y="1514479"/>
            <a:ext cx="5665694" cy="53435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91440" rIns="91436" bIns="45718" numCol="1" rtlCol="0" anchor="t" anchorCtr="0" compatLnSpc="1">
            <a:prstTxWarp prst="textNoShape">
              <a:avLst/>
            </a:prstTxWarp>
          </a:bodyPr>
          <a:lstStyle/>
          <a:p>
            <a:pPr defTabSz="914099" fontAlgn="base">
              <a:spcBef>
                <a:spcPct val="0"/>
              </a:spcBef>
              <a:spcAft>
                <a:spcPts val="1800"/>
              </a:spcAft>
            </a:pPr>
            <a:r>
              <a:rPr lang="en-US" sz="3200" dirty="0">
                <a:gradFill>
                  <a:gsLst>
                    <a:gs pos="0">
                      <a:srgbClr val="FFFFFF"/>
                    </a:gs>
                    <a:gs pos="100000">
                      <a:srgbClr val="FFFFFF"/>
                    </a:gs>
                  </a:gsLst>
                  <a:lin ang="5400000" scaled="0"/>
                </a:gradFill>
                <a:latin typeface="+mj-lt"/>
              </a:rPr>
              <a:t>Existing applications which requires full box product functionality.</a:t>
            </a:r>
          </a:p>
          <a:p>
            <a:pPr defTabSz="914099" fontAlgn="base">
              <a:spcBef>
                <a:spcPct val="0"/>
              </a:spcBef>
              <a:spcAft>
                <a:spcPts val="1800"/>
              </a:spcAft>
            </a:pPr>
            <a:r>
              <a:rPr lang="en-US" sz="3200" dirty="0">
                <a:gradFill>
                  <a:gsLst>
                    <a:gs pos="0">
                      <a:srgbClr val="FFFFFF"/>
                    </a:gs>
                    <a:gs pos="100000">
                      <a:srgbClr val="FFFFFF"/>
                    </a:gs>
                  </a:gsLst>
                  <a:lin ang="5400000" scaled="0"/>
                </a:gradFill>
                <a:latin typeface="+mj-lt"/>
              </a:rPr>
              <a:t>Customer has ecosystem of IT resources for support and maintenance.</a:t>
            </a:r>
          </a:p>
          <a:p>
            <a:pPr defTabSz="914099" fontAlgn="base">
              <a:spcBef>
                <a:spcPct val="0"/>
              </a:spcBef>
              <a:spcAft>
                <a:spcPts val="1800"/>
              </a:spcAft>
            </a:pPr>
            <a:r>
              <a:rPr lang="en-US" sz="3200" dirty="0">
                <a:gradFill>
                  <a:gsLst>
                    <a:gs pos="0">
                      <a:srgbClr val="FFFFFF"/>
                    </a:gs>
                    <a:gs pos="100000">
                      <a:srgbClr val="FFFFFF"/>
                    </a:gs>
                  </a:gsLst>
                  <a:lin ang="5400000" scaled="0"/>
                </a:gradFill>
                <a:latin typeface="+mj-lt"/>
              </a:rPr>
              <a:t>Removing CAPEX</a:t>
            </a:r>
            <a:r>
              <a:rPr lang="en-US" sz="3200" dirty="0" smtClean="0">
                <a:gradFill>
                  <a:gsLst>
                    <a:gs pos="0">
                      <a:srgbClr val="FFFFFF"/>
                    </a:gs>
                    <a:gs pos="100000">
                      <a:srgbClr val="FFFFFF"/>
                    </a:gs>
                  </a:gsLst>
                  <a:lin ang="5400000" scaled="0"/>
                </a:gradFill>
                <a:latin typeface="+mj-lt"/>
              </a:rPr>
              <a:t>.</a:t>
            </a:r>
            <a:endParaRPr lang="en-US" sz="3200" dirty="0">
              <a:gradFill>
                <a:gsLst>
                  <a:gs pos="0">
                    <a:srgbClr val="FFFFFF"/>
                  </a:gs>
                  <a:gs pos="100000">
                    <a:srgbClr val="FFFFFF"/>
                  </a:gs>
                </a:gsLst>
                <a:lin ang="5400000" scaled="0"/>
              </a:gradFill>
              <a:latin typeface="+mj-lt"/>
            </a:endParaRPr>
          </a:p>
        </p:txBody>
      </p:sp>
      <p:sp>
        <p:nvSpPr>
          <p:cNvPr id="10" name="Title 1"/>
          <p:cNvSpPr txBox="1">
            <a:spLocks/>
          </p:cNvSpPr>
          <p:nvPr/>
        </p:nvSpPr>
        <p:spPr>
          <a:xfrm>
            <a:off x="6096000" y="295279"/>
            <a:ext cx="5723377" cy="923922"/>
          </a:xfrm>
          <a:prstGeom prst="rect">
            <a:avLst/>
          </a:prstGeom>
        </p:spPr>
        <p:txBody>
          <a:bodyPr>
            <a:normAutofit/>
          </a:bodyPr>
          <a:lstStyle>
            <a:lvl1pPr algn="l" defTabSz="914180" rtl="0" eaLnBrk="1" latinLnBrk="0" hangingPunct="1">
              <a:lnSpc>
                <a:spcPct val="90000"/>
              </a:lnSpc>
              <a:spcBef>
                <a:spcPct val="0"/>
              </a:spcBef>
              <a:buNone/>
              <a:defRPr lang="en-US" sz="5200" b="0" kern="1200" cap="none" spc="-100" baseline="0">
                <a:ln w="3175">
                  <a:noFill/>
                </a:ln>
                <a:solidFill>
                  <a:schemeClr val="tx1"/>
                </a:solidFill>
                <a:effectLst/>
                <a:latin typeface="+mj-lt"/>
                <a:ea typeface="+mn-ea"/>
                <a:cs typeface="Segoe UI" pitchFamily="34" charset="0"/>
              </a:defRPr>
            </a:lvl1pPr>
          </a:lstStyle>
          <a:p>
            <a:pPr marL="72000"/>
            <a:r>
              <a:rPr lang="en-US" dirty="0" smtClean="0"/>
              <a:t>SQL </a:t>
            </a:r>
            <a:r>
              <a:rPr lang="en-US" dirty="0" err="1" smtClean="0"/>
              <a:t>IaaS</a:t>
            </a:r>
            <a:endParaRPr lang="en-US" dirty="0"/>
          </a:p>
        </p:txBody>
      </p:sp>
      <p:cxnSp>
        <p:nvCxnSpPr>
          <p:cNvPr id="11" name="Straight Connector 10"/>
          <p:cNvCxnSpPr/>
          <p:nvPr/>
        </p:nvCxnSpPr>
        <p:spPr>
          <a:xfrm>
            <a:off x="6096000" y="1622324"/>
            <a:ext cx="0" cy="5235677"/>
          </a:xfrm>
          <a:prstGeom prst="line">
            <a:avLst/>
          </a:prstGeom>
          <a:ln w="57150">
            <a:solidFill>
              <a:schemeClr val="bg1"/>
            </a:solidFill>
            <a:prstDash val="dash"/>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294005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oAutofit/>
          </a:bodyPr>
          <a:lstStyle/>
          <a:p>
            <a:pPr marL="72000"/>
            <a:r>
              <a:rPr lang="en-US" sz="3600" dirty="0"/>
              <a:t>Other features SQL IaaS supports that SQL Database doesn’t (yet)</a:t>
            </a:r>
          </a:p>
        </p:txBody>
      </p:sp>
      <p:sp>
        <p:nvSpPr>
          <p:cNvPr id="3" name="Content Placeholder 2"/>
          <p:cNvSpPr>
            <a:spLocks noGrp="1"/>
          </p:cNvSpPr>
          <p:nvPr>
            <p:ph sz="quarter" idx="10"/>
          </p:nvPr>
        </p:nvSpPr>
        <p:spPr/>
        <p:txBody>
          <a:bodyPr/>
          <a:lstStyle/>
          <a:p>
            <a:pPr marL="252000" defTabSz="914099" fontAlgn="base">
              <a:spcBef>
                <a:spcPct val="0"/>
              </a:spcBef>
              <a:spcAft>
                <a:spcPts val="1800"/>
              </a:spcAft>
            </a:pPr>
            <a:r>
              <a:rPr lang="en-US" sz="3200" dirty="0">
                <a:solidFill>
                  <a:schemeClr val="tx1"/>
                </a:solidFill>
              </a:rPr>
              <a:t>Full SQL Server </a:t>
            </a:r>
            <a:r>
              <a:rPr lang="en-US" sz="3200" dirty="0" smtClean="0">
                <a:solidFill>
                  <a:schemeClr val="tx1"/>
                </a:solidFill>
              </a:rPr>
              <a:t>functionality (for </a:t>
            </a:r>
            <a:r>
              <a:rPr lang="en-US" sz="3200" dirty="0">
                <a:solidFill>
                  <a:schemeClr val="tx1"/>
                </a:solidFill>
              </a:rPr>
              <a:t>instance </a:t>
            </a:r>
            <a:r>
              <a:rPr lang="en-US" sz="3200" dirty="0" err="1">
                <a:solidFill>
                  <a:schemeClr val="tx1"/>
                </a:solidFill>
              </a:rPr>
              <a:t>FullText</a:t>
            </a:r>
            <a:r>
              <a:rPr lang="en-US" sz="3200" dirty="0">
                <a:solidFill>
                  <a:schemeClr val="tx1"/>
                </a:solidFill>
              </a:rPr>
              <a:t> Search)</a:t>
            </a:r>
          </a:p>
          <a:p>
            <a:pPr marL="252000" defTabSz="914099" fontAlgn="base">
              <a:spcBef>
                <a:spcPct val="0"/>
              </a:spcBef>
              <a:spcAft>
                <a:spcPts val="1800"/>
              </a:spcAft>
            </a:pPr>
            <a:r>
              <a:rPr lang="en-US" sz="3200" dirty="0">
                <a:solidFill>
                  <a:schemeClr val="tx1"/>
                </a:solidFill>
              </a:rPr>
              <a:t>Windows authentication </a:t>
            </a:r>
            <a:r>
              <a:rPr lang="en-US" sz="3200" dirty="0" smtClean="0">
                <a:solidFill>
                  <a:schemeClr val="tx1"/>
                </a:solidFill>
              </a:rPr>
              <a:t>available (requires </a:t>
            </a:r>
            <a:r>
              <a:rPr lang="en-US" sz="3200" dirty="0">
                <a:solidFill>
                  <a:schemeClr val="tx1"/>
                </a:solidFill>
              </a:rPr>
              <a:t>VM to be joined to on-premises domain)</a:t>
            </a:r>
          </a:p>
          <a:p>
            <a:pPr marL="252000" defTabSz="914099" fontAlgn="base">
              <a:spcBef>
                <a:spcPct val="0"/>
              </a:spcBef>
              <a:spcAft>
                <a:spcPts val="1800"/>
              </a:spcAft>
            </a:pPr>
            <a:r>
              <a:rPr lang="en-US" sz="3200" dirty="0">
                <a:solidFill>
                  <a:schemeClr val="tx1"/>
                </a:solidFill>
              </a:rPr>
              <a:t>Larger database sizes </a:t>
            </a:r>
            <a:r>
              <a:rPr lang="en-US" sz="3200" dirty="0" smtClean="0">
                <a:solidFill>
                  <a:schemeClr val="tx1"/>
                </a:solidFill>
              </a:rPr>
              <a:t>possible (16TB)</a:t>
            </a:r>
            <a:endParaRPr lang="en-US" sz="3200" dirty="0">
              <a:solidFill>
                <a:schemeClr val="tx1"/>
              </a:solidFill>
            </a:endParaRPr>
          </a:p>
        </p:txBody>
      </p:sp>
    </p:spTree>
    <p:extLst>
      <p:ext uri="{BB962C8B-B14F-4D97-AF65-F5344CB8AC3E}">
        <p14:creationId xmlns:p14="http://schemas.microsoft.com/office/powerpoint/2010/main" val="4292389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Standing up a SQL Server in Azure using </a:t>
            </a:r>
            <a:r>
              <a:rPr lang="en-US" dirty="0" smtClean="0"/>
              <a:t>Marketplace</a:t>
            </a:r>
            <a:endParaRPr lang="en-US" dirty="0"/>
          </a:p>
        </p:txBody>
      </p:sp>
    </p:spTree>
    <p:extLst>
      <p:ext uri="{BB962C8B-B14F-4D97-AF65-F5344CB8AC3E}">
        <p14:creationId xmlns:p14="http://schemas.microsoft.com/office/powerpoint/2010/main" val="811192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10323445" y="4627850"/>
            <a:ext cx="1033185" cy="1371600"/>
          </a:xfrm>
          <a:prstGeom prst="rect">
            <a:avLst/>
          </a:prstGeom>
        </p:spPr>
      </p:pic>
      <p:sp>
        <p:nvSpPr>
          <p:cNvPr id="2" name="Title 1"/>
          <p:cNvSpPr>
            <a:spLocks noGrp="1"/>
          </p:cNvSpPr>
          <p:nvPr>
            <p:ph type="ctrTitle"/>
          </p:nvPr>
        </p:nvSpPr>
        <p:spPr/>
        <p:txBody>
          <a:bodyPr/>
          <a:lstStyle/>
          <a:p>
            <a:r>
              <a:rPr lang="en-US" dirty="0" err="1" smtClean="0"/>
              <a:t>DocumentDB</a:t>
            </a:r>
            <a:endParaRPr lang="en-US" dirty="0"/>
          </a:p>
        </p:txBody>
      </p:sp>
    </p:spTree>
    <p:extLst>
      <p:ext uri="{BB962C8B-B14F-4D97-AF65-F5344CB8AC3E}">
        <p14:creationId xmlns:p14="http://schemas.microsoft.com/office/powerpoint/2010/main" val="4064718912"/>
      </p:ext>
    </p:extLst>
  </p:cSld>
  <p:clrMapOvr>
    <a:masterClrMapping/>
  </p:clrMapOvr>
  <p:transition>
    <p:fade/>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prstGeom prst="rect">
            <a:avLst/>
          </a:prstGeom>
        </p:spPr>
        <p:txBody>
          <a:bodyPr>
            <a:noAutofit/>
          </a:bodyPr>
          <a:lstStyle/>
          <a:p>
            <a:pPr marL="0" algn="ctr"/>
            <a:r>
              <a:rPr lang="en-US" sz="6000" dirty="0" smtClean="0"/>
              <a:t>Fully </a:t>
            </a:r>
            <a:r>
              <a:rPr lang="en-US" sz="6000" dirty="0"/>
              <a:t>managed, scalable JSON document database service</a:t>
            </a:r>
          </a:p>
        </p:txBody>
      </p:sp>
    </p:spTree>
    <p:extLst>
      <p:ext uri="{BB962C8B-B14F-4D97-AF65-F5344CB8AC3E}">
        <p14:creationId xmlns:p14="http://schemas.microsoft.com/office/powerpoint/2010/main" val="711032367"/>
      </p:ext>
    </p:extLst>
  </p:cSld>
  <p:clrMapOvr>
    <a:masterClrMapping/>
  </p:clrMapOvr>
  <p:transition>
    <p:fade/>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394212" y="339711"/>
            <a:ext cx="12201525" cy="812800"/>
          </a:xfrm>
          <a:prstGeom prst="rect">
            <a:avLst/>
          </a:prstGeom>
        </p:spPr>
        <p:txBody>
          <a:bodyPr/>
          <a:lstStyle/>
          <a:p>
            <a:r>
              <a:rPr lang="en-US" sz="3200" spc="-75" dirty="0">
                <a:solidFill>
                  <a:srgbClr val="505050"/>
                </a:solidFill>
                <a:latin typeface="Segoe UI Light"/>
                <a:cs typeface="Segoe UI Light"/>
              </a:rPr>
              <a:t>Microsoft Azure Data Services</a:t>
            </a:r>
          </a:p>
        </p:txBody>
      </p:sp>
      <p:sp>
        <p:nvSpPr>
          <p:cNvPr id="52" name="Rectangle 51"/>
          <p:cNvSpPr/>
          <p:nvPr/>
        </p:nvSpPr>
        <p:spPr bwMode="auto">
          <a:xfrm>
            <a:off x="394212" y="2248702"/>
            <a:ext cx="2223429" cy="4095498"/>
          </a:xfrm>
          <a:prstGeom prst="rect">
            <a:avLst/>
          </a:prstGeom>
          <a:solidFill>
            <a:srgbClr val="E7E6E6"/>
          </a:solidFill>
          <a:ln w="6350" cap="flat" cmpd="sng" algn="ctr">
            <a:noFill/>
            <a:prstDash val="solid"/>
            <a:miter lim="800000"/>
            <a:headEnd type="none" w="med" len="med"/>
            <a:tailEnd type="none" w="med" len="med"/>
          </a:ln>
          <a:effectLst/>
        </p:spPr>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3924" fontAlgn="base">
              <a:spcBef>
                <a:spcPct val="0"/>
              </a:spcBef>
              <a:spcAft>
                <a:spcPct val="0"/>
              </a:spcAft>
              <a:defRPr/>
            </a:pPr>
            <a:endParaRPr lang="en-US" kern="0" spc="-50" dirty="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53" name="Rectangle 52"/>
          <p:cNvSpPr/>
          <p:nvPr/>
        </p:nvSpPr>
        <p:spPr bwMode="auto">
          <a:xfrm>
            <a:off x="2704681" y="2248702"/>
            <a:ext cx="2223429" cy="4095498"/>
          </a:xfrm>
          <a:prstGeom prst="rect">
            <a:avLst/>
          </a:prstGeom>
          <a:solidFill>
            <a:srgbClr val="E7E6E6"/>
          </a:solidFill>
          <a:ln w="6350" cap="flat" cmpd="sng" algn="ctr">
            <a:noFill/>
            <a:prstDash val="solid"/>
            <a:miter lim="800000"/>
            <a:headEnd type="none" w="med" len="med"/>
            <a:tailEnd type="none" w="med" len="med"/>
          </a:ln>
          <a:effectLst/>
        </p:spPr>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3924" fontAlgn="base">
              <a:spcBef>
                <a:spcPct val="0"/>
              </a:spcBef>
              <a:spcAft>
                <a:spcPct val="0"/>
              </a:spcAft>
              <a:defRPr/>
            </a:pPr>
            <a:endParaRPr lang="en-US" kern="0" spc="-50" dirty="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54" name="Rectangle 53"/>
          <p:cNvSpPr/>
          <p:nvPr/>
        </p:nvSpPr>
        <p:spPr bwMode="auto">
          <a:xfrm>
            <a:off x="5015152" y="2248702"/>
            <a:ext cx="2223429" cy="4095498"/>
          </a:xfrm>
          <a:prstGeom prst="rect">
            <a:avLst/>
          </a:prstGeom>
          <a:solidFill>
            <a:srgbClr val="E7E6E6"/>
          </a:solidFill>
          <a:ln w="6350" cap="flat" cmpd="sng" algn="ctr">
            <a:noFill/>
            <a:prstDash val="solid"/>
            <a:miter lim="800000"/>
            <a:headEnd type="none" w="med" len="med"/>
            <a:tailEnd type="none" w="med" len="med"/>
          </a:ln>
          <a:effectLst/>
        </p:spPr>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3924" fontAlgn="base">
              <a:spcBef>
                <a:spcPct val="0"/>
              </a:spcBef>
              <a:spcAft>
                <a:spcPct val="0"/>
              </a:spcAft>
              <a:defRPr/>
            </a:pPr>
            <a:endParaRPr lang="en-US" kern="0" spc="-50" dirty="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55" name="Rectangle 54"/>
          <p:cNvSpPr/>
          <p:nvPr/>
        </p:nvSpPr>
        <p:spPr bwMode="auto">
          <a:xfrm>
            <a:off x="7318891" y="2248702"/>
            <a:ext cx="2223429" cy="4095498"/>
          </a:xfrm>
          <a:prstGeom prst="rect">
            <a:avLst/>
          </a:prstGeom>
          <a:solidFill>
            <a:srgbClr val="E7E6E6"/>
          </a:solidFill>
          <a:ln w="6350" cap="flat" cmpd="sng" algn="ctr">
            <a:noFill/>
            <a:prstDash val="solid"/>
            <a:miter lim="800000"/>
            <a:headEnd type="none" w="med" len="med"/>
            <a:tailEnd type="none" w="med" len="med"/>
          </a:ln>
          <a:effectLst/>
        </p:spPr>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3924" fontAlgn="base">
              <a:spcBef>
                <a:spcPct val="0"/>
              </a:spcBef>
              <a:spcAft>
                <a:spcPct val="0"/>
              </a:spcAft>
              <a:defRPr/>
            </a:pPr>
            <a:endParaRPr lang="en-US" kern="0" spc="-50" dirty="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56" name="Rectangle 55"/>
          <p:cNvSpPr/>
          <p:nvPr/>
        </p:nvSpPr>
        <p:spPr bwMode="auto">
          <a:xfrm>
            <a:off x="9622634" y="2248702"/>
            <a:ext cx="2223429" cy="4095498"/>
          </a:xfrm>
          <a:prstGeom prst="rect">
            <a:avLst/>
          </a:prstGeom>
          <a:solidFill>
            <a:srgbClr val="E7E6E6"/>
          </a:solidFill>
          <a:ln w="6350" cap="flat" cmpd="sng" algn="ctr">
            <a:noFill/>
            <a:prstDash val="solid"/>
            <a:miter lim="800000"/>
            <a:headEnd type="none" w="med" len="med"/>
            <a:tailEnd type="none" w="med" len="med"/>
          </a:ln>
          <a:effectLst/>
        </p:spPr>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3924" fontAlgn="base">
              <a:spcBef>
                <a:spcPct val="0"/>
              </a:spcBef>
              <a:spcAft>
                <a:spcPct val="0"/>
              </a:spcAft>
              <a:defRPr/>
            </a:pPr>
            <a:endParaRPr lang="en-US" kern="0" spc="-50" dirty="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57" name="Rectangle 56"/>
          <p:cNvSpPr/>
          <p:nvPr/>
        </p:nvSpPr>
        <p:spPr bwMode="auto">
          <a:xfrm>
            <a:off x="2705367" y="1175222"/>
            <a:ext cx="2222743" cy="1074899"/>
          </a:xfrm>
          <a:prstGeom prst="rect">
            <a:avLst/>
          </a:pr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89594" tIns="44796" rIns="89594" bIns="44796" numCol="1" spcCol="0" rtlCol="0" fromWordArt="0" anchor="t" anchorCtr="0" forceAA="0" compatLnSpc="1">
            <a:prstTxWarp prst="textNoShape">
              <a:avLst/>
            </a:prstTxWarp>
            <a:noAutofit/>
          </a:bodyPr>
          <a:lstStyle/>
          <a:p>
            <a:pPr defTabSz="1591278" fontAlgn="base">
              <a:defRPr/>
            </a:pPr>
            <a:r>
              <a:rPr lang="en-US" sz="2000" kern="0" dirty="0">
                <a:ln>
                  <a:solidFill>
                    <a:srgbClr val="FFFFFF">
                      <a:alpha val="0"/>
                    </a:srgbClr>
                  </a:solidFill>
                </a:ln>
                <a:solidFill>
                  <a:srgbClr val="FFFFFF"/>
                </a:solidFill>
                <a:latin typeface="Segoe UI Light"/>
              </a:rPr>
              <a:t>SQL Database</a:t>
            </a:r>
          </a:p>
        </p:txBody>
      </p:sp>
      <p:sp>
        <p:nvSpPr>
          <p:cNvPr id="58" name="Rectangle 57"/>
          <p:cNvSpPr/>
          <p:nvPr/>
        </p:nvSpPr>
        <p:spPr bwMode="auto">
          <a:xfrm>
            <a:off x="7312848" y="1173801"/>
            <a:ext cx="2229472" cy="1074899"/>
          </a:xfrm>
          <a:prstGeom prst="rect">
            <a:avLst/>
          </a:pr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89594" tIns="44796" rIns="89594" bIns="44796" numCol="1" spcCol="0" rtlCol="0" fromWordArt="0" anchor="t" anchorCtr="0" forceAA="0" compatLnSpc="1">
            <a:prstTxWarp prst="textNoShape">
              <a:avLst/>
            </a:prstTxWarp>
            <a:noAutofit/>
          </a:bodyPr>
          <a:lstStyle/>
          <a:p>
            <a:pPr defTabSz="1591278" fontAlgn="base">
              <a:defRPr/>
            </a:pPr>
            <a:r>
              <a:rPr lang="en-US" sz="2000" kern="0" dirty="0">
                <a:ln>
                  <a:solidFill>
                    <a:srgbClr val="FFFFFF">
                      <a:alpha val="0"/>
                    </a:srgbClr>
                  </a:solidFill>
                </a:ln>
                <a:solidFill>
                  <a:srgbClr val="FFFFFF"/>
                </a:solidFill>
                <a:latin typeface="Segoe UI Light"/>
              </a:rPr>
              <a:t>Tables</a:t>
            </a:r>
          </a:p>
        </p:txBody>
      </p:sp>
      <p:sp>
        <p:nvSpPr>
          <p:cNvPr id="59" name="Rectangle 58"/>
          <p:cNvSpPr/>
          <p:nvPr/>
        </p:nvSpPr>
        <p:spPr bwMode="auto">
          <a:xfrm>
            <a:off x="9623320" y="1175222"/>
            <a:ext cx="2222743" cy="1074899"/>
          </a:xfrm>
          <a:prstGeom prst="rect">
            <a:avLst/>
          </a:pr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89594" tIns="44796" rIns="89594" bIns="44796" numCol="1" spcCol="0" rtlCol="0" fromWordArt="0" anchor="t" anchorCtr="0" forceAA="0" compatLnSpc="1">
            <a:prstTxWarp prst="textNoShape">
              <a:avLst/>
            </a:prstTxWarp>
            <a:noAutofit/>
          </a:bodyPr>
          <a:lstStyle/>
          <a:p>
            <a:pPr defTabSz="1591278" fontAlgn="base">
              <a:defRPr/>
            </a:pPr>
            <a:r>
              <a:rPr lang="en-US" sz="2000" kern="0" dirty="0">
                <a:ln>
                  <a:solidFill>
                    <a:srgbClr val="FFFFFF">
                      <a:alpha val="0"/>
                    </a:srgbClr>
                  </a:solidFill>
                </a:ln>
                <a:solidFill>
                  <a:srgbClr val="FFFFFF"/>
                </a:solidFill>
                <a:latin typeface="Segoe UI Light"/>
              </a:rPr>
              <a:t>Blobs</a:t>
            </a:r>
          </a:p>
        </p:txBody>
      </p:sp>
      <p:sp>
        <p:nvSpPr>
          <p:cNvPr id="60" name="Rectangle 59"/>
          <p:cNvSpPr/>
          <p:nvPr/>
        </p:nvSpPr>
        <p:spPr bwMode="auto">
          <a:xfrm>
            <a:off x="394213" y="1175222"/>
            <a:ext cx="2223430" cy="1074899"/>
          </a:xfrm>
          <a:prstGeom prst="rect">
            <a:avLst/>
          </a:pr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89594" tIns="44796" rIns="89594" bIns="44796" numCol="1" spcCol="0" rtlCol="0" fromWordArt="0" anchor="t" anchorCtr="0" forceAA="0" compatLnSpc="1">
            <a:prstTxWarp prst="textNoShape">
              <a:avLst/>
            </a:prstTxWarp>
            <a:noAutofit/>
          </a:bodyPr>
          <a:lstStyle/>
          <a:p>
            <a:pPr defTabSz="1591278" fontAlgn="base">
              <a:defRPr/>
            </a:pPr>
            <a:r>
              <a:rPr lang="en-US" sz="2000" kern="0" dirty="0">
                <a:ln>
                  <a:solidFill>
                    <a:srgbClr val="FFFFFF">
                      <a:alpha val="0"/>
                    </a:srgbClr>
                  </a:solidFill>
                </a:ln>
                <a:solidFill>
                  <a:srgbClr val="FFFFFF"/>
                </a:solidFill>
                <a:latin typeface="Segoe UI Light"/>
              </a:rPr>
              <a:t>SQL Server </a:t>
            </a:r>
            <a:br>
              <a:rPr lang="en-US" sz="2000" kern="0" dirty="0">
                <a:ln>
                  <a:solidFill>
                    <a:srgbClr val="FFFFFF">
                      <a:alpha val="0"/>
                    </a:srgbClr>
                  </a:solidFill>
                </a:ln>
                <a:solidFill>
                  <a:srgbClr val="FFFFFF"/>
                </a:solidFill>
                <a:latin typeface="Segoe UI Light"/>
              </a:rPr>
            </a:br>
            <a:r>
              <a:rPr lang="en-US" sz="2000" kern="0" dirty="0">
                <a:ln>
                  <a:solidFill>
                    <a:srgbClr val="FFFFFF">
                      <a:alpha val="0"/>
                    </a:srgbClr>
                  </a:solidFill>
                </a:ln>
                <a:solidFill>
                  <a:srgbClr val="FFFFFF"/>
                </a:solidFill>
                <a:latin typeface="Segoe UI Light"/>
              </a:rPr>
              <a:t>in a VM</a:t>
            </a:r>
          </a:p>
        </p:txBody>
      </p:sp>
      <p:sp>
        <p:nvSpPr>
          <p:cNvPr id="61" name="Rectangle 60"/>
          <p:cNvSpPr/>
          <p:nvPr/>
        </p:nvSpPr>
        <p:spPr bwMode="auto">
          <a:xfrm>
            <a:off x="5015838" y="1174528"/>
            <a:ext cx="2222743" cy="1074899"/>
          </a:xfrm>
          <a:prstGeom prst="rect">
            <a:avLst/>
          </a:prstGeom>
          <a:solidFill>
            <a:srgbClr val="2687CE"/>
          </a:solidFill>
          <a:ln w="6350" cap="flat" cmpd="sng" algn="ctr">
            <a:solidFill>
              <a:srgbClr val="2687CE"/>
            </a:solidFill>
            <a:prstDash val="solid"/>
            <a:miter lim="800000"/>
            <a:headEnd type="none" w="med" len="med"/>
            <a:tailEnd type="none" w="med" len="med"/>
          </a:ln>
          <a:effec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1591755" fontAlgn="base">
              <a:defRPr/>
            </a:pPr>
            <a:r>
              <a:rPr lang="en-US" sz="1961" kern="0" dirty="0">
                <a:ln>
                  <a:solidFill>
                    <a:srgbClr val="FFFFFF">
                      <a:alpha val="0"/>
                    </a:srgbClr>
                  </a:solidFill>
                </a:ln>
                <a:solidFill>
                  <a:srgbClr val="FFFFFF"/>
                </a:solidFill>
                <a:latin typeface="Segoe UI Light"/>
              </a:rPr>
              <a:t>DocumentDB</a:t>
            </a:r>
          </a:p>
        </p:txBody>
      </p:sp>
      <p:graphicFrame>
        <p:nvGraphicFramePr>
          <p:cNvPr id="62" name="Table 61"/>
          <p:cNvGraphicFramePr>
            <a:graphicFrameLocks noGrp="1"/>
          </p:cNvGraphicFramePr>
          <p:nvPr>
            <p:extLst/>
          </p:nvPr>
        </p:nvGraphicFramePr>
        <p:xfrm>
          <a:off x="9025761" y="1785169"/>
          <a:ext cx="354880" cy="306190"/>
        </p:xfrm>
        <a:graphic>
          <a:graphicData uri="http://schemas.openxmlformats.org/drawingml/2006/table">
            <a:tbl>
              <a:tblPr firstRow="1" bandRow="1"/>
              <a:tblGrid>
                <a:gridCol w="70976">
                  <a:extLst>
                    <a:ext uri="{9D8B030D-6E8A-4147-A177-3AD203B41FA5}">
                      <a16:colId xmlns:a16="http://schemas.microsoft.com/office/drawing/2014/main" xmlns="" val="20000"/>
                    </a:ext>
                  </a:extLst>
                </a:gridCol>
                <a:gridCol w="70976">
                  <a:extLst>
                    <a:ext uri="{9D8B030D-6E8A-4147-A177-3AD203B41FA5}">
                      <a16:colId xmlns:a16="http://schemas.microsoft.com/office/drawing/2014/main" xmlns="" val="20001"/>
                    </a:ext>
                  </a:extLst>
                </a:gridCol>
                <a:gridCol w="70976">
                  <a:extLst>
                    <a:ext uri="{9D8B030D-6E8A-4147-A177-3AD203B41FA5}">
                      <a16:colId xmlns:a16="http://schemas.microsoft.com/office/drawing/2014/main" xmlns="" val="20002"/>
                    </a:ext>
                  </a:extLst>
                </a:gridCol>
                <a:gridCol w="70976">
                  <a:extLst>
                    <a:ext uri="{9D8B030D-6E8A-4147-A177-3AD203B41FA5}">
                      <a16:colId xmlns:a16="http://schemas.microsoft.com/office/drawing/2014/main" xmlns="" val="20003"/>
                    </a:ext>
                  </a:extLst>
                </a:gridCol>
                <a:gridCol w="70976">
                  <a:extLst>
                    <a:ext uri="{9D8B030D-6E8A-4147-A177-3AD203B41FA5}">
                      <a16:colId xmlns:a16="http://schemas.microsoft.com/office/drawing/2014/main" xmlns="" val="20004"/>
                    </a:ext>
                  </a:extLst>
                </a:gridCol>
              </a:tblGrid>
              <a:tr h="0">
                <a:tc>
                  <a:txBody>
                    <a:bodyPr/>
                    <a:lstStyle>
                      <a:lvl1pPr marL="0" algn="l" defTabSz="686047" rtl="0" eaLnBrk="1" latinLnBrk="0" hangingPunct="1">
                        <a:defRPr sz="1400" b="1" kern="1200">
                          <a:solidFill>
                            <a:schemeClr val="lt1"/>
                          </a:solidFill>
                          <a:latin typeface="Calibri" panose="020F0502020204030204"/>
                        </a:defRPr>
                      </a:lvl1pPr>
                      <a:lvl2pPr marL="343024" algn="l" defTabSz="686047" rtl="0" eaLnBrk="1" latinLnBrk="0" hangingPunct="1">
                        <a:defRPr sz="1400" b="1" kern="1200">
                          <a:solidFill>
                            <a:schemeClr val="lt1"/>
                          </a:solidFill>
                          <a:latin typeface="Calibri" panose="020F0502020204030204"/>
                        </a:defRPr>
                      </a:lvl2pPr>
                      <a:lvl3pPr marL="686047" algn="l" defTabSz="686047" rtl="0" eaLnBrk="1" latinLnBrk="0" hangingPunct="1">
                        <a:defRPr sz="1400" b="1" kern="1200">
                          <a:solidFill>
                            <a:schemeClr val="lt1"/>
                          </a:solidFill>
                          <a:latin typeface="Calibri" panose="020F0502020204030204"/>
                        </a:defRPr>
                      </a:lvl3pPr>
                      <a:lvl4pPr marL="1029070" algn="l" defTabSz="686047" rtl="0" eaLnBrk="1" latinLnBrk="0" hangingPunct="1">
                        <a:defRPr sz="1400" b="1" kern="1200">
                          <a:solidFill>
                            <a:schemeClr val="lt1"/>
                          </a:solidFill>
                          <a:latin typeface="Calibri" panose="020F0502020204030204"/>
                        </a:defRPr>
                      </a:lvl4pPr>
                      <a:lvl5pPr marL="1372094" algn="l" defTabSz="686047" rtl="0" eaLnBrk="1" latinLnBrk="0" hangingPunct="1">
                        <a:defRPr sz="1400" b="1" kern="1200">
                          <a:solidFill>
                            <a:schemeClr val="lt1"/>
                          </a:solidFill>
                          <a:latin typeface="Calibri" panose="020F0502020204030204"/>
                        </a:defRPr>
                      </a:lvl5pPr>
                      <a:lvl6pPr marL="1715118" algn="l" defTabSz="686047" rtl="0" eaLnBrk="1" latinLnBrk="0" hangingPunct="1">
                        <a:defRPr sz="1400" b="1" kern="1200">
                          <a:solidFill>
                            <a:schemeClr val="lt1"/>
                          </a:solidFill>
                          <a:latin typeface="Calibri" panose="020F0502020204030204"/>
                        </a:defRPr>
                      </a:lvl6pPr>
                      <a:lvl7pPr marL="2058140" algn="l" defTabSz="686047" rtl="0" eaLnBrk="1" latinLnBrk="0" hangingPunct="1">
                        <a:defRPr sz="1400" b="1" kern="1200">
                          <a:solidFill>
                            <a:schemeClr val="lt1"/>
                          </a:solidFill>
                          <a:latin typeface="Calibri" panose="020F0502020204030204"/>
                        </a:defRPr>
                      </a:lvl7pPr>
                      <a:lvl8pPr marL="2401164" algn="l" defTabSz="686047" rtl="0" eaLnBrk="1" latinLnBrk="0" hangingPunct="1">
                        <a:defRPr sz="1400" b="1" kern="1200">
                          <a:solidFill>
                            <a:schemeClr val="lt1"/>
                          </a:solidFill>
                          <a:latin typeface="Calibri" panose="020F0502020204030204"/>
                        </a:defRPr>
                      </a:lvl8pPr>
                      <a:lvl9pPr marL="2744188" algn="l" defTabSz="686047" rtl="0" eaLnBrk="1" latinLnBrk="0" hangingPunct="1">
                        <a:defRPr sz="1400" b="1" kern="1200">
                          <a:solidFill>
                            <a:schemeClr val="lt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686047" rtl="0" eaLnBrk="1" latinLnBrk="0" hangingPunct="1">
                        <a:defRPr sz="1400" b="1" kern="1200">
                          <a:solidFill>
                            <a:schemeClr val="lt1"/>
                          </a:solidFill>
                          <a:latin typeface="Calibri" panose="020F0502020204030204"/>
                        </a:defRPr>
                      </a:lvl1pPr>
                      <a:lvl2pPr marL="343024" algn="l" defTabSz="686047" rtl="0" eaLnBrk="1" latinLnBrk="0" hangingPunct="1">
                        <a:defRPr sz="1400" b="1" kern="1200">
                          <a:solidFill>
                            <a:schemeClr val="lt1"/>
                          </a:solidFill>
                          <a:latin typeface="Calibri" panose="020F0502020204030204"/>
                        </a:defRPr>
                      </a:lvl2pPr>
                      <a:lvl3pPr marL="686047" algn="l" defTabSz="686047" rtl="0" eaLnBrk="1" latinLnBrk="0" hangingPunct="1">
                        <a:defRPr sz="1400" b="1" kern="1200">
                          <a:solidFill>
                            <a:schemeClr val="lt1"/>
                          </a:solidFill>
                          <a:latin typeface="Calibri" panose="020F0502020204030204"/>
                        </a:defRPr>
                      </a:lvl3pPr>
                      <a:lvl4pPr marL="1029070" algn="l" defTabSz="686047" rtl="0" eaLnBrk="1" latinLnBrk="0" hangingPunct="1">
                        <a:defRPr sz="1400" b="1" kern="1200">
                          <a:solidFill>
                            <a:schemeClr val="lt1"/>
                          </a:solidFill>
                          <a:latin typeface="Calibri" panose="020F0502020204030204"/>
                        </a:defRPr>
                      </a:lvl4pPr>
                      <a:lvl5pPr marL="1372094" algn="l" defTabSz="686047" rtl="0" eaLnBrk="1" latinLnBrk="0" hangingPunct="1">
                        <a:defRPr sz="1400" b="1" kern="1200">
                          <a:solidFill>
                            <a:schemeClr val="lt1"/>
                          </a:solidFill>
                          <a:latin typeface="Calibri" panose="020F0502020204030204"/>
                        </a:defRPr>
                      </a:lvl5pPr>
                      <a:lvl6pPr marL="1715118" algn="l" defTabSz="686047" rtl="0" eaLnBrk="1" latinLnBrk="0" hangingPunct="1">
                        <a:defRPr sz="1400" b="1" kern="1200">
                          <a:solidFill>
                            <a:schemeClr val="lt1"/>
                          </a:solidFill>
                          <a:latin typeface="Calibri" panose="020F0502020204030204"/>
                        </a:defRPr>
                      </a:lvl6pPr>
                      <a:lvl7pPr marL="2058140" algn="l" defTabSz="686047" rtl="0" eaLnBrk="1" latinLnBrk="0" hangingPunct="1">
                        <a:defRPr sz="1400" b="1" kern="1200">
                          <a:solidFill>
                            <a:schemeClr val="lt1"/>
                          </a:solidFill>
                          <a:latin typeface="Calibri" panose="020F0502020204030204"/>
                        </a:defRPr>
                      </a:lvl7pPr>
                      <a:lvl8pPr marL="2401164" algn="l" defTabSz="686047" rtl="0" eaLnBrk="1" latinLnBrk="0" hangingPunct="1">
                        <a:defRPr sz="1400" b="1" kern="1200">
                          <a:solidFill>
                            <a:schemeClr val="lt1"/>
                          </a:solidFill>
                          <a:latin typeface="Calibri" panose="020F0502020204030204"/>
                        </a:defRPr>
                      </a:lvl8pPr>
                      <a:lvl9pPr marL="2744188" algn="l" defTabSz="686047" rtl="0" eaLnBrk="1" latinLnBrk="0" hangingPunct="1">
                        <a:defRPr sz="1400" b="1" kern="1200">
                          <a:solidFill>
                            <a:schemeClr val="lt1"/>
                          </a:solidFill>
                          <a:latin typeface="Calibri" panose="020F0502020204030204"/>
                        </a:defRPr>
                      </a:lvl9pPr>
                    </a:lstStyle>
                    <a:p>
                      <a:endParaRPr lang="en-US" sz="100" dirty="0"/>
                    </a:p>
                  </a:txBody>
                  <a:tcPr marL="17919" marR="17919" marT="17919" marB="17919">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686047" rtl="0" eaLnBrk="1" latinLnBrk="0" hangingPunct="1">
                        <a:defRPr sz="1400" b="1" kern="1200">
                          <a:solidFill>
                            <a:schemeClr val="lt1"/>
                          </a:solidFill>
                          <a:latin typeface="Calibri" panose="020F0502020204030204"/>
                        </a:defRPr>
                      </a:lvl1pPr>
                      <a:lvl2pPr marL="343024" algn="l" defTabSz="686047" rtl="0" eaLnBrk="1" latinLnBrk="0" hangingPunct="1">
                        <a:defRPr sz="1400" b="1" kern="1200">
                          <a:solidFill>
                            <a:schemeClr val="lt1"/>
                          </a:solidFill>
                          <a:latin typeface="Calibri" panose="020F0502020204030204"/>
                        </a:defRPr>
                      </a:lvl2pPr>
                      <a:lvl3pPr marL="686047" algn="l" defTabSz="686047" rtl="0" eaLnBrk="1" latinLnBrk="0" hangingPunct="1">
                        <a:defRPr sz="1400" b="1" kern="1200">
                          <a:solidFill>
                            <a:schemeClr val="lt1"/>
                          </a:solidFill>
                          <a:latin typeface="Calibri" panose="020F0502020204030204"/>
                        </a:defRPr>
                      </a:lvl3pPr>
                      <a:lvl4pPr marL="1029070" algn="l" defTabSz="686047" rtl="0" eaLnBrk="1" latinLnBrk="0" hangingPunct="1">
                        <a:defRPr sz="1400" b="1" kern="1200">
                          <a:solidFill>
                            <a:schemeClr val="lt1"/>
                          </a:solidFill>
                          <a:latin typeface="Calibri" panose="020F0502020204030204"/>
                        </a:defRPr>
                      </a:lvl4pPr>
                      <a:lvl5pPr marL="1372094" algn="l" defTabSz="686047" rtl="0" eaLnBrk="1" latinLnBrk="0" hangingPunct="1">
                        <a:defRPr sz="1400" b="1" kern="1200">
                          <a:solidFill>
                            <a:schemeClr val="lt1"/>
                          </a:solidFill>
                          <a:latin typeface="Calibri" panose="020F0502020204030204"/>
                        </a:defRPr>
                      </a:lvl5pPr>
                      <a:lvl6pPr marL="1715118" algn="l" defTabSz="686047" rtl="0" eaLnBrk="1" latinLnBrk="0" hangingPunct="1">
                        <a:defRPr sz="1400" b="1" kern="1200">
                          <a:solidFill>
                            <a:schemeClr val="lt1"/>
                          </a:solidFill>
                          <a:latin typeface="Calibri" panose="020F0502020204030204"/>
                        </a:defRPr>
                      </a:lvl6pPr>
                      <a:lvl7pPr marL="2058140" algn="l" defTabSz="686047" rtl="0" eaLnBrk="1" latinLnBrk="0" hangingPunct="1">
                        <a:defRPr sz="1400" b="1" kern="1200">
                          <a:solidFill>
                            <a:schemeClr val="lt1"/>
                          </a:solidFill>
                          <a:latin typeface="Calibri" panose="020F0502020204030204"/>
                        </a:defRPr>
                      </a:lvl7pPr>
                      <a:lvl8pPr marL="2401164" algn="l" defTabSz="686047" rtl="0" eaLnBrk="1" latinLnBrk="0" hangingPunct="1">
                        <a:defRPr sz="1400" b="1" kern="1200">
                          <a:solidFill>
                            <a:schemeClr val="lt1"/>
                          </a:solidFill>
                          <a:latin typeface="Calibri" panose="020F0502020204030204"/>
                        </a:defRPr>
                      </a:lvl8pPr>
                      <a:lvl9pPr marL="2744188" algn="l" defTabSz="686047" rtl="0" eaLnBrk="1" latinLnBrk="0" hangingPunct="1">
                        <a:defRPr sz="1400" b="1" kern="1200">
                          <a:solidFill>
                            <a:schemeClr val="lt1"/>
                          </a:solidFill>
                          <a:latin typeface="Calibri" panose="020F0502020204030204"/>
                        </a:defRPr>
                      </a:lvl9pPr>
                    </a:lstStyle>
                    <a:p>
                      <a:endParaRPr lang="en-US" sz="100" dirty="0"/>
                    </a:p>
                  </a:txBody>
                  <a:tcPr marL="17919" marR="17919" marT="17919" marB="17919">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686047" rtl="0" eaLnBrk="1" latinLnBrk="0" hangingPunct="1">
                        <a:defRPr sz="1400" b="1" kern="1200">
                          <a:solidFill>
                            <a:schemeClr val="lt1"/>
                          </a:solidFill>
                          <a:latin typeface="Calibri" panose="020F0502020204030204"/>
                        </a:defRPr>
                      </a:lvl1pPr>
                      <a:lvl2pPr marL="343024" algn="l" defTabSz="686047" rtl="0" eaLnBrk="1" latinLnBrk="0" hangingPunct="1">
                        <a:defRPr sz="1400" b="1" kern="1200">
                          <a:solidFill>
                            <a:schemeClr val="lt1"/>
                          </a:solidFill>
                          <a:latin typeface="Calibri" panose="020F0502020204030204"/>
                        </a:defRPr>
                      </a:lvl2pPr>
                      <a:lvl3pPr marL="686047" algn="l" defTabSz="686047" rtl="0" eaLnBrk="1" latinLnBrk="0" hangingPunct="1">
                        <a:defRPr sz="1400" b="1" kern="1200">
                          <a:solidFill>
                            <a:schemeClr val="lt1"/>
                          </a:solidFill>
                          <a:latin typeface="Calibri" panose="020F0502020204030204"/>
                        </a:defRPr>
                      </a:lvl3pPr>
                      <a:lvl4pPr marL="1029070" algn="l" defTabSz="686047" rtl="0" eaLnBrk="1" latinLnBrk="0" hangingPunct="1">
                        <a:defRPr sz="1400" b="1" kern="1200">
                          <a:solidFill>
                            <a:schemeClr val="lt1"/>
                          </a:solidFill>
                          <a:latin typeface="Calibri" panose="020F0502020204030204"/>
                        </a:defRPr>
                      </a:lvl4pPr>
                      <a:lvl5pPr marL="1372094" algn="l" defTabSz="686047" rtl="0" eaLnBrk="1" latinLnBrk="0" hangingPunct="1">
                        <a:defRPr sz="1400" b="1" kern="1200">
                          <a:solidFill>
                            <a:schemeClr val="lt1"/>
                          </a:solidFill>
                          <a:latin typeface="Calibri" panose="020F0502020204030204"/>
                        </a:defRPr>
                      </a:lvl5pPr>
                      <a:lvl6pPr marL="1715118" algn="l" defTabSz="686047" rtl="0" eaLnBrk="1" latinLnBrk="0" hangingPunct="1">
                        <a:defRPr sz="1400" b="1" kern="1200">
                          <a:solidFill>
                            <a:schemeClr val="lt1"/>
                          </a:solidFill>
                          <a:latin typeface="Calibri" panose="020F0502020204030204"/>
                        </a:defRPr>
                      </a:lvl6pPr>
                      <a:lvl7pPr marL="2058140" algn="l" defTabSz="686047" rtl="0" eaLnBrk="1" latinLnBrk="0" hangingPunct="1">
                        <a:defRPr sz="1400" b="1" kern="1200">
                          <a:solidFill>
                            <a:schemeClr val="lt1"/>
                          </a:solidFill>
                          <a:latin typeface="Calibri" panose="020F0502020204030204"/>
                        </a:defRPr>
                      </a:lvl7pPr>
                      <a:lvl8pPr marL="2401164" algn="l" defTabSz="686047" rtl="0" eaLnBrk="1" latinLnBrk="0" hangingPunct="1">
                        <a:defRPr sz="1400" b="1" kern="1200">
                          <a:solidFill>
                            <a:schemeClr val="lt1"/>
                          </a:solidFill>
                          <a:latin typeface="Calibri" panose="020F0502020204030204"/>
                        </a:defRPr>
                      </a:lvl8pPr>
                      <a:lvl9pPr marL="2744188" algn="l" defTabSz="686047" rtl="0" eaLnBrk="1" latinLnBrk="0" hangingPunct="1">
                        <a:defRPr sz="1400" b="1" kern="1200">
                          <a:solidFill>
                            <a:schemeClr val="lt1"/>
                          </a:solidFill>
                          <a:latin typeface="Calibri" panose="020F0502020204030204"/>
                        </a:defRPr>
                      </a:lvl9pPr>
                    </a:lstStyle>
                    <a:p>
                      <a:endParaRPr lang="en-US" sz="100" dirty="0"/>
                    </a:p>
                  </a:txBody>
                  <a:tcPr marL="17919" marR="17919" marT="17919" marB="17919">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686047" rtl="0" eaLnBrk="1" latinLnBrk="0" hangingPunct="1">
                        <a:defRPr sz="1400" b="1" kern="1200">
                          <a:solidFill>
                            <a:schemeClr val="lt1"/>
                          </a:solidFill>
                          <a:latin typeface="Calibri" panose="020F0502020204030204"/>
                        </a:defRPr>
                      </a:lvl1pPr>
                      <a:lvl2pPr marL="343024" algn="l" defTabSz="686047" rtl="0" eaLnBrk="1" latinLnBrk="0" hangingPunct="1">
                        <a:defRPr sz="1400" b="1" kern="1200">
                          <a:solidFill>
                            <a:schemeClr val="lt1"/>
                          </a:solidFill>
                          <a:latin typeface="Calibri" panose="020F0502020204030204"/>
                        </a:defRPr>
                      </a:lvl2pPr>
                      <a:lvl3pPr marL="686047" algn="l" defTabSz="686047" rtl="0" eaLnBrk="1" latinLnBrk="0" hangingPunct="1">
                        <a:defRPr sz="1400" b="1" kern="1200">
                          <a:solidFill>
                            <a:schemeClr val="lt1"/>
                          </a:solidFill>
                          <a:latin typeface="Calibri" panose="020F0502020204030204"/>
                        </a:defRPr>
                      </a:lvl3pPr>
                      <a:lvl4pPr marL="1029070" algn="l" defTabSz="686047" rtl="0" eaLnBrk="1" latinLnBrk="0" hangingPunct="1">
                        <a:defRPr sz="1400" b="1" kern="1200">
                          <a:solidFill>
                            <a:schemeClr val="lt1"/>
                          </a:solidFill>
                          <a:latin typeface="Calibri" panose="020F0502020204030204"/>
                        </a:defRPr>
                      </a:lvl4pPr>
                      <a:lvl5pPr marL="1372094" algn="l" defTabSz="686047" rtl="0" eaLnBrk="1" latinLnBrk="0" hangingPunct="1">
                        <a:defRPr sz="1400" b="1" kern="1200">
                          <a:solidFill>
                            <a:schemeClr val="lt1"/>
                          </a:solidFill>
                          <a:latin typeface="Calibri" panose="020F0502020204030204"/>
                        </a:defRPr>
                      </a:lvl5pPr>
                      <a:lvl6pPr marL="1715118" algn="l" defTabSz="686047" rtl="0" eaLnBrk="1" latinLnBrk="0" hangingPunct="1">
                        <a:defRPr sz="1400" b="1" kern="1200">
                          <a:solidFill>
                            <a:schemeClr val="lt1"/>
                          </a:solidFill>
                          <a:latin typeface="Calibri" panose="020F0502020204030204"/>
                        </a:defRPr>
                      </a:lvl6pPr>
                      <a:lvl7pPr marL="2058140" algn="l" defTabSz="686047" rtl="0" eaLnBrk="1" latinLnBrk="0" hangingPunct="1">
                        <a:defRPr sz="1400" b="1" kern="1200">
                          <a:solidFill>
                            <a:schemeClr val="lt1"/>
                          </a:solidFill>
                          <a:latin typeface="Calibri" panose="020F0502020204030204"/>
                        </a:defRPr>
                      </a:lvl7pPr>
                      <a:lvl8pPr marL="2401164" algn="l" defTabSz="686047" rtl="0" eaLnBrk="1" latinLnBrk="0" hangingPunct="1">
                        <a:defRPr sz="1400" b="1" kern="1200">
                          <a:solidFill>
                            <a:schemeClr val="lt1"/>
                          </a:solidFill>
                          <a:latin typeface="Calibri" panose="020F0502020204030204"/>
                        </a:defRPr>
                      </a:lvl8pPr>
                      <a:lvl9pPr marL="2744188" algn="l" defTabSz="686047" rtl="0" eaLnBrk="1" latinLnBrk="0" hangingPunct="1">
                        <a:defRPr sz="1400" b="1" kern="1200">
                          <a:solidFill>
                            <a:schemeClr val="lt1"/>
                          </a:solidFill>
                          <a:latin typeface="Calibri" panose="020F0502020204030204"/>
                        </a:defRPr>
                      </a:lvl9pPr>
                    </a:lstStyle>
                    <a:p>
                      <a:endParaRPr lang="en-US" sz="100" dirty="0"/>
                    </a:p>
                  </a:txBody>
                  <a:tcPr marL="17919" marR="17919" marT="17919" marB="17919">
                    <a:lnL w="6350" cap="flat" cmpd="sng" algn="ctr">
                      <a:no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xmlns="" val="10000"/>
                  </a:ext>
                </a:extLst>
              </a:tr>
              <a:tr h="0">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1"/>
                  </a:ext>
                </a:extLst>
              </a:tr>
              <a:tr h="0">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2"/>
                  </a:ext>
                </a:extLst>
              </a:tr>
              <a:tr h="0">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3"/>
                  </a:ext>
                </a:extLst>
              </a:tr>
              <a:tr h="0">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4"/>
                  </a:ext>
                </a:extLst>
              </a:tr>
            </a:tbl>
          </a:graphicData>
        </a:graphic>
      </p:graphicFrame>
      <p:pic>
        <p:nvPicPr>
          <p:cNvPr id="63" name="Picture 40"/>
          <p:cNvPicPr>
            <a:picLocks noChangeAspect="1" noChangeArrowheads="1"/>
          </p:cNvPicPr>
          <p:nvPr/>
        </p:nvPicPr>
        <p:blipFill rotWithShape="1">
          <a:blip r:embed="rId2" cstate="print">
            <a:extLst>
              <a:ext uri="{28A0092B-C50C-407E-A947-70E740481C1C}">
                <a14:useLocalDpi xmlns:a14="http://schemas.microsoft.com/office/drawing/2010/main"/>
              </a:ext>
            </a:extLst>
          </a:blip>
          <a:srcRect l="8875" t="13653" r="7587" b="13715"/>
          <a:stretch/>
        </p:blipFill>
        <p:spPr bwMode="auto">
          <a:xfrm>
            <a:off x="11282893" y="1762004"/>
            <a:ext cx="497778" cy="351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4" name="Picture 63"/>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tretch>
            <a:fillRect/>
          </a:stretch>
        </p:blipFill>
        <p:spPr>
          <a:xfrm>
            <a:off x="1902447" y="1775944"/>
            <a:ext cx="592739" cy="351740"/>
          </a:xfrm>
          <a:prstGeom prst="rect">
            <a:avLst/>
          </a:prstGeom>
        </p:spPr>
      </p:pic>
      <p:pic>
        <p:nvPicPr>
          <p:cNvPr id="65" name="Picture 64"/>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a:ext>
            </a:extLst>
          </a:blip>
          <a:stretch>
            <a:fillRect/>
          </a:stretch>
        </p:blipFill>
        <p:spPr>
          <a:xfrm>
            <a:off x="4246658" y="1780482"/>
            <a:ext cx="569341" cy="342664"/>
          </a:xfrm>
          <a:prstGeom prst="rect">
            <a:avLst/>
          </a:prstGeom>
        </p:spPr>
      </p:pic>
      <p:grpSp>
        <p:nvGrpSpPr>
          <p:cNvPr id="66" name="Group 43"/>
          <p:cNvGrpSpPr/>
          <p:nvPr/>
        </p:nvGrpSpPr>
        <p:grpSpPr>
          <a:xfrm>
            <a:off x="6602551" y="1790675"/>
            <a:ext cx="445817" cy="299033"/>
            <a:chOff x="4374833" y="1810640"/>
            <a:chExt cx="1828800" cy="1426464"/>
          </a:xfrm>
        </p:grpSpPr>
        <p:sp>
          <p:nvSpPr>
            <p:cNvPr id="67" name="Rectangle 66"/>
            <p:cNvSpPr/>
            <p:nvPr/>
          </p:nvSpPr>
          <p:spPr bwMode="auto">
            <a:xfrm>
              <a:off x="5021379" y="1810640"/>
              <a:ext cx="535709" cy="365823"/>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87" tIns="143350" rIns="179187" bIns="143350" numCol="1" spcCol="0" rtlCol="0" fromWordArt="0" anchor="t" anchorCtr="0" forceAA="0" compatLnSpc="1">
              <a:prstTxWarp prst="textNoShape">
                <a:avLst/>
              </a:prstTxWarp>
              <a:noAutofit/>
            </a:bodyPr>
            <a:lstStyle/>
            <a:p>
              <a:pPr algn="ctr" defTabSz="913478" fontAlgn="base">
                <a:spcBef>
                  <a:spcPct val="0"/>
                </a:spcBef>
                <a:spcAft>
                  <a:spcPct val="0"/>
                </a:spcAft>
                <a:defRPr/>
              </a:pPr>
              <a:endParaRPr lang="en-US" sz="2352" kern="0" dirty="0">
                <a:ln>
                  <a:solidFill>
                    <a:srgbClr val="FFFFFF">
                      <a:alpha val="0"/>
                    </a:srgbClr>
                  </a:solidFill>
                </a:ln>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68" name="Rectangle 67"/>
            <p:cNvSpPr/>
            <p:nvPr/>
          </p:nvSpPr>
          <p:spPr bwMode="auto">
            <a:xfrm>
              <a:off x="4374833" y="2961769"/>
              <a:ext cx="438912" cy="275335"/>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87" tIns="143350" rIns="179187" bIns="143350" numCol="1" spcCol="0" rtlCol="0" fromWordArt="0" anchor="t" anchorCtr="0" forceAA="0" compatLnSpc="1">
              <a:prstTxWarp prst="textNoShape">
                <a:avLst/>
              </a:prstTxWarp>
              <a:noAutofit/>
            </a:bodyPr>
            <a:lstStyle/>
            <a:p>
              <a:pPr algn="ctr" defTabSz="913478" fontAlgn="base">
                <a:spcBef>
                  <a:spcPct val="0"/>
                </a:spcBef>
                <a:spcAft>
                  <a:spcPct val="0"/>
                </a:spcAft>
                <a:defRPr/>
              </a:pPr>
              <a:endParaRPr lang="en-US" sz="2352" kern="0" dirty="0">
                <a:ln>
                  <a:solidFill>
                    <a:srgbClr val="FFFFFF">
                      <a:alpha val="0"/>
                    </a:srgbClr>
                  </a:solidFill>
                </a:ln>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69" name="Rectangle 68"/>
            <p:cNvSpPr/>
            <p:nvPr/>
          </p:nvSpPr>
          <p:spPr bwMode="auto">
            <a:xfrm>
              <a:off x="5764721" y="2961769"/>
              <a:ext cx="438912" cy="275335"/>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87" tIns="143350" rIns="179187" bIns="143350" numCol="1" spcCol="0" rtlCol="0" fromWordArt="0" anchor="t" anchorCtr="0" forceAA="0" compatLnSpc="1">
              <a:prstTxWarp prst="textNoShape">
                <a:avLst/>
              </a:prstTxWarp>
              <a:noAutofit/>
            </a:bodyPr>
            <a:lstStyle/>
            <a:p>
              <a:pPr algn="ctr" defTabSz="913478" fontAlgn="base">
                <a:spcBef>
                  <a:spcPct val="0"/>
                </a:spcBef>
                <a:spcAft>
                  <a:spcPct val="0"/>
                </a:spcAft>
                <a:defRPr/>
              </a:pPr>
              <a:endParaRPr lang="en-US" sz="2352" kern="0" dirty="0">
                <a:ln>
                  <a:solidFill>
                    <a:srgbClr val="FFFFFF">
                      <a:alpha val="0"/>
                    </a:srgbClr>
                  </a:solidFill>
                </a:ln>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70" name="Rectangle 69"/>
            <p:cNvSpPr/>
            <p:nvPr/>
          </p:nvSpPr>
          <p:spPr bwMode="auto">
            <a:xfrm>
              <a:off x="5301425" y="2961769"/>
              <a:ext cx="438912" cy="275335"/>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87" tIns="143350" rIns="179187" bIns="143350" numCol="1" spcCol="0" rtlCol="0" fromWordArt="0" anchor="t" anchorCtr="0" forceAA="0" compatLnSpc="1">
              <a:prstTxWarp prst="textNoShape">
                <a:avLst/>
              </a:prstTxWarp>
              <a:noAutofit/>
            </a:bodyPr>
            <a:lstStyle/>
            <a:p>
              <a:pPr algn="ctr" defTabSz="913478" fontAlgn="base">
                <a:spcBef>
                  <a:spcPct val="0"/>
                </a:spcBef>
                <a:spcAft>
                  <a:spcPct val="0"/>
                </a:spcAft>
                <a:defRPr/>
              </a:pPr>
              <a:endParaRPr lang="en-US" sz="2352" kern="0" dirty="0">
                <a:ln>
                  <a:solidFill>
                    <a:srgbClr val="FFFFFF">
                      <a:alpha val="0"/>
                    </a:srgbClr>
                  </a:solidFill>
                </a:ln>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71" name="Rectangle 70"/>
            <p:cNvSpPr/>
            <p:nvPr/>
          </p:nvSpPr>
          <p:spPr bwMode="auto">
            <a:xfrm>
              <a:off x="4838129" y="2961769"/>
              <a:ext cx="438912" cy="275335"/>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87" tIns="143350" rIns="179187" bIns="143350" numCol="1" spcCol="0" rtlCol="0" fromWordArt="0" anchor="t" anchorCtr="0" forceAA="0" compatLnSpc="1">
              <a:prstTxWarp prst="textNoShape">
                <a:avLst/>
              </a:prstTxWarp>
              <a:noAutofit/>
            </a:bodyPr>
            <a:lstStyle/>
            <a:p>
              <a:pPr algn="ctr" defTabSz="913478" fontAlgn="base">
                <a:spcBef>
                  <a:spcPct val="0"/>
                </a:spcBef>
                <a:spcAft>
                  <a:spcPct val="0"/>
                </a:spcAft>
                <a:defRPr/>
              </a:pPr>
              <a:endParaRPr lang="en-US" sz="2352" kern="0" dirty="0">
                <a:ln>
                  <a:solidFill>
                    <a:srgbClr val="FFFFFF">
                      <a:alpha val="0"/>
                    </a:srgbClr>
                  </a:solidFill>
                </a:ln>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72" name="Rectangle 71"/>
            <p:cNvSpPr/>
            <p:nvPr/>
          </p:nvSpPr>
          <p:spPr bwMode="auto">
            <a:xfrm>
              <a:off x="4594289" y="2411789"/>
              <a:ext cx="463296" cy="314654"/>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87" tIns="143350" rIns="179187" bIns="143350" numCol="1" spcCol="0" rtlCol="0" fromWordArt="0" anchor="t" anchorCtr="0" forceAA="0" compatLnSpc="1">
              <a:prstTxWarp prst="textNoShape">
                <a:avLst/>
              </a:prstTxWarp>
              <a:noAutofit/>
            </a:bodyPr>
            <a:lstStyle/>
            <a:p>
              <a:pPr algn="ctr" defTabSz="913478" fontAlgn="base">
                <a:spcBef>
                  <a:spcPct val="0"/>
                </a:spcBef>
                <a:spcAft>
                  <a:spcPct val="0"/>
                </a:spcAft>
                <a:defRPr/>
              </a:pPr>
              <a:endParaRPr lang="en-US" sz="2352" kern="0" dirty="0">
                <a:ln>
                  <a:solidFill>
                    <a:srgbClr val="FFFFFF">
                      <a:alpha val="0"/>
                    </a:srgbClr>
                  </a:solidFill>
                </a:ln>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73" name="Rectangle 72"/>
            <p:cNvSpPr/>
            <p:nvPr/>
          </p:nvSpPr>
          <p:spPr bwMode="auto">
            <a:xfrm>
              <a:off x="5520881" y="2411789"/>
              <a:ext cx="463296" cy="314654"/>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87" tIns="143350" rIns="179187" bIns="143350" numCol="1" spcCol="0" rtlCol="0" fromWordArt="0" anchor="t" anchorCtr="0" forceAA="0" compatLnSpc="1">
              <a:prstTxWarp prst="textNoShape">
                <a:avLst/>
              </a:prstTxWarp>
              <a:noAutofit/>
            </a:bodyPr>
            <a:lstStyle/>
            <a:p>
              <a:pPr algn="ctr" defTabSz="913478" fontAlgn="base">
                <a:spcBef>
                  <a:spcPct val="0"/>
                </a:spcBef>
                <a:spcAft>
                  <a:spcPct val="0"/>
                </a:spcAft>
                <a:defRPr/>
              </a:pPr>
              <a:endParaRPr lang="en-US" sz="2352" kern="0" dirty="0">
                <a:ln>
                  <a:solidFill>
                    <a:srgbClr val="FFFFFF">
                      <a:alpha val="0"/>
                    </a:srgbClr>
                  </a:solidFill>
                </a:ln>
                <a:gradFill>
                  <a:gsLst>
                    <a:gs pos="0">
                      <a:srgbClr val="FFFFFF"/>
                    </a:gs>
                    <a:gs pos="100000">
                      <a:srgbClr val="FFFFFF"/>
                    </a:gs>
                  </a:gsLst>
                  <a:lin ang="5400000" scaled="0"/>
                </a:gradFill>
                <a:latin typeface="Segoe UI Light"/>
                <a:ea typeface="Segoe UI" pitchFamily="34" charset="0"/>
                <a:cs typeface="Segoe UI" pitchFamily="34" charset="0"/>
              </a:endParaRPr>
            </a:p>
          </p:txBody>
        </p:sp>
        <p:cxnSp>
          <p:nvCxnSpPr>
            <p:cNvPr id="74" name="Elbow Connector 73"/>
            <p:cNvCxnSpPr>
              <a:stCxn id="67" idx="2"/>
              <a:endCxn id="73" idx="0"/>
            </p:cNvCxnSpPr>
            <p:nvPr/>
          </p:nvCxnSpPr>
          <p:spPr>
            <a:xfrm rot="16200000" flipH="1">
              <a:off x="5403218" y="2062478"/>
              <a:ext cx="235326" cy="463295"/>
            </a:xfrm>
            <a:prstGeom prst="bentConnector3">
              <a:avLst/>
            </a:prstGeom>
            <a:noFill/>
            <a:ln w="9525" cap="flat" cmpd="sng" algn="ctr">
              <a:solidFill>
                <a:sysClr val="window" lastClr="FFFFFF"/>
              </a:solidFill>
              <a:prstDash val="solid"/>
              <a:miter lim="800000"/>
              <a:headEnd type="none"/>
              <a:tailEnd type="none"/>
            </a:ln>
            <a:effectLst/>
          </p:spPr>
        </p:cxnSp>
        <p:cxnSp>
          <p:nvCxnSpPr>
            <p:cNvPr id="75" name="Straight Connector 31"/>
            <p:cNvCxnSpPr>
              <a:stCxn id="67" idx="2"/>
              <a:endCxn id="72" idx="0"/>
            </p:cNvCxnSpPr>
            <p:nvPr/>
          </p:nvCxnSpPr>
          <p:spPr>
            <a:xfrm rot="5400000">
              <a:off x="4939923" y="2062478"/>
              <a:ext cx="235326" cy="463297"/>
            </a:xfrm>
            <a:prstGeom prst="bentConnector3">
              <a:avLst>
                <a:gd name="adj1" fmla="val 50000"/>
              </a:avLst>
            </a:prstGeom>
            <a:noFill/>
            <a:ln w="9525" cap="flat" cmpd="sng" algn="ctr">
              <a:solidFill>
                <a:sysClr val="window" lastClr="FFFFFF"/>
              </a:solidFill>
              <a:prstDash val="solid"/>
              <a:miter lim="800000"/>
              <a:headEnd type="none"/>
              <a:tailEnd type="none"/>
            </a:ln>
            <a:effectLst/>
          </p:spPr>
        </p:cxnSp>
        <p:cxnSp>
          <p:nvCxnSpPr>
            <p:cNvPr id="76" name="Elbow Connector 75"/>
            <p:cNvCxnSpPr>
              <a:stCxn id="73" idx="2"/>
              <a:endCxn id="69" idx="0"/>
            </p:cNvCxnSpPr>
            <p:nvPr/>
          </p:nvCxnSpPr>
          <p:spPr>
            <a:xfrm rot="16200000" flipH="1">
              <a:off x="5750690" y="2728282"/>
              <a:ext cx="235326" cy="231648"/>
            </a:xfrm>
            <a:prstGeom prst="bentConnector3">
              <a:avLst/>
            </a:prstGeom>
            <a:noFill/>
            <a:ln w="9525" cap="flat" cmpd="sng" algn="ctr">
              <a:solidFill>
                <a:sysClr val="window" lastClr="FFFFFF"/>
              </a:solidFill>
              <a:prstDash val="solid"/>
              <a:miter lim="800000"/>
              <a:headEnd type="none"/>
              <a:tailEnd type="none"/>
            </a:ln>
            <a:effectLst/>
          </p:spPr>
        </p:cxnSp>
        <p:cxnSp>
          <p:nvCxnSpPr>
            <p:cNvPr id="77" name="Elbow Connector 76"/>
            <p:cNvCxnSpPr>
              <a:stCxn id="73" idx="2"/>
              <a:endCxn id="70" idx="0"/>
            </p:cNvCxnSpPr>
            <p:nvPr/>
          </p:nvCxnSpPr>
          <p:spPr>
            <a:xfrm rot="5400000">
              <a:off x="5519042" y="2728282"/>
              <a:ext cx="235326" cy="231648"/>
            </a:xfrm>
            <a:prstGeom prst="bentConnector3">
              <a:avLst/>
            </a:prstGeom>
            <a:noFill/>
            <a:ln w="9525" cap="flat" cmpd="sng" algn="ctr">
              <a:solidFill>
                <a:sysClr val="window" lastClr="FFFFFF"/>
              </a:solidFill>
              <a:prstDash val="solid"/>
              <a:miter lim="800000"/>
              <a:headEnd type="none"/>
              <a:tailEnd type="none"/>
            </a:ln>
            <a:effectLst/>
          </p:spPr>
        </p:cxnSp>
        <p:cxnSp>
          <p:nvCxnSpPr>
            <p:cNvPr id="78" name="Elbow Connector 77"/>
            <p:cNvCxnSpPr>
              <a:stCxn id="72" idx="2"/>
              <a:endCxn id="71" idx="0"/>
            </p:cNvCxnSpPr>
            <p:nvPr/>
          </p:nvCxnSpPr>
          <p:spPr>
            <a:xfrm rot="16200000" flipH="1">
              <a:off x="4824098" y="2728282"/>
              <a:ext cx="235326" cy="231648"/>
            </a:xfrm>
            <a:prstGeom prst="bentConnector3">
              <a:avLst/>
            </a:prstGeom>
            <a:noFill/>
            <a:ln w="9525" cap="flat" cmpd="sng" algn="ctr">
              <a:solidFill>
                <a:sysClr val="window" lastClr="FFFFFF"/>
              </a:solidFill>
              <a:prstDash val="solid"/>
              <a:miter lim="800000"/>
              <a:headEnd type="none"/>
              <a:tailEnd type="none"/>
            </a:ln>
            <a:effectLst/>
          </p:spPr>
        </p:cxnSp>
        <p:cxnSp>
          <p:nvCxnSpPr>
            <p:cNvPr id="79" name="Elbow Connector 78"/>
            <p:cNvCxnSpPr>
              <a:stCxn id="72" idx="2"/>
              <a:endCxn id="68" idx="0"/>
            </p:cNvCxnSpPr>
            <p:nvPr/>
          </p:nvCxnSpPr>
          <p:spPr>
            <a:xfrm rot="5400000">
              <a:off x="4592450" y="2728282"/>
              <a:ext cx="235326" cy="231648"/>
            </a:xfrm>
            <a:prstGeom prst="bentConnector3">
              <a:avLst/>
            </a:prstGeom>
            <a:noFill/>
            <a:ln w="9525" cap="flat" cmpd="sng" algn="ctr">
              <a:solidFill>
                <a:sysClr val="window" lastClr="FFFFFF"/>
              </a:solidFill>
              <a:prstDash val="solid"/>
              <a:miter lim="800000"/>
              <a:headEnd type="none"/>
              <a:tailEnd type="none"/>
            </a:ln>
            <a:effectLst/>
          </p:spPr>
        </p:cxnSp>
      </p:grpSp>
      <p:sp>
        <p:nvSpPr>
          <p:cNvPr id="80" name="Rectangle 79"/>
          <p:cNvSpPr/>
          <p:nvPr/>
        </p:nvSpPr>
        <p:spPr>
          <a:xfrm>
            <a:off x="5066310" y="2416978"/>
            <a:ext cx="6162344" cy="798567"/>
          </a:xfrm>
          <a:prstGeom prst="rect">
            <a:avLst/>
          </a:prstGeom>
        </p:spPr>
        <p:txBody>
          <a:bodyPr wrap="square">
            <a:spAutoFit/>
          </a:bodyPr>
          <a:lstStyle/>
          <a:p>
            <a:pPr defTabSz="913600" fontAlgn="base">
              <a:lnSpc>
                <a:spcPct val="125000"/>
              </a:lnSpc>
              <a:spcBef>
                <a:spcPct val="0"/>
              </a:spcBef>
              <a:spcAft>
                <a:spcPct val="0"/>
              </a:spcAft>
            </a:pPr>
            <a:r>
              <a:rPr lang="en-US" dirty="0">
                <a:solidFill>
                  <a:srgbClr val="5B9BD5"/>
                </a:solidFill>
                <a:latin typeface="Segoe UI Light"/>
              </a:rPr>
              <a:t>fully managed, scalable, queryable, schemafree JSON document database service for modern applications</a:t>
            </a:r>
          </a:p>
        </p:txBody>
      </p:sp>
      <p:sp>
        <p:nvSpPr>
          <p:cNvPr id="81" name="Isosceles Triangle 80"/>
          <p:cNvSpPr/>
          <p:nvPr/>
        </p:nvSpPr>
        <p:spPr bwMode="auto">
          <a:xfrm>
            <a:off x="5144810" y="2311265"/>
            <a:ext cx="238952" cy="114341"/>
          </a:xfrm>
          <a:prstGeom prst="triangle">
            <a:avLst/>
          </a:prstGeom>
          <a:solidFill>
            <a:srgbClr val="5B9BD5"/>
          </a:solidFill>
          <a:ln w="6350" cap="flat" cmpd="sng" algn="ctr">
            <a:noFill/>
            <a:prstDash val="solid"/>
            <a:miter lim="800000"/>
            <a:headEnd type="none" w="med" len="med"/>
            <a:tailEnd type="none" w="med" len="med"/>
          </a:ln>
          <a:effec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1591755" fontAlgn="base">
              <a:defRPr/>
            </a:pPr>
            <a:endParaRPr lang="en-US" sz="1961" kern="0" dirty="0" err="1">
              <a:ln>
                <a:solidFill>
                  <a:srgbClr val="FFFFFF">
                    <a:alpha val="0"/>
                  </a:srgbClr>
                </a:solidFill>
              </a:ln>
              <a:solidFill>
                <a:srgbClr val="FFFFFF"/>
              </a:solidFill>
              <a:latin typeface="Segoe UI Light"/>
            </a:endParaRPr>
          </a:p>
        </p:txBody>
      </p:sp>
      <p:sp>
        <p:nvSpPr>
          <p:cNvPr id="82" name="Rectangle 81"/>
          <p:cNvSpPr/>
          <p:nvPr/>
        </p:nvSpPr>
        <p:spPr bwMode="auto">
          <a:xfrm>
            <a:off x="394841" y="3683826"/>
            <a:ext cx="6843740" cy="326692"/>
          </a:xfrm>
          <a:prstGeom prst="rect">
            <a:avLst/>
          </a:prstGeom>
          <a:solidFill>
            <a:srgbClr val="2687CE"/>
          </a:solidFill>
          <a:ln w="6350" cap="flat" cmpd="sng" algn="ctr">
            <a:solidFill>
              <a:srgbClr val="2687CE"/>
            </a:solidFill>
            <a:prstDash val="solid"/>
            <a:miter lim="800000"/>
            <a:headEnd type="none" w="med" len="med"/>
            <a:tailEnd type="none" w="med" len="med"/>
          </a:ln>
          <a:effec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1591755" fontAlgn="base">
              <a:defRPr/>
            </a:pPr>
            <a:endParaRPr lang="en-US" sz="1961" kern="0" dirty="0" err="1">
              <a:ln>
                <a:solidFill>
                  <a:srgbClr val="FFFFFF">
                    <a:alpha val="0"/>
                  </a:srgbClr>
                </a:solidFill>
              </a:ln>
              <a:solidFill>
                <a:srgbClr val="FFFFFF"/>
              </a:solidFill>
              <a:latin typeface="Segoe UI Light"/>
            </a:endParaRPr>
          </a:p>
        </p:txBody>
      </p:sp>
      <p:sp>
        <p:nvSpPr>
          <p:cNvPr id="83" name="Rectangle 82"/>
          <p:cNvSpPr/>
          <p:nvPr/>
        </p:nvSpPr>
        <p:spPr bwMode="auto">
          <a:xfrm>
            <a:off x="394841" y="3217091"/>
            <a:ext cx="6843740" cy="326692"/>
          </a:xfrm>
          <a:prstGeom prst="rect">
            <a:avLst/>
          </a:prstGeom>
          <a:solidFill>
            <a:srgbClr val="2687CE"/>
          </a:solidFill>
          <a:ln w="6350" cap="flat" cmpd="sng" algn="ctr">
            <a:solidFill>
              <a:srgbClr val="2687CE"/>
            </a:solidFill>
            <a:prstDash val="solid"/>
            <a:miter lim="800000"/>
            <a:headEnd type="none" w="med" len="med"/>
            <a:tailEnd type="none" w="med" len="med"/>
          </a:ln>
          <a:effec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1591755" fontAlgn="base">
              <a:defRPr/>
            </a:pPr>
            <a:endParaRPr lang="en-US" sz="1961" kern="0" dirty="0" err="1">
              <a:ln>
                <a:solidFill>
                  <a:srgbClr val="FFFFFF">
                    <a:alpha val="0"/>
                  </a:srgbClr>
                </a:solidFill>
              </a:ln>
              <a:solidFill>
                <a:srgbClr val="FFFFFF"/>
              </a:solidFill>
              <a:latin typeface="Segoe UI Light"/>
            </a:endParaRPr>
          </a:p>
        </p:txBody>
      </p:sp>
      <p:sp>
        <p:nvSpPr>
          <p:cNvPr id="84" name="Rectangle 83"/>
          <p:cNvSpPr/>
          <p:nvPr/>
        </p:nvSpPr>
        <p:spPr bwMode="auto">
          <a:xfrm>
            <a:off x="394839" y="2750355"/>
            <a:ext cx="4560803" cy="326692"/>
          </a:xfrm>
          <a:prstGeom prst="rect">
            <a:avLst/>
          </a:pr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algn="ctr" defTabSz="913652" fontAlgn="base">
              <a:lnSpc>
                <a:spcPct val="90000"/>
              </a:lnSpc>
              <a:spcBef>
                <a:spcPct val="0"/>
              </a:spcBef>
              <a:spcAft>
                <a:spcPct val="0"/>
              </a:spcAft>
              <a:defRPr/>
            </a:pPr>
            <a:endParaRPr lang="en-US" sz="2352" kern="0" dirty="0" err="1">
              <a:solidFill>
                <a:srgbClr val="FFFFFF">
                  <a:lumMod val="85000"/>
                </a:srgbClr>
              </a:solidFill>
              <a:latin typeface="Segoe UI Light"/>
              <a:ea typeface="Segoe UI" pitchFamily="34" charset="0"/>
              <a:cs typeface="Segoe UI" pitchFamily="34" charset="0"/>
            </a:endParaRPr>
          </a:p>
        </p:txBody>
      </p:sp>
      <p:sp>
        <p:nvSpPr>
          <p:cNvPr id="85" name="TextBox 84"/>
          <p:cNvSpPr txBox="1"/>
          <p:nvPr/>
        </p:nvSpPr>
        <p:spPr>
          <a:xfrm>
            <a:off x="288283" y="2637637"/>
            <a:ext cx="2437584" cy="543742"/>
          </a:xfrm>
          <a:prstGeom prst="rect">
            <a:avLst/>
          </a:prstGeom>
          <a:noFill/>
        </p:spPr>
        <p:txBody>
          <a:bodyPr wrap="none" lIns="179212" tIns="143371" rIns="179212" bIns="143371" rtlCol="0">
            <a:spAutoFit/>
          </a:bodyPr>
          <a:lstStyle/>
          <a:p>
            <a:pPr defTabSz="913917">
              <a:lnSpc>
                <a:spcPct val="90000"/>
              </a:lnSpc>
            </a:pPr>
            <a:r>
              <a:rPr lang="en-US" dirty="0">
                <a:gradFill>
                  <a:gsLst>
                    <a:gs pos="0">
                      <a:prstClr val="white"/>
                    </a:gs>
                    <a:gs pos="100000">
                      <a:prstClr val="white"/>
                    </a:gs>
                  </a:gsLst>
                  <a:lin ang="5400000" scaled="1"/>
                </a:gradFill>
                <a:latin typeface="Segoe UI Light"/>
              </a:rPr>
              <a:t>fully featured RDBMS</a:t>
            </a:r>
          </a:p>
        </p:txBody>
      </p:sp>
      <p:sp>
        <p:nvSpPr>
          <p:cNvPr id="86" name="TextBox 85"/>
          <p:cNvSpPr txBox="1"/>
          <p:nvPr/>
        </p:nvSpPr>
        <p:spPr>
          <a:xfrm>
            <a:off x="288281" y="3111801"/>
            <a:ext cx="2718070" cy="543742"/>
          </a:xfrm>
          <a:prstGeom prst="rect">
            <a:avLst/>
          </a:prstGeom>
          <a:noFill/>
        </p:spPr>
        <p:txBody>
          <a:bodyPr wrap="none" lIns="179212" tIns="143371" rIns="179212" bIns="143371" rtlCol="0">
            <a:spAutoFit/>
          </a:bodyPr>
          <a:lstStyle/>
          <a:p>
            <a:pPr defTabSz="913917">
              <a:lnSpc>
                <a:spcPct val="90000"/>
              </a:lnSpc>
            </a:pPr>
            <a:r>
              <a:rPr lang="en-US" dirty="0">
                <a:solidFill>
                  <a:prstClr val="white"/>
                </a:solidFill>
                <a:latin typeface="Segoe UI Light"/>
              </a:rPr>
              <a:t>transactional processing</a:t>
            </a:r>
          </a:p>
        </p:txBody>
      </p:sp>
      <p:sp>
        <p:nvSpPr>
          <p:cNvPr id="87" name="TextBox 86"/>
          <p:cNvSpPr txBox="1"/>
          <p:nvPr/>
        </p:nvSpPr>
        <p:spPr>
          <a:xfrm>
            <a:off x="288281" y="3599292"/>
            <a:ext cx="1403556" cy="538841"/>
          </a:xfrm>
          <a:prstGeom prst="rect">
            <a:avLst/>
          </a:prstGeom>
          <a:noFill/>
        </p:spPr>
        <p:txBody>
          <a:bodyPr wrap="none" lIns="179212" tIns="143371" rIns="179212" bIns="143371" rtlCol="0">
            <a:spAutoFit/>
          </a:bodyPr>
          <a:lstStyle/>
          <a:p>
            <a:pPr defTabSz="913917">
              <a:lnSpc>
                <a:spcPct val="90000"/>
              </a:lnSpc>
            </a:pPr>
            <a:r>
              <a:rPr lang="en-US" dirty="0">
                <a:solidFill>
                  <a:prstClr val="white"/>
                </a:solidFill>
                <a:latin typeface="Segoe UI Light"/>
              </a:rPr>
              <a:t>rich query </a:t>
            </a:r>
          </a:p>
        </p:txBody>
      </p:sp>
      <p:sp>
        <p:nvSpPr>
          <p:cNvPr id="88" name="Rectangle 87"/>
          <p:cNvSpPr/>
          <p:nvPr/>
        </p:nvSpPr>
        <p:spPr bwMode="auto">
          <a:xfrm>
            <a:off x="2705367" y="4617298"/>
            <a:ext cx="9140694" cy="326692"/>
          </a:xfrm>
          <a:prstGeom prst="rect">
            <a:avLst/>
          </a:prstGeom>
          <a:solidFill>
            <a:srgbClr val="2687CE"/>
          </a:solidFill>
          <a:ln w="6350" cap="flat" cmpd="sng" algn="ctr">
            <a:solidFill>
              <a:srgbClr val="2687CE"/>
            </a:solidFill>
            <a:prstDash val="solid"/>
            <a:miter lim="800000"/>
            <a:headEnd type="none" w="med" len="med"/>
            <a:tailEnd type="none" w="med" len="med"/>
          </a:ln>
          <a:effec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1591755" fontAlgn="base">
              <a:defRPr/>
            </a:pPr>
            <a:endParaRPr lang="en-US" sz="1961" kern="0" dirty="0" err="1">
              <a:ln>
                <a:solidFill>
                  <a:srgbClr val="FFFFFF">
                    <a:alpha val="0"/>
                  </a:srgbClr>
                </a:solidFill>
              </a:ln>
              <a:solidFill>
                <a:srgbClr val="FFFFFF"/>
              </a:solidFill>
              <a:latin typeface="Segoe UI Light"/>
            </a:endParaRPr>
          </a:p>
        </p:txBody>
      </p:sp>
      <p:sp>
        <p:nvSpPr>
          <p:cNvPr id="89" name="Rectangle 88"/>
          <p:cNvSpPr/>
          <p:nvPr/>
        </p:nvSpPr>
        <p:spPr bwMode="auto">
          <a:xfrm>
            <a:off x="2705368" y="4150562"/>
            <a:ext cx="9140693" cy="326692"/>
          </a:xfrm>
          <a:prstGeom prst="rect">
            <a:avLst/>
          </a:prstGeom>
          <a:solidFill>
            <a:srgbClr val="2687CE"/>
          </a:solidFill>
          <a:ln w="6350" cap="flat" cmpd="sng" algn="ctr">
            <a:solidFill>
              <a:srgbClr val="2687CE"/>
            </a:solidFill>
            <a:prstDash val="solid"/>
            <a:miter lim="800000"/>
            <a:headEnd type="none" w="med" len="med"/>
            <a:tailEnd type="none" w="med" len="med"/>
          </a:ln>
          <a:effec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1591755" fontAlgn="base">
              <a:defRPr/>
            </a:pPr>
            <a:endParaRPr lang="en-US" sz="1961" kern="0" dirty="0" err="1">
              <a:ln>
                <a:solidFill>
                  <a:srgbClr val="FFFFFF">
                    <a:alpha val="0"/>
                  </a:srgbClr>
                </a:solidFill>
              </a:ln>
              <a:solidFill>
                <a:srgbClr val="FFFFFF"/>
              </a:solidFill>
              <a:latin typeface="Segoe UI Light"/>
            </a:endParaRPr>
          </a:p>
        </p:txBody>
      </p:sp>
      <p:sp>
        <p:nvSpPr>
          <p:cNvPr id="90" name="TextBox 89"/>
          <p:cNvSpPr txBox="1"/>
          <p:nvPr/>
        </p:nvSpPr>
        <p:spPr>
          <a:xfrm>
            <a:off x="6560347" y="4063038"/>
            <a:ext cx="5285713" cy="543742"/>
          </a:xfrm>
          <a:prstGeom prst="rect">
            <a:avLst/>
          </a:prstGeom>
          <a:noFill/>
        </p:spPr>
        <p:txBody>
          <a:bodyPr wrap="square" lIns="179212" tIns="143371" rIns="179212" bIns="143371" rtlCol="0">
            <a:spAutoFit/>
          </a:bodyPr>
          <a:lstStyle/>
          <a:p>
            <a:pPr algn="r" defTabSz="913917">
              <a:lnSpc>
                <a:spcPct val="90000"/>
              </a:lnSpc>
            </a:pPr>
            <a:r>
              <a:rPr lang="en-US" dirty="0">
                <a:solidFill>
                  <a:prstClr val="white"/>
                </a:solidFill>
                <a:latin typeface="Segoe UI Light"/>
              </a:rPr>
              <a:t>managed as a service</a:t>
            </a:r>
          </a:p>
        </p:txBody>
      </p:sp>
      <p:sp>
        <p:nvSpPr>
          <p:cNvPr id="91" name="TextBox 90"/>
          <p:cNvSpPr txBox="1"/>
          <p:nvPr/>
        </p:nvSpPr>
        <p:spPr>
          <a:xfrm>
            <a:off x="8532826" y="4503648"/>
            <a:ext cx="3313234" cy="543742"/>
          </a:xfrm>
          <a:prstGeom prst="rect">
            <a:avLst/>
          </a:prstGeom>
          <a:noFill/>
        </p:spPr>
        <p:txBody>
          <a:bodyPr wrap="square" lIns="179212" tIns="143371" rIns="179212" bIns="143371" rtlCol="0">
            <a:spAutoFit/>
          </a:bodyPr>
          <a:lstStyle/>
          <a:p>
            <a:pPr algn="r" defTabSz="913917">
              <a:lnSpc>
                <a:spcPct val="90000"/>
              </a:lnSpc>
            </a:pPr>
            <a:r>
              <a:rPr lang="en-US" dirty="0">
                <a:solidFill>
                  <a:prstClr val="white"/>
                </a:solidFill>
                <a:latin typeface="Segoe UI Light"/>
              </a:rPr>
              <a:t>elastic scale</a:t>
            </a:r>
          </a:p>
        </p:txBody>
      </p:sp>
      <p:sp>
        <p:nvSpPr>
          <p:cNvPr id="92" name="Rectangle 91"/>
          <p:cNvSpPr/>
          <p:nvPr/>
        </p:nvSpPr>
        <p:spPr bwMode="auto">
          <a:xfrm>
            <a:off x="5015152" y="5550770"/>
            <a:ext cx="6830912" cy="326692"/>
          </a:xfrm>
          <a:prstGeom prst="rect">
            <a:avLst/>
          </a:prstGeom>
          <a:solidFill>
            <a:srgbClr val="2687CE"/>
          </a:solidFill>
          <a:ln w="6350" cap="flat" cmpd="sng" algn="ctr">
            <a:solidFill>
              <a:srgbClr val="2687CE"/>
            </a:solidFill>
            <a:prstDash val="solid"/>
            <a:miter lim="800000"/>
            <a:headEnd type="none" w="med" len="med"/>
            <a:tailEnd type="none" w="med" len="med"/>
          </a:ln>
          <a:effec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1591755" fontAlgn="base">
              <a:defRPr/>
            </a:pPr>
            <a:endParaRPr lang="en-US" sz="1961" kern="0" dirty="0" err="1">
              <a:ln>
                <a:solidFill>
                  <a:srgbClr val="FFFFFF">
                    <a:alpha val="0"/>
                  </a:srgbClr>
                </a:solidFill>
              </a:ln>
              <a:solidFill>
                <a:srgbClr val="FFFFFF"/>
              </a:solidFill>
              <a:latin typeface="Segoe UI Light"/>
            </a:endParaRPr>
          </a:p>
        </p:txBody>
      </p:sp>
      <p:sp>
        <p:nvSpPr>
          <p:cNvPr id="93" name="Rectangle 92"/>
          <p:cNvSpPr/>
          <p:nvPr/>
        </p:nvSpPr>
        <p:spPr bwMode="auto">
          <a:xfrm>
            <a:off x="5015152" y="5084374"/>
            <a:ext cx="6830912" cy="326692"/>
          </a:xfrm>
          <a:prstGeom prst="rect">
            <a:avLst/>
          </a:prstGeom>
          <a:solidFill>
            <a:srgbClr val="2687CE"/>
          </a:solidFill>
          <a:ln w="6350" cap="flat" cmpd="sng" algn="ctr">
            <a:solidFill>
              <a:srgbClr val="2687CE"/>
            </a:solidFill>
            <a:prstDash val="solid"/>
            <a:miter lim="800000"/>
            <a:headEnd type="none" w="med" len="med"/>
            <a:tailEnd type="none" w="med" len="med"/>
          </a:ln>
          <a:effec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1591755" fontAlgn="base">
              <a:defRPr/>
            </a:pPr>
            <a:endParaRPr lang="en-US" sz="1961" kern="0" dirty="0" err="1">
              <a:ln>
                <a:solidFill>
                  <a:srgbClr val="FFFFFF">
                    <a:alpha val="0"/>
                  </a:srgbClr>
                </a:solidFill>
              </a:ln>
              <a:solidFill>
                <a:srgbClr val="FFFFFF"/>
              </a:solidFill>
              <a:latin typeface="Segoe UI Light"/>
            </a:endParaRPr>
          </a:p>
        </p:txBody>
      </p:sp>
      <p:sp>
        <p:nvSpPr>
          <p:cNvPr id="94" name="TextBox 93"/>
          <p:cNvSpPr txBox="1"/>
          <p:nvPr/>
        </p:nvSpPr>
        <p:spPr>
          <a:xfrm>
            <a:off x="7094507" y="5467811"/>
            <a:ext cx="4751554" cy="543742"/>
          </a:xfrm>
          <a:prstGeom prst="rect">
            <a:avLst/>
          </a:prstGeom>
          <a:noFill/>
        </p:spPr>
        <p:txBody>
          <a:bodyPr wrap="square" lIns="179212" tIns="143371" rIns="179212" bIns="143371" rtlCol="0">
            <a:spAutoFit/>
          </a:bodyPr>
          <a:lstStyle/>
          <a:p>
            <a:pPr algn="r" defTabSz="913917">
              <a:lnSpc>
                <a:spcPct val="90000"/>
              </a:lnSpc>
            </a:pPr>
            <a:r>
              <a:rPr lang="en-US" dirty="0">
                <a:solidFill>
                  <a:prstClr val="white"/>
                </a:solidFill>
                <a:latin typeface="Segoe UI Light"/>
              </a:rPr>
              <a:t>internet accessible http/rest</a:t>
            </a:r>
          </a:p>
        </p:txBody>
      </p:sp>
      <p:sp>
        <p:nvSpPr>
          <p:cNvPr id="95" name="TextBox 94"/>
          <p:cNvSpPr txBox="1"/>
          <p:nvPr/>
        </p:nvSpPr>
        <p:spPr>
          <a:xfrm>
            <a:off x="7734489" y="4980801"/>
            <a:ext cx="4111565" cy="543742"/>
          </a:xfrm>
          <a:prstGeom prst="rect">
            <a:avLst/>
          </a:prstGeom>
          <a:noFill/>
        </p:spPr>
        <p:txBody>
          <a:bodyPr wrap="square" lIns="179212" tIns="143371" rIns="179212" bIns="143371" rtlCol="0">
            <a:spAutoFit/>
          </a:bodyPr>
          <a:lstStyle/>
          <a:p>
            <a:pPr algn="r" defTabSz="913917">
              <a:lnSpc>
                <a:spcPct val="90000"/>
              </a:lnSpc>
            </a:pPr>
            <a:r>
              <a:rPr lang="en-US" dirty="0">
                <a:solidFill>
                  <a:prstClr val="white"/>
                </a:solidFill>
                <a:latin typeface="Segoe UI Light"/>
              </a:rPr>
              <a:t>schema-free data model</a:t>
            </a:r>
          </a:p>
        </p:txBody>
      </p:sp>
      <p:sp>
        <p:nvSpPr>
          <p:cNvPr id="96" name="Rectangle 95"/>
          <p:cNvSpPr/>
          <p:nvPr/>
        </p:nvSpPr>
        <p:spPr bwMode="auto">
          <a:xfrm>
            <a:off x="7408044" y="6017507"/>
            <a:ext cx="4438019" cy="326692"/>
          </a:xfrm>
          <a:prstGeom prst="rect">
            <a:avLst/>
          </a:pr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algn="ctr" defTabSz="913652" fontAlgn="base">
              <a:lnSpc>
                <a:spcPct val="90000"/>
              </a:lnSpc>
              <a:spcBef>
                <a:spcPct val="0"/>
              </a:spcBef>
              <a:spcAft>
                <a:spcPct val="0"/>
              </a:spcAft>
              <a:defRPr/>
            </a:pPr>
            <a:endParaRPr lang="en-US" sz="2352" kern="0" dirty="0" err="1">
              <a:solidFill>
                <a:srgbClr val="FFFFFF">
                  <a:lumMod val="85000"/>
                </a:srgbClr>
              </a:solidFill>
              <a:latin typeface="Segoe UI Light"/>
              <a:ea typeface="Segoe UI" pitchFamily="34" charset="0"/>
              <a:cs typeface="Segoe UI" pitchFamily="34" charset="0"/>
            </a:endParaRPr>
          </a:p>
        </p:txBody>
      </p:sp>
      <p:sp>
        <p:nvSpPr>
          <p:cNvPr id="97" name="TextBox 96"/>
          <p:cNvSpPr txBox="1"/>
          <p:nvPr/>
        </p:nvSpPr>
        <p:spPr>
          <a:xfrm>
            <a:off x="8492252" y="5913932"/>
            <a:ext cx="3353802" cy="543742"/>
          </a:xfrm>
          <a:prstGeom prst="rect">
            <a:avLst/>
          </a:prstGeom>
          <a:noFill/>
        </p:spPr>
        <p:txBody>
          <a:bodyPr wrap="square" lIns="179212" tIns="143371" rIns="179212" bIns="143371" rtlCol="0">
            <a:spAutoFit/>
          </a:bodyPr>
          <a:lstStyle>
            <a:defPPr>
              <a:defRPr lang="en-US"/>
            </a:defPPr>
            <a:lvl1pPr>
              <a:lnSpc>
                <a:spcPct val="90000"/>
              </a:lnSpc>
              <a:defRPr>
                <a:solidFill>
                  <a:schemeClr val="bg2">
                    <a:lumMod val="75000"/>
                  </a:schemeClr>
                </a:solidFill>
              </a:defRPr>
            </a:lvl1pPr>
          </a:lstStyle>
          <a:p>
            <a:pPr algn="r" defTabSz="913917"/>
            <a:r>
              <a:rPr lang="en-US" dirty="0">
                <a:solidFill>
                  <a:prstClr val="white"/>
                </a:solidFill>
                <a:latin typeface="Segoe UI Light"/>
              </a:rPr>
              <a:t>arbitrary data formats</a:t>
            </a:r>
          </a:p>
        </p:txBody>
      </p:sp>
    </p:spTree>
    <p:extLst>
      <p:ext uri="{BB962C8B-B14F-4D97-AF65-F5344CB8AC3E}">
        <p14:creationId xmlns:p14="http://schemas.microsoft.com/office/powerpoint/2010/main" val="1995361778"/>
      </p:ext>
    </p:extLst>
  </p:cSld>
  <p:clrMapOvr>
    <a:masterClrMapping/>
  </p:clrMapOvr>
  <p:transition>
    <p:fade/>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710" y="295279"/>
            <a:ext cx="5723377" cy="923922"/>
          </a:xfrm>
          <a:prstGeom prst="rect">
            <a:avLst/>
          </a:prstGeom>
        </p:spPr>
        <p:txBody>
          <a:bodyPr anchor="ctr">
            <a:normAutofit/>
          </a:bodyPr>
          <a:lstStyle/>
          <a:p>
            <a:pPr marL="72000"/>
            <a:r>
              <a:rPr lang="en-US" dirty="0" err="1"/>
              <a:t>MongoDB</a:t>
            </a:r>
            <a:endParaRPr lang="en-US" dirty="0"/>
          </a:p>
        </p:txBody>
      </p:sp>
      <p:sp>
        <p:nvSpPr>
          <p:cNvPr id="7" name="Rectangle 6"/>
          <p:cNvSpPr/>
          <p:nvPr/>
        </p:nvSpPr>
        <p:spPr bwMode="auto">
          <a:xfrm>
            <a:off x="143435" y="1514479"/>
            <a:ext cx="5854652" cy="53435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91440" rIns="91436" bIns="45718" numCol="1" rtlCol="0" anchor="t" anchorCtr="0" compatLnSpc="1">
            <a:prstTxWarp prst="textNoShape">
              <a:avLst/>
            </a:prstTxWarp>
          </a:bodyPr>
          <a:lstStyle/>
          <a:p>
            <a:pPr marL="72000" defTabSz="914099" fontAlgn="base">
              <a:spcBef>
                <a:spcPct val="0"/>
              </a:spcBef>
              <a:spcAft>
                <a:spcPts val="1800"/>
              </a:spcAft>
            </a:pPr>
            <a:r>
              <a:rPr lang="en-US" sz="2800" dirty="0">
                <a:gradFill>
                  <a:gsLst>
                    <a:gs pos="0">
                      <a:srgbClr val="FFFFFF"/>
                    </a:gs>
                    <a:gs pos="100000">
                      <a:srgbClr val="FFFFFF"/>
                    </a:gs>
                  </a:gsLst>
                  <a:lin ang="5400000" scaled="0"/>
                </a:gradFill>
                <a:latin typeface="+mj-lt"/>
              </a:rPr>
              <a:t>Existing applications which require extra capacity for scale out and can not be </a:t>
            </a:r>
            <a:r>
              <a:rPr lang="en-US" sz="2800" dirty="0" smtClean="0">
                <a:gradFill>
                  <a:gsLst>
                    <a:gs pos="0">
                      <a:srgbClr val="FFFFFF"/>
                    </a:gs>
                    <a:gs pos="100000">
                      <a:srgbClr val="FFFFFF"/>
                    </a:gs>
                  </a:gsLst>
                  <a:lin ang="5400000" scaled="0"/>
                </a:gradFill>
                <a:latin typeface="+mj-lt"/>
              </a:rPr>
              <a:t>migrated</a:t>
            </a:r>
            <a:endParaRPr lang="en-US" sz="2800" dirty="0">
              <a:gradFill>
                <a:gsLst>
                  <a:gs pos="0">
                    <a:srgbClr val="FFFFFF"/>
                  </a:gs>
                  <a:gs pos="100000">
                    <a:srgbClr val="FFFFFF"/>
                  </a:gs>
                </a:gsLst>
                <a:lin ang="5400000" scaled="0"/>
              </a:gradFill>
              <a:latin typeface="+mj-lt"/>
            </a:endParaRPr>
          </a:p>
          <a:p>
            <a:pPr marL="72000" defTabSz="914099" fontAlgn="base">
              <a:spcBef>
                <a:spcPct val="0"/>
              </a:spcBef>
              <a:spcAft>
                <a:spcPts val="1800"/>
              </a:spcAft>
            </a:pPr>
            <a:r>
              <a:rPr lang="en-US" sz="2800" dirty="0">
                <a:gradFill>
                  <a:gsLst>
                    <a:gs pos="0">
                      <a:srgbClr val="FFFFFF"/>
                    </a:gs>
                    <a:gs pos="100000">
                      <a:srgbClr val="FFFFFF"/>
                    </a:gs>
                  </a:gsLst>
                  <a:lin ang="5400000" scaled="0"/>
                </a:gradFill>
                <a:latin typeface="+mj-lt"/>
              </a:rPr>
              <a:t>Customer has ecosystem of IT resources for support and </a:t>
            </a:r>
            <a:r>
              <a:rPr lang="en-US" sz="2800" dirty="0" smtClean="0">
                <a:gradFill>
                  <a:gsLst>
                    <a:gs pos="0">
                      <a:srgbClr val="FFFFFF"/>
                    </a:gs>
                    <a:gs pos="100000">
                      <a:srgbClr val="FFFFFF"/>
                    </a:gs>
                  </a:gsLst>
                  <a:lin ang="5400000" scaled="0"/>
                </a:gradFill>
                <a:latin typeface="+mj-lt"/>
              </a:rPr>
              <a:t>maintenance</a:t>
            </a:r>
            <a:endParaRPr lang="en-US" sz="2800" dirty="0">
              <a:gradFill>
                <a:gsLst>
                  <a:gs pos="0">
                    <a:srgbClr val="FFFFFF"/>
                  </a:gs>
                  <a:gs pos="100000">
                    <a:srgbClr val="FFFFFF"/>
                  </a:gs>
                </a:gsLst>
                <a:lin ang="5400000" scaled="0"/>
              </a:gradFill>
              <a:latin typeface="+mj-lt"/>
            </a:endParaRPr>
          </a:p>
          <a:p>
            <a:pPr marL="72000" defTabSz="914099" fontAlgn="base">
              <a:spcBef>
                <a:spcPct val="0"/>
              </a:spcBef>
              <a:spcAft>
                <a:spcPts val="1800"/>
              </a:spcAft>
            </a:pPr>
            <a:r>
              <a:rPr lang="en-US" sz="2800" dirty="0">
                <a:gradFill>
                  <a:gsLst>
                    <a:gs pos="0">
                      <a:srgbClr val="FFFFFF"/>
                    </a:gs>
                    <a:gs pos="100000">
                      <a:srgbClr val="FFFFFF"/>
                    </a:gs>
                  </a:gsLst>
                  <a:lin ang="5400000" scaled="0"/>
                </a:gradFill>
                <a:latin typeface="+mj-lt"/>
              </a:rPr>
              <a:t>Removing </a:t>
            </a:r>
            <a:r>
              <a:rPr lang="en-US" sz="2800" dirty="0" smtClean="0">
                <a:gradFill>
                  <a:gsLst>
                    <a:gs pos="0">
                      <a:srgbClr val="FFFFFF"/>
                    </a:gs>
                    <a:gs pos="100000">
                      <a:srgbClr val="FFFFFF"/>
                    </a:gs>
                  </a:gsLst>
                  <a:lin ang="5400000" scaled="0"/>
                </a:gradFill>
                <a:latin typeface="+mj-lt"/>
              </a:rPr>
              <a:t>CAPEX</a:t>
            </a:r>
            <a:endParaRPr lang="en-US" sz="2800" dirty="0">
              <a:gradFill>
                <a:gsLst>
                  <a:gs pos="0">
                    <a:srgbClr val="FFFFFF"/>
                  </a:gs>
                  <a:gs pos="100000">
                    <a:srgbClr val="FFFFFF"/>
                  </a:gs>
                </a:gsLst>
                <a:lin ang="5400000" scaled="0"/>
              </a:gradFill>
              <a:latin typeface="+mj-lt"/>
            </a:endParaRPr>
          </a:p>
          <a:p>
            <a:pPr marL="72000" defTabSz="914099" fontAlgn="base">
              <a:spcBef>
                <a:spcPct val="0"/>
              </a:spcBef>
              <a:spcAft>
                <a:spcPts val="1800"/>
              </a:spcAft>
            </a:pPr>
            <a:r>
              <a:rPr lang="en-US" sz="2800" dirty="0">
                <a:gradFill>
                  <a:gsLst>
                    <a:gs pos="0">
                      <a:srgbClr val="FFFFFF"/>
                    </a:gs>
                    <a:gs pos="100000">
                      <a:srgbClr val="FFFFFF"/>
                    </a:gs>
                  </a:gsLst>
                  <a:lin ang="5400000" scaled="0"/>
                </a:gradFill>
                <a:latin typeface="+mj-lt"/>
              </a:rPr>
              <a:t>Mongo MMS </a:t>
            </a:r>
            <a:r>
              <a:rPr lang="en-US" sz="2800" dirty="0" smtClean="0">
                <a:gradFill>
                  <a:gsLst>
                    <a:gs pos="0">
                      <a:srgbClr val="FFFFFF"/>
                    </a:gs>
                    <a:gs pos="100000">
                      <a:srgbClr val="FFFFFF"/>
                    </a:gs>
                  </a:gsLst>
                  <a:lin ang="5400000" scaled="0"/>
                </a:gradFill>
                <a:latin typeface="+mj-lt"/>
              </a:rPr>
              <a:t>compatibility</a:t>
            </a:r>
            <a:endParaRPr lang="en-US" sz="2800" dirty="0">
              <a:gradFill>
                <a:gsLst>
                  <a:gs pos="0">
                    <a:srgbClr val="FFFFFF"/>
                  </a:gs>
                  <a:gs pos="100000">
                    <a:srgbClr val="FFFFFF"/>
                  </a:gs>
                </a:gsLst>
                <a:lin ang="5400000" scaled="0"/>
              </a:gradFill>
              <a:latin typeface="+mj-lt"/>
            </a:endParaRPr>
          </a:p>
        </p:txBody>
      </p:sp>
      <p:sp>
        <p:nvSpPr>
          <p:cNvPr id="9" name="Rectangle 8"/>
          <p:cNvSpPr/>
          <p:nvPr/>
        </p:nvSpPr>
        <p:spPr bwMode="auto">
          <a:xfrm>
            <a:off x="6347012" y="1514479"/>
            <a:ext cx="5629835" cy="53435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91440" rIns="91436" bIns="45718" numCol="1" rtlCol="0" anchor="t" anchorCtr="0" compatLnSpc="1">
            <a:prstTxWarp prst="textNoShape">
              <a:avLst/>
            </a:prstTxWarp>
          </a:bodyPr>
          <a:lstStyle/>
          <a:p>
            <a:pPr defTabSz="914099" fontAlgn="base">
              <a:spcBef>
                <a:spcPct val="0"/>
              </a:spcBef>
              <a:spcAft>
                <a:spcPts val="1800"/>
              </a:spcAft>
            </a:pPr>
            <a:r>
              <a:rPr lang="en-US" sz="2800" dirty="0">
                <a:gradFill>
                  <a:gsLst>
                    <a:gs pos="0">
                      <a:srgbClr val="FFFFFF"/>
                    </a:gs>
                    <a:gs pos="100000">
                      <a:srgbClr val="FFFFFF"/>
                    </a:gs>
                  </a:gsLst>
                  <a:lin ang="5400000" scaled="0"/>
                </a:gradFill>
                <a:latin typeface="+mj-lt"/>
              </a:rPr>
              <a:t>Applications that need managed elastic scale, query over schema free data, native JSON/JavaScript </a:t>
            </a:r>
            <a:r>
              <a:rPr lang="en-US" sz="2800" dirty="0" smtClean="0">
                <a:gradFill>
                  <a:gsLst>
                    <a:gs pos="0">
                      <a:srgbClr val="FFFFFF"/>
                    </a:gs>
                    <a:gs pos="100000">
                      <a:srgbClr val="FFFFFF"/>
                    </a:gs>
                  </a:gsLst>
                  <a:lin ang="5400000" scaled="0"/>
                </a:gradFill>
                <a:latin typeface="+mj-lt"/>
              </a:rPr>
              <a:t>support</a:t>
            </a:r>
            <a:endParaRPr lang="en-US" sz="2800" dirty="0">
              <a:gradFill>
                <a:gsLst>
                  <a:gs pos="0">
                    <a:srgbClr val="FFFFFF"/>
                  </a:gs>
                  <a:gs pos="100000">
                    <a:srgbClr val="FFFFFF"/>
                  </a:gs>
                </a:gsLst>
                <a:lin ang="5400000" scaled="0"/>
              </a:gradFill>
              <a:latin typeface="+mj-lt"/>
            </a:endParaRPr>
          </a:p>
          <a:p>
            <a:pPr defTabSz="914099" fontAlgn="base">
              <a:spcBef>
                <a:spcPct val="0"/>
              </a:spcBef>
              <a:spcAft>
                <a:spcPts val="1800"/>
              </a:spcAft>
            </a:pPr>
            <a:r>
              <a:rPr lang="en-US" sz="2800" dirty="0">
                <a:gradFill>
                  <a:gsLst>
                    <a:gs pos="0">
                      <a:srgbClr val="FFFFFF"/>
                    </a:gs>
                    <a:gs pos="100000">
                      <a:srgbClr val="FFFFFF"/>
                    </a:gs>
                  </a:gsLst>
                  <a:lin ang="5400000" scaled="0"/>
                </a:gradFill>
                <a:latin typeface="+mj-lt"/>
              </a:rPr>
              <a:t>Customer does not want to add additional IT resources for support and </a:t>
            </a:r>
            <a:r>
              <a:rPr lang="en-US" sz="2800" dirty="0" smtClean="0">
                <a:gradFill>
                  <a:gsLst>
                    <a:gs pos="0">
                      <a:srgbClr val="FFFFFF"/>
                    </a:gs>
                    <a:gs pos="100000">
                      <a:srgbClr val="FFFFFF"/>
                    </a:gs>
                  </a:gsLst>
                  <a:lin ang="5400000" scaled="0"/>
                </a:gradFill>
                <a:latin typeface="+mj-lt"/>
              </a:rPr>
              <a:t>maintenance</a:t>
            </a:r>
            <a:endParaRPr lang="en-US" sz="2800" dirty="0">
              <a:gradFill>
                <a:gsLst>
                  <a:gs pos="0">
                    <a:srgbClr val="FFFFFF"/>
                  </a:gs>
                  <a:gs pos="100000">
                    <a:srgbClr val="FFFFFF"/>
                  </a:gs>
                </a:gsLst>
                <a:lin ang="5400000" scaled="0"/>
              </a:gradFill>
              <a:latin typeface="+mj-lt"/>
            </a:endParaRPr>
          </a:p>
          <a:p>
            <a:pPr defTabSz="914099" fontAlgn="base">
              <a:spcBef>
                <a:spcPct val="0"/>
              </a:spcBef>
              <a:spcAft>
                <a:spcPts val="1800"/>
              </a:spcAft>
            </a:pPr>
            <a:r>
              <a:rPr lang="en-US" sz="2800" dirty="0">
                <a:gradFill>
                  <a:gsLst>
                    <a:gs pos="0">
                      <a:srgbClr val="FFFFFF"/>
                    </a:gs>
                    <a:gs pos="100000">
                      <a:srgbClr val="FFFFFF"/>
                    </a:gs>
                  </a:gsLst>
                  <a:lin ang="5400000" scaled="0"/>
                </a:gradFill>
                <a:latin typeface="+mj-lt"/>
              </a:rPr>
              <a:t>Avoiding CAPEX and </a:t>
            </a:r>
            <a:r>
              <a:rPr lang="en-US" sz="2800" dirty="0" smtClean="0">
                <a:gradFill>
                  <a:gsLst>
                    <a:gs pos="0">
                      <a:srgbClr val="FFFFFF"/>
                    </a:gs>
                    <a:gs pos="100000">
                      <a:srgbClr val="FFFFFF"/>
                    </a:gs>
                  </a:gsLst>
                  <a:lin ang="5400000" scaled="0"/>
                </a:gradFill>
                <a:latin typeface="+mj-lt"/>
              </a:rPr>
              <a:t>OPEX</a:t>
            </a:r>
            <a:endParaRPr lang="en-US" sz="2800" dirty="0">
              <a:gradFill>
                <a:gsLst>
                  <a:gs pos="0">
                    <a:srgbClr val="FFFFFF"/>
                  </a:gs>
                  <a:gs pos="100000">
                    <a:srgbClr val="FFFFFF"/>
                  </a:gs>
                </a:gsLst>
                <a:lin ang="5400000" scaled="0"/>
              </a:gradFill>
              <a:latin typeface="+mj-lt"/>
            </a:endParaRPr>
          </a:p>
          <a:p>
            <a:pPr defTabSz="914099" fontAlgn="base">
              <a:spcBef>
                <a:spcPct val="0"/>
              </a:spcBef>
              <a:spcAft>
                <a:spcPts val="1800"/>
              </a:spcAft>
            </a:pPr>
            <a:r>
              <a:rPr lang="en-US" sz="2800" dirty="0">
                <a:gradFill>
                  <a:gsLst>
                    <a:gs pos="0">
                      <a:srgbClr val="FFFFFF"/>
                    </a:gs>
                    <a:gs pos="100000">
                      <a:srgbClr val="FFFFFF"/>
                    </a:gs>
                  </a:gsLst>
                  <a:lin ang="5400000" scaled="0"/>
                </a:gradFill>
                <a:latin typeface="+mj-lt"/>
              </a:rPr>
              <a:t>Built-for-the-cloud database </a:t>
            </a:r>
            <a:r>
              <a:rPr lang="en-US" sz="2800" dirty="0" smtClean="0">
                <a:gradFill>
                  <a:gsLst>
                    <a:gs pos="0">
                      <a:srgbClr val="FFFFFF"/>
                    </a:gs>
                    <a:gs pos="100000">
                      <a:srgbClr val="FFFFFF"/>
                    </a:gs>
                  </a:gsLst>
                  <a:lin ang="5400000" scaled="0"/>
                </a:gradFill>
                <a:latin typeface="+mj-lt"/>
              </a:rPr>
              <a:t>technology</a:t>
            </a:r>
            <a:endParaRPr lang="en-US" sz="2800" dirty="0">
              <a:gradFill>
                <a:gsLst>
                  <a:gs pos="0">
                    <a:srgbClr val="FFFFFF"/>
                  </a:gs>
                  <a:gs pos="100000">
                    <a:srgbClr val="FFFFFF"/>
                  </a:gs>
                </a:gsLst>
                <a:lin ang="5400000" scaled="0"/>
              </a:gradFill>
              <a:latin typeface="+mj-lt"/>
            </a:endParaRPr>
          </a:p>
        </p:txBody>
      </p:sp>
      <p:sp>
        <p:nvSpPr>
          <p:cNvPr id="10" name="Title 1"/>
          <p:cNvSpPr txBox="1">
            <a:spLocks/>
          </p:cNvSpPr>
          <p:nvPr/>
        </p:nvSpPr>
        <p:spPr>
          <a:xfrm>
            <a:off x="6096000" y="295279"/>
            <a:ext cx="5723377" cy="923922"/>
          </a:xfrm>
          <a:prstGeom prst="rect">
            <a:avLst/>
          </a:prstGeom>
        </p:spPr>
        <p:txBody>
          <a:bodyPr anchor="ctr">
            <a:normAutofit/>
          </a:bodyPr>
          <a:lstStyle>
            <a:lvl1pPr algn="l" defTabSz="914180" rtl="0" eaLnBrk="1" latinLnBrk="0" hangingPunct="1">
              <a:lnSpc>
                <a:spcPct val="90000"/>
              </a:lnSpc>
              <a:spcBef>
                <a:spcPct val="0"/>
              </a:spcBef>
              <a:buNone/>
              <a:defRPr lang="en-US" sz="5200" b="0" kern="1200" cap="none" spc="-100" baseline="0">
                <a:ln w="3175">
                  <a:noFill/>
                </a:ln>
                <a:solidFill>
                  <a:schemeClr val="tx1"/>
                </a:solidFill>
                <a:effectLst/>
                <a:latin typeface="+mj-lt"/>
                <a:ea typeface="+mn-ea"/>
                <a:cs typeface="Segoe UI" pitchFamily="34" charset="0"/>
              </a:defRPr>
            </a:lvl1pPr>
          </a:lstStyle>
          <a:p>
            <a:pPr marL="72000"/>
            <a:r>
              <a:rPr lang="en-US" dirty="0" err="1" smtClean="0"/>
              <a:t>DocumentDB</a:t>
            </a:r>
            <a:endParaRPr lang="en-US" dirty="0"/>
          </a:p>
        </p:txBody>
      </p:sp>
      <p:cxnSp>
        <p:nvCxnSpPr>
          <p:cNvPr id="11" name="Straight Connector 10"/>
          <p:cNvCxnSpPr/>
          <p:nvPr/>
        </p:nvCxnSpPr>
        <p:spPr>
          <a:xfrm>
            <a:off x="6096000" y="1622324"/>
            <a:ext cx="0" cy="5235677"/>
          </a:xfrm>
          <a:prstGeom prst="line">
            <a:avLst/>
          </a:prstGeom>
          <a:ln w="57150">
            <a:solidFill>
              <a:schemeClr val="bg1"/>
            </a:solidFill>
            <a:prstDash val="dash"/>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1332825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lstStyle/>
          <a:p>
            <a:r>
              <a:rPr lang="en-US" dirty="0"/>
              <a:t>A Server </a:t>
            </a:r>
            <a:r>
              <a:rPr lang="en-US" dirty="0" smtClean="0"/>
              <a:t>is not a machine</a:t>
            </a:r>
            <a:endParaRPr lang="en-US" dirty="0"/>
          </a:p>
        </p:txBody>
      </p:sp>
      <p:grpSp>
        <p:nvGrpSpPr>
          <p:cNvPr id="24" name="Group 23"/>
          <p:cNvGrpSpPr/>
          <p:nvPr/>
        </p:nvGrpSpPr>
        <p:grpSpPr>
          <a:xfrm>
            <a:off x="3083808" y="1866787"/>
            <a:ext cx="6024385" cy="4321888"/>
            <a:chOff x="2617694" y="1866787"/>
            <a:chExt cx="6024385" cy="4321888"/>
          </a:xfrm>
        </p:grpSpPr>
        <p:grpSp>
          <p:nvGrpSpPr>
            <p:cNvPr id="15" name="Group 14"/>
            <p:cNvGrpSpPr/>
            <p:nvPr/>
          </p:nvGrpSpPr>
          <p:grpSpPr>
            <a:xfrm>
              <a:off x="2617694" y="1866787"/>
              <a:ext cx="5749661" cy="4321888"/>
              <a:chOff x="2413000" y="1055545"/>
              <a:chExt cx="7352849" cy="5526968"/>
            </a:xfrm>
          </p:grpSpPr>
          <p:grpSp>
            <p:nvGrpSpPr>
              <p:cNvPr id="16" name="Group 15"/>
              <p:cNvGrpSpPr/>
              <p:nvPr/>
            </p:nvGrpSpPr>
            <p:grpSpPr>
              <a:xfrm>
                <a:off x="2413000" y="1055545"/>
                <a:ext cx="7352849" cy="2520000"/>
                <a:chOff x="2413000" y="1055545"/>
                <a:chExt cx="7352849" cy="2520000"/>
              </a:xfrm>
            </p:grpSpPr>
            <p:sp>
              <p:nvSpPr>
                <p:cNvPr id="21" name="Chevron 20"/>
                <p:cNvSpPr/>
                <p:nvPr/>
              </p:nvSpPr>
              <p:spPr bwMode="auto">
                <a:xfrm>
                  <a:off x="5375039" y="1594584"/>
                  <a:ext cx="1441922" cy="1441922"/>
                </a:xfrm>
                <a:prstGeom prst="chevron">
                  <a:avLst/>
                </a:prstGeom>
                <a:solidFill>
                  <a:schemeClr val="accent5"/>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a:gradFill>
                      <a:gsLst>
                        <a:gs pos="0">
                          <a:srgbClr val="FFFFFF"/>
                        </a:gs>
                        <a:gs pos="100000">
                          <a:srgbClr val="FFFFFF"/>
                        </a:gs>
                      </a:gsLst>
                      <a:lin ang="5400000" scaled="0"/>
                    </a:gradFill>
                  </a:endParaRPr>
                </a:p>
              </p:txBody>
            </p:sp>
            <p:sp>
              <p:nvSpPr>
                <p:cNvPr id="22" name="Rectangle 21"/>
                <p:cNvSpPr/>
                <p:nvPr/>
              </p:nvSpPr>
              <p:spPr bwMode="auto">
                <a:xfrm>
                  <a:off x="2413000" y="1055545"/>
                  <a:ext cx="2520000" cy="2520000"/>
                </a:xfrm>
                <a:prstGeom prst="rect">
                  <a:avLst/>
                </a:prstGeom>
                <a:solidFill>
                  <a:schemeClr val="accent5"/>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200" b="1" dirty="0">
                      <a:gradFill>
                        <a:gsLst>
                          <a:gs pos="0">
                            <a:srgbClr val="FFFFFF"/>
                          </a:gs>
                          <a:gs pos="100000">
                            <a:srgbClr val="FFFFFF"/>
                          </a:gs>
                        </a:gsLst>
                        <a:lin ang="5400000" scaled="0"/>
                      </a:gradFill>
                      <a:latin typeface="+mj-lt"/>
                    </a:rPr>
                    <a:t>SQL</a:t>
                  </a:r>
                  <a:r>
                    <a:rPr lang="en-US" sz="3600" b="1" dirty="0">
                      <a:gradFill>
                        <a:gsLst>
                          <a:gs pos="0">
                            <a:srgbClr val="FFFFFF"/>
                          </a:gs>
                          <a:gs pos="100000">
                            <a:srgbClr val="FFFFFF"/>
                          </a:gs>
                        </a:gsLst>
                        <a:lin ang="5400000" scaled="0"/>
                      </a:gradFill>
                      <a:latin typeface="+mj-lt"/>
                    </a:rPr>
                    <a:t> Server</a:t>
                  </a:r>
                </a:p>
              </p:txBody>
            </p:sp>
            <p:sp>
              <p:nvSpPr>
                <p:cNvPr id="23" name="Rectangle 22"/>
                <p:cNvSpPr/>
                <p:nvPr/>
              </p:nvSpPr>
              <p:spPr bwMode="auto">
                <a:xfrm>
                  <a:off x="7245849" y="1055545"/>
                  <a:ext cx="2520000" cy="2520000"/>
                </a:xfrm>
                <a:prstGeom prst="rect">
                  <a:avLst/>
                </a:prstGeom>
                <a:solidFill>
                  <a:schemeClr val="accent5"/>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200" b="1" dirty="0">
                      <a:gradFill>
                        <a:gsLst>
                          <a:gs pos="0">
                            <a:srgbClr val="FFFFFF"/>
                          </a:gs>
                          <a:gs pos="100000">
                            <a:srgbClr val="FFFFFF"/>
                          </a:gs>
                        </a:gsLst>
                        <a:lin ang="5400000" scaled="0"/>
                      </a:gradFill>
                      <a:latin typeface="+mj-lt"/>
                    </a:rPr>
                    <a:t>Machine</a:t>
                  </a:r>
                </a:p>
              </p:txBody>
            </p:sp>
          </p:grpSp>
          <p:grpSp>
            <p:nvGrpSpPr>
              <p:cNvPr id="17" name="Group 16"/>
              <p:cNvGrpSpPr/>
              <p:nvPr/>
            </p:nvGrpSpPr>
            <p:grpSpPr>
              <a:xfrm>
                <a:off x="2415552" y="4062513"/>
                <a:ext cx="7350295" cy="2520000"/>
                <a:chOff x="2415552" y="3539999"/>
                <a:chExt cx="7350295" cy="2520000"/>
              </a:xfrm>
            </p:grpSpPr>
            <p:sp>
              <p:nvSpPr>
                <p:cNvPr id="18" name="Chevron 17"/>
                <p:cNvSpPr/>
                <p:nvPr/>
              </p:nvSpPr>
              <p:spPr bwMode="auto">
                <a:xfrm>
                  <a:off x="5375039" y="4079038"/>
                  <a:ext cx="1441922" cy="1441922"/>
                </a:xfrm>
                <a:prstGeom prst="chevron">
                  <a:avLst/>
                </a:prstGeom>
                <a:solidFill>
                  <a:schemeClr val="accent2"/>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a:gradFill>
                      <a:gsLst>
                        <a:gs pos="0">
                          <a:srgbClr val="FFFFFF"/>
                        </a:gs>
                        <a:gs pos="100000">
                          <a:srgbClr val="FFFFFF"/>
                        </a:gs>
                      </a:gsLst>
                      <a:lin ang="5400000" scaled="0"/>
                    </a:gradFill>
                  </a:endParaRPr>
                </a:p>
              </p:txBody>
            </p:sp>
            <p:sp>
              <p:nvSpPr>
                <p:cNvPr id="19" name="Rectangle 18"/>
                <p:cNvSpPr/>
                <p:nvPr/>
              </p:nvSpPr>
              <p:spPr bwMode="auto">
                <a:xfrm>
                  <a:off x="2415552" y="3539999"/>
                  <a:ext cx="2520000" cy="2520000"/>
                </a:xfrm>
                <a:prstGeom prst="rect">
                  <a:avLst/>
                </a:prstGeom>
                <a:solidFill>
                  <a:schemeClr val="accent2"/>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200" b="1" dirty="0">
                      <a:gradFill>
                        <a:gsLst>
                          <a:gs pos="0">
                            <a:srgbClr val="FFFFFF"/>
                          </a:gs>
                          <a:gs pos="100000">
                            <a:srgbClr val="FFFFFF"/>
                          </a:gs>
                        </a:gsLst>
                        <a:lin ang="5400000" scaled="0"/>
                      </a:gradFill>
                      <a:latin typeface="+mj-lt"/>
                    </a:rPr>
                    <a:t>Azure</a:t>
                  </a:r>
                </a:p>
                <a:p>
                  <a:pPr algn="ctr" defTabSz="914099"/>
                  <a:r>
                    <a:rPr lang="en-US" sz="3200" b="1" dirty="0">
                      <a:gradFill>
                        <a:gsLst>
                          <a:gs pos="0">
                            <a:srgbClr val="FFFFFF"/>
                          </a:gs>
                          <a:gs pos="100000">
                            <a:srgbClr val="FFFFFF"/>
                          </a:gs>
                        </a:gsLst>
                        <a:lin ang="5400000" scaled="0"/>
                      </a:gradFill>
                      <a:latin typeface="+mj-lt"/>
                    </a:rPr>
                    <a:t>SQL Database Server</a:t>
                  </a:r>
                </a:p>
              </p:txBody>
            </p:sp>
            <p:sp>
              <p:nvSpPr>
                <p:cNvPr id="20" name="Rectangle 19"/>
                <p:cNvSpPr/>
                <p:nvPr/>
              </p:nvSpPr>
              <p:spPr bwMode="auto">
                <a:xfrm>
                  <a:off x="7245847" y="3539999"/>
                  <a:ext cx="2520000" cy="2520000"/>
                </a:xfrm>
                <a:prstGeom prst="rect">
                  <a:avLst/>
                </a:prstGeom>
                <a:solidFill>
                  <a:schemeClr val="accent2"/>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200" b="1" dirty="0">
                      <a:gradFill>
                        <a:gsLst>
                          <a:gs pos="0">
                            <a:srgbClr val="FFFFFF"/>
                          </a:gs>
                          <a:gs pos="100000">
                            <a:srgbClr val="FFFFFF"/>
                          </a:gs>
                        </a:gsLst>
                        <a:lin ang="5400000" scaled="0"/>
                      </a:gradFill>
                      <a:latin typeface="+mj-lt"/>
                    </a:rPr>
                    <a:t>TDS Endpoint</a:t>
                  </a:r>
                </a:p>
              </p:txBody>
            </p:sp>
          </p:grpSp>
        </p:grpSp>
        <p:sp>
          <p:nvSpPr>
            <p:cNvPr id="3" name="Rectangle 2"/>
            <p:cNvSpPr/>
            <p:nvPr/>
          </p:nvSpPr>
          <p:spPr>
            <a:xfrm>
              <a:off x="6122079" y="3407134"/>
              <a:ext cx="2520000" cy="369332"/>
            </a:xfrm>
            <a:prstGeom prst="rect">
              <a:avLst/>
            </a:prstGeom>
          </p:spPr>
          <p:txBody>
            <a:bodyPr wrap="square">
              <a:spAutoFit/>
            </a:bodyPr>
            <a:lstStyle/>
            <a:p>
              <a:pPr algn="ctr"/>
              <a:r>
                <a:rPr lang="en-US" b="1" dirty="0">
                  <a:gradFill>
                    <a:gsLst>
                      <a:gs pos="0">
                        <a:srgbClr val="FFFFFF"/>
                      </a:gs>
                      <a:gs pos="100000">
                        <a:srgbClr val="FFFFFF"/>
                      </a:gs>
                    </a:gsLst>
                    <a:lin ang="5400000" scaled="0"/>
                  </a:gradFill>
                  <a:latin typeface="+mj-lt"/>
                </a:rPr>
                <a:t>(Physical/VM)</a:t>
              </a:r>
            </a:p>
          </p:txBody>
        </p:sp>
      </p:grpSp>
    </p:spTree>
    <p:extLst>
      <p:ext uri="{BB962C8B-B14F-4D97-AF65-F5344CB8AC3E}">
        <p14:creationId xmlns:p14="http://schemas.microsoft.com/office/powerpoint/2010/main" val="290191843"/>
      </p:ext>
    </p:extLst>
  </p:cSld>
  <p:clrMapOvr>
    <a:masterClrMapping/>
  </p:clrMapOvr>
  <p:transition>
    <p:fade/>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pPr marL="0" indent="0">
              <a:buNone/>
            </a:pPr>
            <a:r>
              <a:rPr lang="en-US" sz="6600" dirty="0"/>
              <a:t>Strong</a:t>
            </a:r>
            <a:br>
              <a:rPr lang="en-US" sz="6600" dirty="0"/>
            </a:br>
            <a:r>
              <a:rPr lang="en-US" sz="6600" dirty="0"/>
              <a:t>Bounded Stateless</a:t>
            </a:r>
            <a:br>
              <a:rPr lang="en-US" sz="6600" dirty="0"/>
            </a:br>
            <a:r>
              <a:rPr lang="en-US" sz="6600" dirty="0"/>
              <a:t>Session</a:t>
            </a:r>
            <a:br>
              <a:rPr lang="en-US" sz="6600" dirty="0"/>
            </a:br>
            <a:r>
              <a:rPr lang="en-US" sz="6600" dirty="0"/>
              <a:t>Eventual</a:t>
            </a:r>
          </a:p>
        </p:txBody>
      </p:sp>
      <p:sp>
        <p:nvSpPr>
          <p:cNvPr id="6" name="Title 5"/>
          <p:cNvSpPr>
            <a:spLocks noGrp="1"/>
          </p:cNvSpPr>
          <p:nvPr>
            <p:ph type="title"/>
          </p:nvPr>
        </p:nvSpPr>
        <p:spPr/>
        <p:txBody>
          <a:bodyPr/>
          <a:lstStyle/>
          <a:p>
            <a:r>
              <a:rPr lang="en-US" sz="4000" dirty="0"/>
              <a:t>Tunable Consistency – four distinct levels</a:t>
            </a:r>
            <a:br>
              <a:rPr lang="en-US" sz="4000" dirty="0"/>
            </a:br>
            <a:endParaRPr lang="en-US" sz="4000" dirty="0"/>
          </a:p>
        </p:txBody>
      </p:sp>
    </p:spTree>
    <p:extLst>
      <p:ext uri="{BB962C8B-B14F-4D97-AF65-F5344CB8AC3E}">
        <p14:creationId xmlns:p14="http://schemas.microsoft.com/office/powerpoint/2010/main" val="1583385803"/>
      </p:ext>
    </p:extLst>
  </p:cSld>
  <p:clrMapOvr>
    <a:masterClrMapping/>
  </p:clrMapOvr>
  <p:transition>
    <p:fade/>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chor="ctr">
            <a:noAutofit/>
          </a:bodyPr>
          <a:lstStyle/>
          <a:p>
            <a:pPr marL="252000"/>
            <a:r>
              <a:rPr lang="en-US" sz="4000" dirty="0">
                <a:solidFill>
                  <a:schemeClr val="tx1"/>
                </a:solidFill>
              </a:rPr>
              <a:t>Tunable </a:t>
            </a:r>
            <a:r>
              <a:rPr lang="en-US" sz="4000" dirty="0" smtClean="0">
                <a:solidFill>
                  <a:schemeClr val="tx1"/>
                </a:solidFill>
              </a:rPr>
              <a:t>Consistency</a:t>
            </a:r>
            <a:br>
              <a:rPr lang="en-US" sz="4000" dirty="0" smtClean="0">
                <a:solidFill>
                  <a:schemeClr val="tx1"/>
                </a:solidFill>
              </a:rPr>
            </a:br>
            <a:r>
              <a:rPr lang="en-US" sz="4000" b="1" dirty="0" smtClean="0">
                <a:solidFill>
                  <a:schemeClr val="tx1"/>
                </a:solidFill>
                <a:latin typeface="+mn-lt"/>
              </a:rPr>
              <a:t>Strong</a:t>
            </a:r>
            <a:r>
              <a:rPr lang="en-US" sz="4000" dirty="0" smtClean="0">
                <a:solidFill>
                  <a:schemeClr val="tx1"/>
                </a:solidFill>
              </a:rPr>
              <a:t> </a:t>
            </a:r>
            <a:r>
              <a:rPr lang="en-US" sz="4000" dirty="0">
                <a:solidFill>
                  <a:schemeClr val="tx1"/>
                </a:solidFill>
              </a:rPr>
              <a:t/>
            </a:r>
            <a:br>
              <a:rPr lang="en-US" sz="4000" dirty="0">
                <a:solidFill>
                  <a:schemeClr val="tx1"/>
                </a:solidFill>
              </a:rPr>
            </a:br>
            <a:endParaRPr lang="en-US" sz="4000" dirty="0">
              <a:solidFill>
                <a:schemeClr val="tx1"/>
              </a:solidFill>
            </a:endParaRPr>
          </a:p>
        </p:txBody>
      </p:sp>
      <p:sp>
        <p:nvSpPr>
          <p:cNvPr id="3" name="Content Placeholder 2"/>
          <p:cNvSpPr>
            <a:spLocks noGrp="1"/>
          </p:cNvSpPr>
          <p:nvPr>
            <p:ph sz="quarter" idx="10"/>
          </p:nvPr>
        </p:nvSpPr>
        <p:spPr/>
        <p:txBody>
          <a:bodyPr/>
          <a:lstStyle/>
          <a:p>
            <a:pPr marL="0" indent="0">
              <a:buNone/>
            </a:pPr>
            <a:r>
              <a:rPr lang="en-US" sz="4000" dirty="0"/>
              <a:t>All writes are visible to all readers. Writes synchronously committed by a majority quorum of replicas and reads are acknowledged by the majority read quorum.</a:t>
            </a:r>
          </a:p>
        </p:txBody>
      </p:sp>
    </p:spTree>
    <p:extLst>
      <p:ext uri="{BB962C8B-B14F-4D97-AF65-F5344CB8AC3E}">
        <p14:creationId xmlns:p14="http://schemas.microsoft.com/office/powerpoint/2010/main" val="1259083693"/>
      </p:ext>
    </p:extLst>
  </p:cSld>
  <p:clrMapOvr>
    <a:masterClrMapping/>
  </p:clrMapOvr>
  <p:transition>
    <p:fade/>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chor="ctr">
            <a:noAutofit/>
          </a:bodyPr>
          <a:lstStyle/>
          <a:p>
            <a:pPr marL="252000"/>
            <a:r>
              <a:rPr lang="en-US" sz="4000" dirty="0">
                <a:solidFill>
                  <a:schemeClr val="tx1"/>
                </a:solidFill>
              </a:rPr>
              <a:t>Tunable </a:t>
            </a:r>
            <a:r>
              <a:rPr lang="en-US" sz="4000" dirty="0" smtClean="0">
                <a:solidFill>
                  <a:schemeClr val="tx1"/>
                </a:solidFill>
              </a:rPr>
              <a:t>Consistency</a:t>
            </a:r>
            <a:br>
              <a:rPr lang="en-US" sz="4000" dirty="0" smtClean="0">
                <a:solidFill>
                  <a:schemeClr val="tx1"/>
                </a:solidFill>
              </a:rPr>
            </a:br>
            <a:r>
              <a:rPr lang="en-US" sz="4000" b="1" dirty="0" smtClean="0">
                <a:solidFill>
                  <a:schemeClr val="tx1"/>
                </a:solidFill>
                <a:latin typeface="+mn-lt"/>
              </a:rPr>
              <a:t>Bounded Stateless</a:t>
            </a:r>
            <a:r>
              <a:rPr lang="en-US" sz="4000" dirty="0">
                <a:solidFill>
                  <a:schemeClr val="tx1"/>
                </a:solidFill>
              </a:rPr>
              <a:t/>
            </a:r>
            <a:br>
              <a:rPr lang="en-US" sz="4000" dirty="0">
                <a:solidFill>
                  <a:schemeClr val="tx1"/>
                </a:solidFill>
              </a:rPr>
            </a:br>
            <a:endParaRPr lang="en-US" sz="4000" dirty="0">
              <a:solidFill>
                <a:schemeClr val="tx1"/>
              </a:solidFill>
            </a:endParaRPr>
          </a:p>
        </p:txBody>
      </p:sp>
      <p:sp>
        <p:nvSpPr>
          <p:cNvPr id="3" name="Content Placeholder 2"/>
          <p:cNvSpPr>
            <a:spLocks noGrp="1"/>
          </p:cNvSpPr>
          <p:nvPr>
            <p:ph sz="quarter" idx="10"/>
          </p:nvPr>
        </p:nvSpPr>
        <p:spPr/>
        <p:txBody>
          <a:bodyPr/>
          <a:lstStyle/>
          <a:p>
            <a:pPr marL="0" indent="0">
              <a:buNone/>
            </a:pPr>
            <a:r>
              <a:rPr lang="en-US" sz="4000" dirty="0"/>
              <a:t>Guaranteed ordering of writes, reads adhere to minimum freshness. Writes are propagated asynchronously, reads are acknowledged by majority quorum lagging by at most K prefixes.</a:t>
            </a:r>
          </a:p>
        </p:txBody>
      </p:sp>
    </p:spTree>
    <p:extLst>
      <p:ext uri="{BB962C8B-B14F-4D97-AF65-F5344CB8AC3E}">
        <p14:creationId xmlns:p14="http://schemas.microsoft.com/office/powerpoint/2010/main" val="4138824199"/>
      </p:ext>
    </p:extLst>
  </p:cSld>
  <p:clrMapOvr>
    <a:masterClrMapping/>
  </p:clrMapOvr>
  <p:transition>
    <p:fade/>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chor="ctr">
            <a:noAutofit/>
          </a:bodyPr>
          <a:lstStyle/>
          <a:p>
            <a:pPr marL="252000"/>
            <a:r>
              <a:rPr lang="en-US" sz="4000" dirty="0">
                <a:solidFill>
                  <a:schemeClr val="tx1"/>
                </a:solidFill>
              </a:rPr>
              <a:t>Tunable </a:t>
            </a:r>
            <a:r>
              <a:rPr lang="en-US" sz="4000" dirty="0" smtClean="0">
                <a:solidFill>
                  <a:schemeClr val="tx1"/>
                </a:solidFill>
              </a:rPr>
              <a:t>Consistency</a:t>
            </a:r>
            <a:br>
              <a:rPr lang="en-US" sz="4000" dirty="0" smtClean="0">
                <a:solidFill>
                  <a:schemeClr val="tx1"/>
                </a:solidFill>
              </a:rPr>
            </a:br>
            <a:r>
              <a:rPr lang="en-US" sz="4000" b="1" dirty="0" smtClean="0">
                <a:solidFill>
                  <a:schemeClr val="tx1"/>
                </a:solidFill>
                <a:latin typeface="+mn-lt"/>
              </a:rPr>
              <a:t>Session</a:t>
            </a:r>
            <a:r>
              <a:rPr lang="en-US" sz="4000" dirty="0">
                <a:solidFill>
                  <a:schemeClr val="tx1"/>
                </a:solidFill>
              </a:rPr>
              <a:t/>
            </a:r>
            <a:br>
              <a:rPr lang="en-US" sz="4000" dirty="0">
                <a:solidFill>
                  <a:schemeClr val="tx1"/>
                </a:solidFill>
              </a:rPr>
            </a:br>
            <a:endParaRPr lang="en-US" sz="4000" dirty="0">
              <a:solidFill>
                <a:schemeClr val="tx1"/>
              </a:solidFill>
            </a:endParaRPr>
          </a:p>
        </p:txBody>
      </p:sp>
      <p:sp>
        <p:nvSpPr>
          <p:cNvPr id="3" name="Content Placeholder 2"/>
          <p:cNvSpPr>
            <a:spLocks noGrp="1"/>
          </p:cNvSpPr>
          <p:nvPr>
            <p:ph sz="quarter" idx="10"/>
          </p:nvPr>
        </p:nvSpPr>
        <p:spPr/>
        <p:txBody>
          <a:bodyPr/>
          <a:lstStyle/>
          <a:p>
            <a:pPr marL="0" indent="0">
              <a:buNone/>
            </a:pPr>
            <a:r>
              <a:rPr lang="en-US" sz="4000" dirty="0"/>
              <a:t>Read your own writes. Writes are propagated asynchronously while reads for a session are issued against the replica that can serve the requested version.</a:t>
            </a:r>
          </a:p>
        </p:txBody>
      </p:sp>
    </p:spTree>
    <p:extLst>
      <p:ext uri="{BB962C8B-B14F-4D97-AF65-F5344CB8AC3E}">
        <p14:creationId xmlns:p14="http://schemas.microsoft.com/office/powerpoint/2010/main" val="1134657562"/>
      </p:ext>
    </p:extLst>
  </p:cSld>
  <p:clrMapOvr>
    <a:masterClrMapping/>
  </p:clrMapOvr>
  <p:transition>
    <p:fade/>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chor="ctr">
            <a:noAutofit/>
          </a:bodyPr>
          <a:lstStyle/>
          <a:p>
            <a:pPr marL="252000"/>
            <a:r>
              <a:rPr lang="en-US" sz="4000" dirty="0">
                <a:solidFill>
                  <a:schemeClr val="tx1"/>
                </a:solidFill>
              </a:rPr>
              <a:t>Tunable </a:t>
            </a:r>
            <a:r>
              <a:rPr lang="en-US" sz="4000" dirty="0" smtClean="0">
                <a:solidFill>
                  <a:schemeClr val="tx1"/>
                </a:solidFill>
              </a:rPr>
              <a:t>Consistency</a:t>
            </a:r>
            <a:br>
              <a:rPr lang="en-US" sz="4000" dirty="0" smtClean="0">
                <a:solidFill>
                  <a:schemeClr val="tx1"/>
                </a:solidFill>
              </a:rPr>
            </a:br>
            <a:r>
              <a:rPr lang="en-US" sz="4000" b="1" dirty="0" smtClean="0">
                <a:solidFill>
                  <a:schemeClr val="tx1"/>
                </a:solidFill>
                <a:latin typeface="+mn-lt"/>
              </a:rPr>
              <a:t>Eventual</a:t>
            </a:r>
            <a:r>
              <a:rPr lang="en-US" sz="4000" dirty="0">
                <a:solidFill>
                  <a:schemeClr val="tx1"/>
                </a:solidFill>
              </a:rPr>
              <a:t/>
            </a:r>
            <a:br>
              <a:rPr lang="en-US" sz="4000" dirty="0">
                <a:solidFill>
                  <a:schemeClr val="tx1"/>
                </a:solidFill>
              </a:rPr>
            </a:br>
            <a:endParaRPr lang="en-US" sz="4000" dirty="0">
              <a:solidFill>
                <a:schemeClr val="tx1"/>
              </a:solidFill>
            </a:endParaRPr>
          </a:p>
        </p:txBody>
      </p:sp>
      <p:sp>
        <p:nvSpPr>
          <p:cNvPr id="3" name="Content Placeholder 2"/>
          <p:cNvSpPr>
            <a:spLocks noGrp="1"/>
          </p:cNvSpPr>
          <p:nvPr>
            <p:ph sz="quarter" idx="10"/>
          </p:nvPr>
        </p:nvSpPr>
        <p:spPr/>
        <p:txBody>
          <a:bodyPr/>
          <a:lstStyle/>
          <a:p>
            <a:pPr marL="0" indent="0">
              <a:buNone/>
            </a:pPr>
            <a:r>
              <a:rPr lang="en-US" sz="4000" dirty="0">
                <a:solidFill>
                  <a:schemeClr val="tx1"/>
                </a:solidFill>
              </a:rPr>
              <a:t>Reads eventually converge with writes. Writes are propagated asynchronously while reads can be acknowledged by any replica. Readers may view older data then previously observed.</a:t>
            </a:r>
            <a:endParaRPr lang="en-US" sz="4000" dirty="0"/>
          </a:p>
        </p:txBody>
      </p:sp>
    </p:spTree>
    <p:extLst>
      <p:ext uri="{BB962C8B-B14F-4D97-AF65-F5344CB8AC3E}">
        <p14:creationId xmlns:p14="http://schemas.microsoft.com/office/powerpoint/2010/main" val="1438934968"/>
      </p:ext>
    </p:extLst>
  </p:cSld>
  <p:clrMapOvr>
    <a:masterClrMapping/>
  </p:clrMapOvr>
  <p:transition>
    <p:fade/>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0"/>
            <a:ext cx="12201418"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solidFill>
                  <a:schemeClr val="tx1"/>
                </a:solidFill>
              </a:rPr>
              <a:t>Tunable </a:t>
            </a:r>
            <a:r>
              <a:rPr lang="en-US" dirty="0" smtClean="0">
                <a:solidFill>
                  <a:schemeClr val="tx1"/>
                </a:solidFill>
              </a:rPr>
              <a:t>Consistency</a:t>
            </a:r>
            <a:endParaRPr lang="en-US" dirty="0">
              <a:solidFill>
                <a:schemeClr val="tx1"/>
              </a:solidFill>
            </a:endParaRPr>
          </a:p>
        </p:txBody>
      </p:sp>
      <p:graphicFrame>
        <p:nvGraphicFramePr>
          <p:cNvPr id="6" name="Table 5"/>
          <p:cNvGraphicFramePr>
            <a:graphicFrameLocks noGrp="1"/>
          </p:cNvGraphicFramePr>
          <p:nvPr>
            <p:extLst/>
          </p:nvPr>
        </p:nvGraphicFramePr>
        <p:xfrm>
          <a:off x="199696" y="1680895"/>
          <a:ext cx="11792608" cy="3496210"/>
        </p:xfrm>
        <a:graphic>
          <a:graphicData uri="http://schemas.openxmlformats.org/drawingml/2006/table">
            <a:tbl>
              <a:tblPr firstRow="1" bandRow="1"/>
              <a:tblGrid>
                <a:gridCol w="2385849">
                  <a:extLst>
                    <a:ext uri="{9D8B030D-6E8A-4147-A177-3AD203B41FA5}">
                      <a16:colId xmlns:a16="http://schemas.microsoft.com/office/drawing/2014/main" xmlns="" val="20000"/>
                    </a:ext>
                  </a:extLst>
                </a:gridCol>
                <a:gridCol w="4637281">
                  <a:extLst>
                    <a:ext uri="{9D8B030D-6E8A-4147-A177-3AD203B41FA5}">
                      <a16:colId xmlns:a16="http://schemas.microsoft.com/office/drawing/2014/main" xmlns="" val="20001"/>
                    </a:ext>
                  </a:extLst>
                </a:gridCol>
                <a:gridCol w="4769478">
                  <a:extLst>
                    <a:ext uri="{9D8B030D-6E8A-4147-A177-3AD203B41FA5}">
                      <a16:colId xmlns:a16="http://schemas.microsoft.com/office/drawing/2014/main" xmlns="" val="20002"/>
                    </a:ext>
                  </a:extLst>
                </a:gridCol>
              </a:tblGrid>
              <a:tr h="298808">
                <a:tc>
                  <a:txBody>
                    <a:bodyPr/>
                    <a:lstStyle>
                      <a:lvl1pPr marL="0" algn="l" defTabSz="686047" rtl="0" eaLnBrk="1" latinLnBrk="0" hangingPunct="1">
                        <a:defRPr sz="1400" b="1" kern="1200">
                          <a:solidFill>
                            <a:schemeClr val="tx1"/>
                          </a:solidFill>
                          <a:latin typeface="Calibri" panose="020F0502020204030204"/>
                        </a:defRPr>
                      </a:lvl1pPr>
                      <a:lvl2pPr marL="343024" algn="l" defTabSz="686047" rtl="0" eaLnBrk="1" latinLnBrk="0" hangingPunct="1">
                        <a:defRPr sz="1400" b="1" kern="1200">
                          <a:solidFill>
                            <a:schemeClr val="tx1"/>
                          </a:solidFill>
                          <a:latin typeface="Calibri" panose="020F0502020204030204"/>
                        </a:defRPr>
                      </a:lvl2pPr>
                      <a:lvl3pPr marL="686047" algn="l" defTabSz="686047" rtl="0" eaLnBrk="1" latinLnBrk="0" hangingPunct="1">
                        <a:defRPr sz="1400" b="1" kern="1200">
                          <a:solidFill>
                            <a:schemeClr val="tx1"/>
                          </a:solidFill>
                          <a:latin typeface="Calibri" panose="020F0502020204030204"/>
                        </a:defRPr>
                      </a:lvl3pPr>
                      <a:lvl4pPr marL="1029070" algn="l" defTabSz="686047" rtl="0" eaLnBrk="1" latinLnBrk="0" hangingPunct="1">
                        <a:defRPr sz="1400" b="1" kern="1200">
                          <a:solidFill>
                            <a:schemeClr val="tx1"/>
                          </a:solidFill>
                          <a:latin typeface="Calibri" panose="020F0502020204030204"/>
                        </a:defRPr>
                      </a:lvl4pPr>
                      <a:lvl5pPr marL="1372094" algn="l" defTabSz="686047" rtl="0" eaLnBrk="1" latinLnBrk="0" hangingPunct="1">
                        <a:defRPr sz="1400" b="1" kern="1200">
                          <a:solidFill>
                            <a:schemeClr val="tx1"/>
                          </a:solidFill>
                          <a:latin typeface="Calibri" panose="020F0502020204030204"/>
                        </a:defRPr>
                      </a:lvl5pPr>
                      <a:lvl6pPr marL="1715118" algn="l" defTabSz="686047" rtl="0" eaLnBrk="1" latinLnBrk="0" hangingPunct="1">
                        <a:defRPr sz="1400" b="1" kern="1200">
                          <a:solidFill>
                            <a:schemeClr val="tx1"/>
                          </a:solidFill>
                          <a:latin typeface="Calibri" panose="020F0502020204030204"/>
                        </a:defRPr>
                      </a:lvl6pPr>
                      <a:lvl7pPr marL="2058140" algn="l" defTabSz="686047" rtl="0" eaLnBrk="1" latinLnBrk="0" hangingPunct="1">
                        <a:defRPr sz="1400" b="1" kern="1200">
                          <a:solidFill>
                            <a:schemeClr val="tx1"/>
                          </a:solidFill>
                          <a:latin typeface="Calibri" panose="020F0502020204030204"/>
                        </a:defRPr>
                      </a:lvl7pPr>
                      <a:lvl8pPr marL="2401164" algn="l" defTabSz="686047" rtl="0" eaLnBrk="1" latinLnBrk="0" hangingPunct="1">
                        <a:defRPr sz="1400" b="1" kern="1200">
                          <a:solidFill>
                            <a:schemeClr val="tx1"/>
                          </a:solidFill>
                          <a:latin typeface="Calibri" panose="020F0502020204030204"/>
                        </a:defRPr>
                      </a:lvl8pPr>
                      <a:lvl9pPr marL="2744188" algn="l" defTabSz="686047" rtl="0" eaLnBrk="1" latinLnBrk="0" hangingPunct="1">
                        <a:defRPr sz="1400" b="1" kern="1200">
                          <a:solidFill>
                            <a:schemeClr val="tx1"/>
                          </a:solidFill>
                          <a:latin typeface="Calibri" panose="020F0502020204030204"/>
                        </a:defRPr>
                      </a:lvl9pPr>
                    </a:lstStyle>
                    <a:p>
                      <a:endParaRPr lang="en-US" sz="4000" i="1" dirty="0">
                        <a:solidFill>
                          <a:schemeClr val="tx1"/>
                        </a:solidFill>
                        <a:latin typeface="+mj-lt"/>
                        <a:cs typeface="Consolas" panose="020B0609020204030204" pitchFamily="49" charset="0"/>
                      </a:endParaRPr>
                    </a:p>
                  </a:txBody>
                  <a:tcPr marL="89642" marR="89642" marT="44821" marB="44821">
                    <a:lnL>
                      <a:noFill/>
                    </a:lnL>
                    <a:lnR>
                      <a:noFill/>
                    </a:lnR>
                    <a:lnT w="12700" cmpd="sng">
                      <a:noFill/>
                    </a:lnT>
                    <a:lnB w="12700" cmpd="sng">
                      <a:noFill/>
                    </a:lnB>
                    <a:lnTlToBr w="12700" cmpd="sng">
                      <a:noFill/>
                      <a:prstDash val="solid"/>
                    </a:lnTlToBr>
                    <a:lnBlToTr w="12700" cmpd="sng">
                      <a:noFill/>
                      <a:prstDash val="solid"/>
                    </a:lnBlToTr>
                    <a:noFill/>
                  </a:tcPr>
                </a:tc>
                <a:tc>
                  <a:txBody>
                    <a:bodyPr/>
                    <a:lstStyle>
                      <a:lvl1pPr marL="0" algn="l" defTabSz="686047" rtl="0" eaLnBrk="1" latinLnBrk="0" hangingPunct="1">
                        <a:defRPr sz="1400" b="1" kern="1200">
                          <a:solidFill>
                            <a:schemeClr val="tx1"/>
                          </a:solidFill>
                          <a:latin typeface="Calibri" panose="020F0502020204030204"/>
                        </a:defRPr>
                      </a:lvl1pPr>
                      <a:lvl2pPr marL="343024" algn="l" defTabSz="686047" rtl="0" eaLnBrk="1" latinLnBrk="0" hangingPunct="1">
                        <a:defRPr sz="1400" b="1" kern="1200">
                          <a:solidFill>
                            <a:schemeClr val="tx1"/>
                          </a:solidFill>
                          <a:latin typeface="Calibri" panose="020F0502020204030204"/>
                        </a:defRPr>
                      </a:lvl2pPr>
                      <a:lvl3pPr marL="686047" algn="l" defTabSz="686047" rtl="0" eaLnBrk="1" latinLnBrk="0" hangingPunct="1">
                        <a:defRPr sz="1400" b="1" kern="1200">
                          <a:solidFill>
                            <a:schemeClr val="tx1"/>
                          </a:solidFill>
                          <a:latin typeface="Calibri" panose="020F0502020204030204"/>
                        </a:defRPr>
                      </a:lvl3pPr>
                      <a:lvl4pPr marL="1029070" algn="l" defTabSz="686047" rtl="0" eaLnBrk="1" latinLnBrk="0" hangingPunct="1">
                        <a:defRPr sz="1400" b="1" kern="1200">
                          <a:solidFill>
                            <a:schemeClr val="tx1"/>
                          </a:solidFill>
                          <a:latin typeface="Calibri" panose="020F0502020204030204"/>
                        </a:defRPr>
                      </a:lvl4pPr>
                      <a:lvl5pPr marL="1372094" algn="l" defTabSz="686047" rtl="0" eaLnBrk="1" latinLnBrk="0" hangingPunct="1">
                        <a:defRPr sz="1400" b="1" kern="1200">
                          <a:solidFill>
                            <a:schemeClr val="tx1"/>
                          </a:solidFill>
                          <a:latin typeface="Calibri" panose="020F0502020204030204"/>
                        </a:defRPr>
                      </a:lvl5pPr>
                      <a:lvl6pPr marL="1715118" algn="l" defTabSz="686047" rtl="0" eaLnBrk="1" latinLnBrk="0" hangingPunct="1">
                        <a:defRPr sz="1400" b="1" kern="1200">
                          <a:solidFill>
                            <a:schemeClr val="tx1"/>
                          </a:solidFill>
                          <a:latin typeface="Calibri" panose="020F0502020204030204"/>
                        </a:defRPr>
                      </a:lvl6pPr>
                      <a:lvl7pPr marL="2058140" algn="l" defTabSz="686047" rtl="0" eaLnBrk="1" latinLnBrk="0" hangingPunct="1">
                        <a:defRPr sz="1400" b="1" kern="1200">
                          <a:solidFill>
                            <a:schemeClr val="tx1"/>
                          </a:solidFill>
                          <a:latin typeface="Calibri" panose="020F0502020204030204"/>
                        </a:defRPr>
                      </a:lvl7pPr>
                      <a:lvl8pPr marL="2401164" algn="l" defTabSz="686047" rtl="0" eaLnBrk="1" latinLnBrk="0" hangingPunct="1">
                        <a:defRPr sz="1400" b="1" kern="1200">
                          <a:solidFill>
                            <a:schemeClr val="tx1"/>
                          </a:solidFill>
                          <a:latin typeface="Calibri" panose="020F0502020204030204"/>
                        </a:defRPr>
                      </a:lvl8pPr>
                      <a:lvl9pPr marL="2744188" algn="l" defTabSz="686047" rtl="0" eaLnBrk="1" latinLnBrk="0" hangingPunct="1">
                        <a:defRPr sz="1400" b="1" kern="1200">
                          <a:solidFill>
                            <a:schemeClr val="tx1"/>
                          </a:solidFill>
                          <a:latin typeface="Calibri" panose="020F0502020204030204"/>
                        </a:defRPr>
                      </a:lvl9pPr>
                    </a:lstStyle>
                    <a:p>
                      <a:r>
                        <a:rPr lang="en-US" sz="3200" b="0" i="1" dirty="0" smtClean="0">
                          <a:solidFill>
                            <a:schemeClr val="tx1"/>
                          </a:solidFill>
                          <a:latin typeface="+mj-lt"/>
                          <a:cs typeface="Consolas" panose="020B0609020204030204" pitchFamily="49" charset="0"/>
                        </a:rPr>
                        <a:t>Writes</a:t>
                      </a:r>
                      <a:endParaRPr lang="en-US" sz="3200" b="0" i="1" dirty="0">
                        <a:solidFill>
                          <a:schemeClr val="tx1"/>
                        </a:solidFill>
                        <a:latin typeface="+mj-lt"/>
                        <a:cs typeface="Consolas" panose="020B0609020204030204" pitchFamily="49" charset="0"/>
                      </a:endParaRPr>
                    </a:p>
                  </a:txBody>
                  <a:tcPr marL="89642" marR="89642" marT="44821" marB="44821" anchor="b">
                    <a:lnL>
                      <a:noFill/>
                    </a:lnL>
                    <a:lnR>
                      <a:noFill/>
                    </a:lnR>
                    <a:lnT w="12700" cmpd="sng">
                      <a:noFill/>
                    </a:lnT>
                    <a:lnB w="12700" cmpd="sng">
                      <a:noFill/>
                    </a:lnB>
                    <a:lnTlToBr w="12700" cmpd="sng">
                      <a:noFill/>
                      <a:prstDash val="solid"/>
                    </a:lnTlToBr>
                    <a:lnBlToTr w="12700" cmpd="sng">
                      <a:noFill/>
                      <a:prstDash val="solid"/>
                    </a:lnBlToTr>
                    <a:noFill/>
                  </a:tcPr>
                </a:tc>
                <a:tc>
                  <a:txBody>
                    <a:bodyPr/>
                    <a:lstStyle>
                      <a:lvl1pPr marL="0" algn="l" defTabSz="686047" rtl="0" eaLnBrk="1" latinLnBrk="0" hangingPunct="1">
                        <a:defRPr sz="1400" b="1" kern="1200">
                          <a:solidFill>
                            <a:schemeClr val="tx1"/>
                          </a:solidFill>
                          <a:latin typeface="Calibri" panose="020F0502020204030204"/>
                        </a:defRPr>
                      </a:lvl1pPr>
                      <a:lvl2pPr marL="343024" algn="l" defTabSz="686047" rtl="0" eaLnBrk="1" latinLnBrk="0" hangingPunct="1">
                        <a:defRPr sz="1400" b="1" kern="1200">
                          <a:solidFill>
                            <a:schemeClr val="tx1"/>
                          </a:solidFill>
                          <a:latin typeface="Calibri" panose="020F0502020204030204"/>
                        </a:defRPr>
                      </a:lvl2pPr>
                      <a:lvl3pPr marL="686047" algn="l" defTabSz="686047" rtl="0" eaLnBrk="1" latinLnBrk="0" hangingPunct="1">
                        <a:defRPr sz="1400" b="1" kern="1200">
                          <a:solidFill>
                            <a:schemeClr val="tx1"/>
                          </a:solidFill>
                          <a:latin typeface="Calibri" panose="020F0502020204030204"/>
                        </a:defRPr>
                      </a:lvl3pPr>
                      <a:lvl4pPr marL="1029070" algn="l" defTabSz="686047" rtl="0" eaLnBrk="1" latinLnBrk="0" hangingPunct="1">
                        <a:defRPr sz="1400" b="1" kern="1200">
                          <a:solidFill>
                            <a:schemeClr val="tx1"/>
                          </a:solidFill>
                          <a:latin typeface="Calibri" panose="020F0502020204030204"/>
                        </a:defRPr>
                      </a:lvl4pPr>
                      <a:lvl5pPr marL="1372094" algn="l" defTabSz="686047" rtl="0" eaLnBrk="1" latinLnBrk="0" hangingPunct="1">
                        <a:defRPr sz="1400" b="1" kern="1200">
                          <a:solidFill>
                            <a:schemeClr val="tx1"/>
                          </a:solidFill>
                          <a:latin typeface="Calibri" panose="020F0502020204030204"/>
                        </a:defRPr>
                      </a:lvl5pPr>
                      <a:lvl6pPr marL="1715118" algn="l" defTabSz="686047" rtl="0" eaLnBrk="1" latinLnBrk="0" hangingPunct="1">
                        <a:defRPr sz="1400" b="1" kern="1200">
                          <a:solidFill>
                            <a:schemeClr val="tx1"/>
                          </a:solidFill>
                          <a:latin typeface="Calibri" panose="020F0502020204030204"/>
                        </a:defRPr>
                      </a:lvl6pPr>
                      <a:lvl7pPr marL="2058140" algn="l" defTabSz="686047" rtl="0" eaLnBrk="1" latinLnBrk="0" hangingPunct="1">
                        <a:defRPr sz="1400" b="1" kern="1200">
                          <a:solidFill>
                            <a:schemeClr val="tx1"/>
                          </a:solidFill>
                          <a:latin typeface="Calibri" panose="020F0502020204030204"/>
                        </a:defRPr>
                      </a:lvl7pPr>
                      <a:lvl8pPr marL="2401164" algn="l" defTabSz="686047" rtl="0" eaLnBrk="1" latinLnBrk="0" hangingPunct="1">
                        <a:defRPr sz="1400" b="1" kern="1200">
                          <a:solidFill>
                            <a:schemeClr val="tx1"/>
                          </a:solidFill>
                          <a:latin typeface="Calibri" panose="020F0502020204030204"/>
                        </a:defRPr>
                      </a:lvl8pPr>
                      <a:lvl9pPr marL="2744188" algn="l" defTabSz="686047" rtl="0" eaLnBrk="1" latinLnBrk="0" hangingPunct="1">
                        <a:defRPr sz="1400" b="1" kern="1200">
                          <a:solidFill>
                            <a:schemeClr val="tx1"/>
                          </a:solidFill>
                          <a:latin typeface="Calibri" panose="020F0502020204030204"/>
                        </a:defRPr>
                      </a:lvl9pPr>
                    </a:lstStyle>
                    <a:p>
                      <a:r>
                        <a:rPr lang="en-US" sz="3200" b="0" i="1" dirty="0" smtClean="0">
                          <a:solidFill>
                            <a:schemeClr val="tx1"/>
                          </a:solidFill>
                          <a:latin typeface="+mj-lt"/>
                          <a:cs typeface="Consolas" panose="020B0609020204030204" pitchFamily="49" charset="0"/>
                        </a:rPr>
                        <a:t>Reads</a:t>
                      </a:r>
                      <a:endParaRPr lang="en-US" sz="3200" b="0" i="1" dirty="0">
                        <a:solidFill>
                          <a:schemeClr val="tx1"/>
                        </a:solidFill>
                        <a:latin typeface="+mj-lt"/>
                        <a:cs typeface="Consolas" panose="020B0609020204030204" pitchFamily="49" charset="0"/>
                      </a:endParaRPr>
                    </a:p>
                  </a:txBody>
                  <a:tcPr marL="89642" marR="89642" marT="44821" marB="44821" anchor="b">
                    <a:lnL>
                      <a:noFill/>
                    </a:lnL>
                    <a:lnR>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10000"/>
                  </a:ext>
                </a:extLst>
              </a:tr>
              <a:tr h="507974">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smtClean="0">
                          <a:solidFill>
                            <a:schemeClr val="tx1"/>
                          </a:solidFill>
                          <a:latin typeface="+mj-lt"/>
                          <a:cs typeface="Consolas" panose="020B0609020204030204" pitchFamily="49" charset="0"/>
                        </a:rPr>
                        <a:t>Strong</a:t>
                      </a:r>
                      <a:endParaRPr lang="en-US" sz="4000" dirty="0">
                        <a:solidFill>
                          <a:schemeClr val="tx1"/>
                        </a:solidFill>
                        <a:latin typeface="+mj-lt"/>
                        <a:cs typeface="Consolas" panose="020B0609020204030204" pitchFamily="49" charset="0"/>
                      </a:endParaRPr>
                    </a:p>
                  </a:txBody>
                  <a:tcPr marL="89642" marR="89642" marT="44821" marB="44821">
                    <a:lnL>
                      <a:noFill/>
                    </a:lnL>
                    <a:lnR>
                      <a:noFill/>
                    </a:lnR>
                    <a:lnT w="12700" cmpd="sng">
                      <a:noFill/>
                    </a:lnT>
                    <a:lnB>
                      <a:noFill/>
                    </a:lnB>
                    <a:lnTlToBr w="12700" cmpd="sng">
                      <a:noFill/>
                      <a:prstDash val="solid"/>
                    </a:lnTlToBr>
                    <a:lnBlToTr w="12700" cmpd="sng">
                      <a:noFill/>
                      <a:prstDash val="solid"/>
                    </a:lnBlToTr>
                    <a:solidFill>
                      <a:sysClr val="windowText" lastClr="000000">
                        <a:alpha val="20000"/>
                      </a:sysClr>
                    </a:solidFill>
                  </a:tcPr>
                </a:tc>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smtClean="0">
                          <a:solidFill>
                            <a:schemeClr val="tx1"/>
                          </a:solidFill>
                          <a:latin typeface="+mj-lt"/>
                          <a:cs typeface="Consolas" panose="020B0609020204030204" pitchFamily="49" charset="0"/>
                        </a:rPr>
                        <a:t>sync quorum writes</a:t>
                      </a:r>
                      <a:endParaRPr lang="en-US" sz="4000" dirty="0">
                        <a:solidFill>
                          <a:schemeClr val="tx1"/>
                        </a:solidFill>
                        <a:latin typeface="+mj-lt"/>
                        <a:cs typeface="Consolas" panose="020B0609020204030204" pitchFamily="49" charset="0"/>
                      </a:endParaRPr>
                    </a:p>
                  </a:txBody>
                  <a:tcPr marL="89642" marR="89642" marT="44821" marB="44821">
                    <a:lnL>
                      <a:noFill/>
                    </a:lnL>
                    <a:lnR>
                      <a:noFill/>
                    </a:lnR>
                    <a:lnT w="12700" cmpd="sng">
                      <a:noFill/>
                    </a:lnT>
                    <a:lnB>
                      <a:noFill/>
                    </a:lnB>
                    <a:lnTlToBr w="12700" cmpd="sng">
                      <a:noFill/>
                      <a:prstDash val="solid"/>
                    </a:lnTlToBr>
                    <a:lnBlToTr w="12700" cmpd="sng">
                      <a:noFill/>
                      <a:prstDash val="solid"/>
                    </a:lnBlToTr>
                    <a:solidFill>
                      <a:sysClr val="windowText" lastClr="000000">
                        <a:alpha val="20000"/>
                      </a:sysClr>
                    </a:solidFill>
                  </a:tcPr>
                </a:tc>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smtClean="0">
                          <a:solidFill>
                            <a:schemeClr val="tx1"/>
                          </a:solidFill>
                          <a:latin typeface="+mj-lt"/>
                          <a:cs typeface="Consolas" panose="020B0609020204030204" pitchFamily="49" charset="0"/>
                        </a:rPr>
                        <a:t>quorum</a:t>
                      </a:r>
                      <a:r>
                        <a:rPr lang="en-US" sz="4000" baseline="0" dirty="0" smtClean="0">
                          <a:solidFill>
                            <a:schemeClr val="tx1"/>
                          </a:solidFill>
                          <a:latin typeface="+mj-lt"/>
                          <a:cs typeface="Consolas" panose="020B0609020204030204" pitchFamily="49" charset="0"/>
                        </a:rPr>
                        <a:t> reads</a:t>
                      </a:r>
                      <a:endParaRPr lang="en-US" sz="4000" dirty="0">
                        <a:solidFill>
                          <a:schemeClr val="tx1"/>
                        </a:solidFill>
                        <a:latin typeface="+mj-lt"/>
                        <a:cs typeface="Consolas" panose="020B0609020204030204" pitchFamily="49" charset="0"/>
                      </a:endParaRPr>
                    </a:p>
                  </a:txBody>
                  <a:tcPr marL="89642" marR="89642" marT="44821" marB="44821">
                    <a:lnL>
                      <a:noFill/>
                    </a:lnL>
                    <a:lnR>
                      <a:noFill/>
                    </a:lnR>
                    <a:lnT w="12700" cmpd="sng">
                      <a:noFill/>
                    </a:lnT>
                    <a:lnB>
                      <a:noFill/>
                    </a:lnB>
                    <a:lnTlToBr w="12700" cmpd="sng">
                      <a:noFill/>
                      <a:prstDash val="solid"/>
                    </a:lnTlToBr>
                    <a:lnBlToTr w="12700" cmpd="sng">
                      <a:noFill/>
                      <a:prstDash val="solid"/>
                    </a:lnBlToTr>
                    <a:solidFill>
                      <a:sysClr val="windowText" lastClr="000000">
                        <a:alpha val="20000"/>
                      </a:sysClr>
                    </a:solidFill>
                  </a:tcPr>
                </a:tc>
                <a:extLst>
                  <a:ext uri="{0D108BD9-81ED-4DB2-BD59-A6C34878D82A}">
                    <a16:rowId xmlns:a16="http://schemas.microsoft.com/office/drawing/2014/main" xmlns="" val="10001"/>
                  </a:ext>
                </a:extLst>
              </a:tr>
              <a:tr h="507974">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smtClean="0">
                          <a:solidFill>
                            <a:schemeClr val="tx1"/>
                          </a:solidFill>
                          <a:latin typeface="+mj-lt"/>
                          <a:cs typeface="Consolas" panose="020B0609020204030204" pitchFamily="49" charset="0"/>
                        </a:rPr>
                        <a:t>Bounded</a:t>
                      </a:r>
                      <a:endParaRPr lang="en-US" sz="4000" dirty="0">
                        <a:solidFill>
                          <a:schemeClr val="tx1"/>
                        </a:solidFill>
                        <a:latin typeface="+mj-lt"/>
                        <a:cs typeface="Consolas" panose="020B0609020204030204" pitchFamily="49" charset="0"/>
                      </a:endParaRPr>
                    </a:p>
                  </a:txBody>
                  <a:tcPr marL="89642" marR="89642" marT="44821" marB="44821">
                    <a:lnL>
                      <a:noFill/>
                    </a:lnL>
                    <a:lnR>
                      <a:noFill/>
                    </a:lnR>
                    <a:lnT>
                      <a:noFill/>
                    </a:lnT>
                    <a:lnB>
                      <a:noFill/>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err="1" smtClean="0">
                          <a:solidFill>
                            <a:schemeClr val="tx1"/>
                          </a:solidFill>
                          <a:latin typeface="+mj-lt"/>
                          <a:cs typeface="Consolas" panose="020B0609020204030204" pitchFamily="49" charset="0"/>
                        </a:rPr>
                        <a:t>async</a:t>
                      </a:r>
                      <a:r>
                        <a:rPr lang="en-US" sz="4000" baseline="0" dirty="0" smtClean="0">
                          <a:solidFill>
                            <a:schemeClr val="tx1"/>
                          </a:solidFill>
                          <a:latin typeface="+mj-lt"/>
                          <a:cs typeface="Consolas" panose="020B0609020204030204" pitchFamily="49" charset="0"/>
                        </a:rPr>
                        <a:t> replication</a:t>
                      </a:r>
                      <a:endParaRPr lang="en-US" sz="4000" dirty="0">
                        <a:solidFill>
                          <a:schemeClr val="tx1"/>
                        </a:solidFill>
                        <a:latin typeface="+mj-lt"/>
                        <a:cs typeface="Consolas" panose="020B0609020204030204" pitchFamily="49" charset="0"/>
                      </a:endParaRPr>
                    </a:p>
                  </a:txBody>
                  <a:tcPr marL="89642" marR="89642" marT="44821" marB="44821">
                    <a:lnL>
                      <a:noFill/>
                    </a:lnL>
                    <a:lnR>
                      <a:noFill/>
                    </a:lnR>
                    <a:lnT>
                      <a:noFill/>
                    </a:lnT>
                    <a:lnB>
                      <a:noFill/>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smtClean="0">
                          <a:solidFill>
                            <a:schemeClr val="tx1"/>
                          </a:solidFill>
                          <a:latin typeface="+mj-lt"/>
                          <a:cs typeface="Consolas" panose="020B0609020204030204" pitchFamily="49" charset="0"/>
                        </a:rPr>
                        <a:t>quorum reads</a:t>
                      </a:r>
                      <a:endParaRPr lang="en-US" sz="4000" dirty="0">
                        <a:solidFill>
                          <a:schemeClr val="tx1"/>
                        </a:solidFill>
                        <a:latin typeface="+mj-lt"/>
                        <a:cs typeface="Consolas" panose="020B0609020204030204" pitchFamily="49" charset="0"/>
                      </a:endParaRPr>
                    </a:p>
                  </a:txBody>
                  <a:tcPr marL="89642" marR="89642" marT="44821" marB="44821">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xmlns="" val="10002"/>
                  </a:ext>
                </a:extLst>
              </a:tr>
              <a:tr h="475696">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smtClean="0">
                          <a:solidFill>
                            <a:schemeClr val="tx1"/>
                          </a:solidFill>
                          <a:latin typeface="+mj-lt"/>
                          <a:cs typeface="Consolas" panose="020B0609020204030204" pitchFamily="49" charset="0"/>
                        </a:rPr>
                        <a:t>Session</a:t>
                      </a:r>
                      <a:endParaRPr lang="en-US" sz="4000" dirty="0">
                        <a:solidFill>
                          <a:schemeClr val="tx1"/>
                        </a:solidFill>
                        <a:latin typeface="+mj-lt"/>
                        <a:cs typeface="Consolas" panose="020B0609020204030204" pitchFamily="49" charset="0"/>
                      </a:endParaRPr>
                    </a:p>
                  </a:txBody>
                  <a:tcPr marL="89642" marR="89642" marT="44821" marB="44821">
                    <a:lnL>
                      <a:noFill/>
                    </a:lnL>
                    <a:lnR>
                      <a:noFill/>
                    </a:lnR>
                    <a:lnT>
                      <a:noFill/>
                    </a:lnT>
                    <a:lnB>
                      <a:noFill/>
                    </a:lnB>
                    <a:lnTlToBr w="12700" cmpd="sng">
                      <a:noFill/>
                      <a:prstDash val="solid"/>
                    </a:lnTlToBr>
                    <a:lnBlToTr w="12700" cmpd="sng">
                      <a:noFill/>
                      <a:prstDash val="solid"/>
                    </a:lnBlToTr>
                    <a:solidFill>
                      <a:sysClr val="windowText" lastClr="000000">
                        <a:alpha val="20000"/>
                      </a:sysClr>
                    </a:solidFill>
                  </a:tcPr>
                </a:tc>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err="1" smtClean="0">
                          <a:solidFill>
                            <a:schemeClr val="tx1"/>
                          </a:solidFill>
                          <a:latin typeface="+mj-lt"/>
                          <a:cs typeface="Consolas" panose="020B0609020204030204" pitchFamily="49" charset="0"/>
                        </a:rPr>
                        <a:t>async</a:t>
                      </a:r>
                      <a:r>
                        <a:rPr lang="en-US" sz="4000" dirty="0" smtClean="0">
                          <a:solidFill>
                            <a:schemeClr val="tx1"/>
                          </a:solidFill>
                          <a:latin typeface="+mj-lt"/>
                          <a:cs typeface="Consolas" panose="020B0609020204030204" pitchFamily="49" charset="0"/>
                        </a:rPr>
                        <a:t> replication</a:t>
                      </a:r>
                      <a:endParaRPr lang="en-US" sz="4000" dirty="0">
                        <a:solidFill>
                          <a:schemeClr val="tx1"/>
                        </a:solidFill>
                        <a:latin typeface="+mj-lt"/>
                        <a:cs typeface="Consolas" panose="020B0609020204030204" pitchFamily="49" charset="0"/>
                      </a:endParaRPr>
                    </a:p>
                  </a:txBody>
                  <a:tcPr marL="89642" marR="89642" marT="44821" marB="44821">
                    <a:lnL>
                      <a:noFill/>
                    </a:lnL>
                    <a:lnR>
                      <a:noFill/>
                    </a:lnR>
                    <a:lnT>
                      <a:noFill/>
                    </a:lnT>
                    <a:lnB>
                      <a:noFill/>
                    </a:lnB>
                    <a:lnTlToBr w="12700" cmpd="sng">
                      <a:noFill/>
                      <a:prstDash val="solid"/>
                    </a:lnTlToBr>
                    <a:lnBlToTr w="12700" cmpd="sng">
                      <a:noFill/>
                      <a:prstDash val="solid"/>
                    </a:lnBlToTr>
                    <a:solidFill>
                      <a:sysClr val="windowText" lastClr="000000">
                        <a:alpha val="20000"/>
                      </a:sysClr>
                    </a:solidFill>
                  </a:tcPr>
                </a:tc>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smtClean="0">
                          <a:solidFill>
                            <a:schemeClr val="tx1"/>
                          </a:solidFill>
                          <a:latin typeface="+mj-lt"/>
                          <a:cs typeface="Consolas" panose="020B0609020204030204" pitchFamily="49" charset="0"/>
                        </a:rPr>
                        <a:t>session bound replica</a:t>
                      </a:r>
                      <a:endParaRPr lang="en-US" sz="4000" dirty="0">
                        <a:solidFill>
                          <a:schemeClr val="tx1"/>
                        </a:solidFill>
                        <a:latin typeface="+mj-lt"/>
                        <a:cs typeface="Consolas" panose="020B0609020204030204" pitchFamily="49" charset="0"/>
                      </a:endParaRPr>
                    </a:p>
                  </a:txBody>
                  <a:tcPr marL="89642" marR="89642" marT="44821" marB="44821">
                    <a:lnL>
                      <a:noFill/>
                    </a:lnL>
                    <a:lnR>
                      <a:noFill/>
                    </a:lnR>
                    <a:lnT>
                      <a:noFill/>
                    </a:lnT>
                    <a:lnB>
                      <a:noFill/>
                    </a:lnB>
                    <a:lnTlToBr w="12700" cmpd="sng">
                      <a:noFill/>
                      <a:prstDash val="solid"/>
                    </a:lnTlToBr>
                    <a:lnBlToTr w="12700" cmpd="sng">
                      <a:noFill/>
                      <a:prstDash val="solid"/>
                    </a:lnBlToTr>
                    <a:solidFill>
                      <a:sysClr val="windowText" lastClr="000000">
                        <a:alpha val="20000"/>
                      </a:sysClr>
                    </a:solidFill>
                  </a:tcPr>
                </a:tc>
                <a:extLst>
                  <a:ext uri="{0D108BD9-81ED-4DB2-BD59-A6C34878D82A}">
                    <a16:rowId xmlns:a16="http://schemas.microsoft.com/office/drawing/2014/main" xmlns="" val="10003"/>
                  </a:ext>
                </a:extLst>
              </a:tr>
              <a:tr h="507974">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smtClean="0">
                          <a:solidFill>
                            <a:schemeClr val="tx1"/>
                          </a:solidFill>
                          <a:latin typeface="+mj-lt"/>
                          <a:cs typeface="Consolas" panose="020B0609020204030204" pitchFamily="49" charset="0"/>
                        </a:rPr>
                        <a:t>Eventual</a:t>
                      </a:r>
                      <a:endParaRPr lang="en-US" sz="4000" dirty="0">
                        <a:solidFill>
                          <a:schemeClr val="tx1"/>
                        </a:solidFill>
                        <a:latin typeface="+mj-lt"/>
                        <a:cs typeface="Consolas" panose="020B0609020204030204" pitchFamily="49" charset="0"/>
                      </a:endParaRPr>
                    </a:p>
                  </a:txBody>
                  <a:tcPr marL="89642" marR="89642" marT="44821" marB="44821">
                    <a:lnL>
                      <a:noFill/>
                    </a:lnL>
                    <a:lnR>
                      <a:noFill/>
                    </a:lnR>
                    <a:lnT>
                      <a:noFill/>
                    </a:lnT>
                    <a:lnB w="12700" cmpd="sng">
                      <a:noFill/>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err="1" smtClean="0">
                          <a:solidFill>
                            <a:schemeClr val="tx1"/>
                          </a:solidFill>
                          <a:latin typeface="+mj-lt"/>
                          <a:cs typeface="Consolas" panose="020B0609020204030204" pitchFamily="49" charset="0"/>
                        </a:rPr>
                        <a:t>async</a:t>
                      </a:r>
                      <a:r>
                        <a:rPr lang="en-US" sz="4000" dirty="0" smtClean="0">
                          <a:solidFill>
                            <a:schemeClr val="tx1"/>
                          </a:solidFill>
                          <a:latin typeface="+mj-lt"/>
                          <a:cs typeface="Consolas" panose="020B0609020204030204" pitchFamily="49" charset="0"/>
                        </a:rPr>
                        <a:t> replication</a:t>
                      </a:r>
                      <a:endParaRPr lang="en-US" sz="4000" dirty="0">
                        <a:solidFill>
                          <a:schemeClr val="tx1"/>
                        </a:solidFill>
                        <a:latin typeface="+mj-lt"/>
                        <a:cs typeface="Consolas" panose="020B0609020204030204" pitchFamily="49" charset="0"/>
                      </a:endParaRPr>
                    </a:p>
                  </a:txBody>
                  <a:tcPr marL="89642" marR="89642" marT="44821" marB="44821">
                    <a:lnL>
                      <a:noFill/>
                    </a:lnL>
                    <a:lnR>
                      <a:noFill/>
                    </a:lnR>
                    <a:lnT>
                      <a:noFill/>
                    </a:lnT>
                    <a:lnB w="12700" cmpd="sng">
                      <a:noFill/>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smtClean="0">
                          <a:solidFill>
                            <a:schemeClr val="tx1"/>
                          </a:solidFill>
                          <a:latin typeface="+mj-lt"/>
                          <a:cs typeface="Consolas" panose="020B0609020204030204" pitchFamily="49" charset="0"/>
                        </a:rPr>
                        <a:t>any replica</a:t>
                      </a:r>
                      <a:endParaRPr lang="en-US" sz="4000" dirty="0">
                        <a:solidFill>
                          <a:schemeClr val="tx1"/>
                        </a:solidFill>
                        <a:latin typeface="+mj-lt"/>
                        <a:cs typeface="Consolas" panose="020B0609020204030204" pitchFamily="49" charset="0"/>
                      </a:endParaRPr>
                    </a:p>
                  </a:txBody>
                  <a:tcPr marL="89642" marR="89642" marT="44821" marB="44821">
                    <a:lnL>
                      <a:noFill/>
                    </a:lnL>
                    <a:lnR>
                      <a:noFill/>
                    </a:lnR>
                    <a:lnT>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10004"/>
                  </a:ext>
                </a:extLst>
              </a:tr>
            </a:tbl>
          </a:graphicData>
        </a:graphic>
      </p:graphicFrame>
      <p:graphicFrame>
        <p:nvGraphicFramePr>
          <p:cNvPr id="9" name="Table 8"/>
          <p:cNvGraphicFramePr>
            <a:graphicFrameLocks noGrp="1"/>
          </p:cNvGraphicFramePr>
          <p:nvPr>
            <p:extLst/>
          </p:nvPr>
        </p:nvGraphicFramePr>
        <p:xfrm>
          <a:off x="177554" y="5303520"/>
          <a:ext cx="12023864" cy="1554480"/>
        </p:xfrm>
        <a:graphic>
          <a:graphicData uri="http://schemas.openxmlformats.org/drawingml/2006/table">
            <a:tbl>
              <a:tblPr firstRow="1" bandRow="1">
                <a:tableStyleId>{5C22544A-7EE6-4342-B048-85BDC9FD1C3A}</a:tableStyleId>
              </a:tblPr>
              <a:tblGrid>
                <a:gridCol w="365098">
                  <a:extLst>
                    <a:ext uri="{9D8B030D-6E8A-4147-A177-3AD203B41FA5}">
                      <a16:colId xmlns:a16="http://schemas.microsoft.com/office/drawing/2014/main" xmlns="" val="20000"/>
                    </a:ext>
                  </a:extLst>
                </a:gridCol>
                <a:gridCol w="11658766">
                  <a:extLst>
                    <a:ext uri="{9D8B030D-6E8A-4147-A177-3AD203B41FA5}">
                      <a16:colId xmlns:a16="http://schemas.microsoft.com/office/drawing/2014/main" xmlns="" val="20001"/>
                    </a:ext>
                  </a:extLst>
                </a:gridCol>
              </a:tblGrid>
              <a:tr h="1245476">
                <a:tc>
                  <a:txBody>
                    <a:bodyPr/>
                    <a:lstStyle/>
                    <a:p>
                      <a:r>
                        <a:rPr lang="en-US" sz="3200" b="0" kern="1200" dirty="0" smtClean="0">
                          <a:solidFill>
                            <a:schemeClr val="tx1"/>
                          </a:solidFill>
                          <a:latin typeface="+mj-lt"/>
                          <a:ea typeface="+mn-ea"/>
                          <a:cs typeface="Consolas" panose="020B0609020204030204" pitchFamily="49" charset="0"/>
                        </a:rPr>
                        <a:t>*</a:t>
                      </a:r>
                      <a:endParaRPr lang="en-US" sz="3200" b="0" kern="1200" dirty="0">
                        <a:solidFill>
                          <a:schemeClr val="tx1"/>
                        </a:solidFill>
                        <a:latin typeface="+mj-lt"/>
                        <a:ea typeface="+mn-ea"/>
                        <a:cs typeface="Consolas" panose="020B0609020204030204" pitchFamily="49"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r>
                        <a:rPr lang="en-US" sz="3200" b="0" kern="1200" dirty="0" smtClean="0">
                          <a:solidFill>
                            <a:schemeClr val="tx1"/>
                          </a:solidFill>
                          <a:latin typeface="+mj-lt"/>
                          <a:ea typeface="+mn-ea"/>
                          <a:cs typeface="Consolas" panose="020B0609020204030204" pitchFamily="49" charset="0"/>
                        </a:rPr>
                        <a:t>Ideal consistency and performance tradeoff for many application scenarios. High performance writes and reads with predictable consistency.</a:t>
                      </a:r>
                      <a:endParaRPr lang="en-US" sz="3200" b="0" kern="1200" dirty="0">
                        <a:solidFill>
                          <a:schemeClr val="tx1"/>
                        </a:solidFill>
                        <a:latin typeface="+mj-lt"/>
                        <a:ea typeface="+mn-ea"/>
                        <a:cs typeface="Consolas" panose="020B0609020204030204" pitchFamily="49"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10000"/>
                  </a:ext>
                </a:extLst>
              </a:tr>
            </a:tbl>
          </a:graphicData>
        </a:graphic>
      </p:graphicFrame>
      <p:sp>
        <p:nvSpPr>
          <p:cNvPr id="2" name="Rectangle 1"/>
          <p:cNvSpPr/>
          <p:nvPr/>
        </p:nvSpPr>
        <p:spPr>
          <a:xfrm>
            <a:off x="1754066" y="3733065"/>
            <a:ext cx="382162" cy="707886"/>
          </a:xfrm>
          <a:prstGeom prst="rect">
            <a:avLst/>
          </a:prstGeom>
        </p:spPr>
        <p:txBody>
          <a:bodyPr wrap="square">
            <a:spAutoFit/>
          </a:bodyPr>
          <a:lstStyle/>
          <a:p>
            <a:r>
              <a:rPr lang="en-US" sz="4000" dirty="0">
                <a:latin typeface="+mj-lt"/>
                <a:cs typeface="Consolas" panose="020B0609020204030204" pitchFamily="49" charset="0"/>
              </a:rPr>
              <a:t>*</a:t>
            </a:r>
          </a:p>
        </p:txBody>
      </p:sp>
    </p:spTree>
    <p:extLst>
      <p:ext uri="{BB962C8B-B14F-4D97-AF65-F5344CB8AC3E}">
        <p14:creationId xmlns:p14="http://schemas.microsoft.com/office/powerpoint/2010/main" val="12500006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Interacting with </a:t>
            </a:r>
            <a:r>
              <a:rPr lang="en-US" dirty="0" err="1" smtClean="0"/>
              <a:t>DocumentDB</a:t>
            </a:r>
            <a:endParaRPr lang="en-US" dirty="0"/>
          </a:p>
        </p:txBody>
      </p:sp>
    </p:spTree>
    <p:extLst>
      <p:ext uri="{BB962C8B-B14F-4D97-AF65-F5344CB8AC3E}">
        <p14:creationId xmlns:p14="http://schemas.microsoft.com/office/powerpoint/2010/main" val="1268962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9842396" y="4627850"/>
            <a:ext cx="1995282" cy="1371600"/>
          </a:xfrm>
          <a:prstGeom prst="rect">
            <a:avLst/>
          </a:prstGeom>
        </p:spPr>
      </p:pic>
      <p:sp>
        <p:nvSpPr>
          <p:cNvPr id="2" name="Title 1"/>
          <p:cNvSpPr>
            <a:spLocks noGrp="1"/>
          </p:cNvSpPr>
          <p:nvPr>
            <p:ph type="ctrTitle"/>
          </p:nvPr>
        </p:nvSpPr>
        <p:spPr/>
        <p:txBody>
          <a:bodyPr/>
          <a:lstStyle/>
          <a:p>
            <a:r>
              <a:rPr lang="en-US" dirty="0" smtClean="0"/>
              <a:t>Search</a:t>
            </a:r>
            <a:endParaRPr lang="en-US" dirty="0"/>
          </a:p>
        </p:txBody>
      </p:sp>
    </p:spTree>
    <p:extLst>
      <p:ext uri="{BB962C8B-B14F-4D97-AF65-F5344CB8AC3E}">
        <p14:creationId xmlns:p14="http://schemas.microsoft.com/office/powerpoint/2010/main" val="2676576825"/>
      </p:ext>
    </p:extLst>
  </p:cSld>
  <p:clrMapOvr>
    <a:masterClrMapping/>
  </p:clrMapOvr>
  <p:transition>
    <p:fade/>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normAutofit/>
          </a:bodyPr>
          <a:lstStyle/>
          <a:p>
            <a:r>
              <a:rPr lang="en-US" dirty="0" smtClean="0"/>
              <a:t>Azure Search</a:t>
            </a:r>
            <a:endParaRPr lang="en-US" dirty="0"/>
          </a:p>
        </p:txBody>
      </p:sp>
      <p:sp>
        <p:nvSpPr>
          <p:cNvPr id="5" name="Content Placeholder 4"/>
          <p:cNvSpPr>
            <a:spLocks noGrp="1"/>
          </p:cNvSpPr>
          <p:nvPr>
            <p:ph type="body" sz="quarter" idx="10"/>
          </p:nvPr>
        </p:nvSpPr>
        <p:spPr>
          <a:xfrm>
            <a:off x="1335741" y="3276600"/>
            <a:ext cx="9520518" cy="990600"/>
          </a:xfrm>
          <a:prstGeom prst="rect">
            <a:avLst/>
          </a:prstGeom>
        </p:spPr>
        <p:txBody>
          <a:bodyPr>
            <a:noAutofit/>
          </a:bodyPr>
          <a:lstStyle/>
          <a:p>
            <a:pPr marL="252000" algn="l">
              <a:spcBef>
                <a:spcPts val="1200"/>
              </a:spcBef>
            </a:pPr>
            <a:r>
              <a:rPr lang="en-US" sz="3600" dirty="0"/>
              <a:t>Embed a sophisticated search experience into web and mobile applications without having to worry about the complexities of full-text search and without having to deploy, maintain or manage any infrastructure.</a:t>
            </a:r>
          </a:p>
        </p:txBody>
      </p:sp>
      <p:pic>
        <p:nvPicPr>
          <p:cNvPr id="8" name="Picture 7"/>
          <p:cNvPicPr>
            <a:picLocks noChangeAspect="1"/>
          </p:cNvPicPr>
          <p:nvPr/>
        </p:nvPicPr>
        <p:blipFill>
          <a:blip r:embed="rId3"/>
          <a:stretch>
            <a:fillRect/>
          </a:stretch>
        </p:blipFill>
        <p:spPr>
          <a:xfrm>
            <a:off x="10931951" y="72571"/>
            <a:ext cx="1172963" cy="806318"/>
          </a:xfrm>
          <a:prstGeom prst="rect">
            <a:avLst/>
          </a:prstGeom>
        </p:spPr>
      </p:pic>
    </p:spTree>
    <p:extLst>
      <p:ext uri="{BB962C8B-B14F-4D97-AF65-F5344CB8AC3E}">
        <p14:creationId xmlns:p14="http://schemas.microsoft.com/office/powerpoint/2010/main" val="1230984210"/>
      </p:ext>
    </p:extLst>
  </p:cSld>
  <p:clrMapOvr>
    <a:masterClrMapping/>
  </p:clrMapOvr>
  <p:transition>
    <p:fade/>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normAutofit/>
          </a:bodyPr>
          <a:lstStyle/>
          <a:p>
            <a:r>
              <a:rPr lang="en-US" dirty="0" smtClean="0"/>
              <a:t>Azure Search</a:t>
            </a:r>
            <a:endParaRPr lang="en-US" dirty="0"/>
          </a:p>
        </p:txBody>
      </p:sp>
      <p:sp>
        <p:nvSpPr>
          <p:cNvPr id="5" name="Content Placeholder 4"/>
          <p:cNvSpPr>
            <a:spLocks noGrp="1"/>
          </p:cNvSpPr>
          <p:nvPr>
            <p:ph sz="quarter" idx="10"/>
          </p:nvPr>
        </p:nvSpPr>
        <p:spPr>
          <a:prstGeom prst="rect">
            <a:avLst/>
          </a:prstGeom>
        </p:spPr>
        <p:txBody>
          <a:bodyPr>
            <a:noAutofit/>
          </a:bodyPr>
          <a:lstStyle/>
          <a:p>
            <a:pPr marL="0" indent="0" algn="l">
              <a:spcBef>
                <a:spcPts val="1200"/>
              </a:spcBef>
              <a:buNone/>
            </a:pPr>
            <a:r>
              <a:rPr lang="en-US" sz="4400" dirty="0"/>
              <a:t>Perfect for enterprise cloud developers, cloud software vendors, cloud architects who need a fully-managed search solution.</a:t>
            </a:r>
          </a:p>
        </p:txBody>
      </p:sp>
    </p:spTree>
    <p:extLst>
      <p:ext uri="{BB962C8B-B14F-4D97-AF65-F5344CB8AC3E}">
        <p14:creationId xmlns:p14="http://schemas.microsoft.com/office/powerpoint/2010/main" val="3085234391"/>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SQL Database The Basics</a:t>
            </a:r>
            <a:br>
              <a:rPr lang="en-US" sz="3600" dirty="0"/>
            </a:br>
            <a:endParaRPr lang="en-US" sz="3600" dirty="0"/>
          </a:p>
        </p:txBody>
      </p:sp>
      <p:sp>
        <p:nvSpPr>
          <p:cNvPr id="3" name="Content Placeholder 2"/>
          <p:cNvSpPr>
            <a:spLocks noGrp="1"/>
          </p:cNvSpPr>
          <p:nvPr>
            <p:ph sz="quarter" idx="10"/>
          </p:nvPr>
        </p:nvSpPr>
        <p:spPr/>
        <p:txBody>
          <a:bodyPr/>
          <a:lstStyle/>
          <a:p>
            <a:r>
              <a:rPr lang="en-US" sz="4000" dirty="0"/>
              <a:t>SQL Server database technology “as a Service”</a:t>
            </a:r>
          </a:p>
          <a:p>
            <a:r>
              <a:rPr lang="en-US" sz="4000" dirty="0"/>
              <a:t>Fully Managed</a:t>
            </a:r>
          </a:p>
          <a:p>
            <a:r>
              <a:rPr lang="en-US" sz="4000" dirty="0"/>
              <a:t>Enterprise-ready with automatic support for HA, DR, Backups, replication and more</a:t>
            </a:r>
          </a:p>
          <a:p>
            <a:endParaRPr lang="en-US" sz="4000" dirty="0"/>
          </a:p>
        </p:txBody>
      </p:sp>
    </p:spTree>
    <p:extLst>
      <p:ext uri="{BB962C8B-B14F-4D97-AF65-F5344CB8AC3E}">
        <p14:creationId xmlns:p14="http://schemas.microsoft.com/office/powerpoint/2010/main" val="1491102910"/>
      </p:ext>
    </p:extLst>
  </p:cSld>
  <p:clrMapOvr>
    <a:masterClrMapping/>
  </p:clrMapOvr>
  <p:transition>
    <p:fade/>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Search Functionality</a:t>
            </a:r>
            <a:br>
              <a:rPr lang="en-US" sz="4000" dirty="0"/>
            </a:br>
            <a:endParaRPr lang="en-US" sz="4000" dirty="0"/>
          </a:p>
        </p:txBody>
      </p:sp>
      <p:sp>
        <p:nvSpPr>
          <p:cNvPr id="3" name="Content Placeholder 2"/>
          <p:cNvSpPr>
            <a:spLocks noGrp="1"/>
          </p:cNvSpPr>
          <p:nvPr>
            <p:ph sz="quarter" idx="10"/>
          </p:nvPr>
        </p:nvSpPr>
        <p:spPr>
          <a:prstGeom prst="rect">
            <a:avLst/>
          </a:prstGeom>
        </p:spPr>
        <p:txBody>
          <a:bodyPr>
            <a:noAutofit/>
          </a:bodyPr>
          <a:lstStyle/>
          <a:p>
            <a:pPr marL="823500" lvl="1" indent="-571500">
              <a:spcBef>
                <a:spcPts val="1200"/>
              </a:spcBef>
            </a:pPr>
            <a:r>
              <a:rPr lang="en-US" sz="3600" dirty="0" smtClean="0">
                <a:solidFill>
                  <a:srgbClr val="CDEAFF"/>
                </a:solidFill>
                <a:latin typeface="Segoe UI Light" panose="020B0502040204020203" pitchFamily="34" charset="0"/>
                <a:cs typeface="Segoe UI Light" panose="020B0502040204020203" pitchFamily="34" charset="0"/>
              </a:rPr>
              <a:t>Simple HTTP/JSON API for creating indexes, pushing documents, searching</a:t>
            </a:r>
          </a:p>
          <a:p>
            <a:pPr marL="823500" lvl="1" indent="-571500">
              <a:spcBef>
                <a:spcPts val="1200"/>
              </a:spcBef>
            </a:pPr>
            <a:r>
              <a:rPr lang="en-US" sz="3600" dirty="0" smtClean="0">
                <a:solidFill>
                  <a:srgbClr val="CDEAFF"/>
                </a:solidFill>
                <a:latin typeface="Segoe UI Light" panose="020B0502040204020203" pitchFamily="34" charset="0"/>
                <a:cs typeface="Segoe UI Light" panose="020B0502040204020203" pitchFamily="34" charset="0"/>
              </a:rPr>
              <a:t>Keyword search with user-friendly operators (+, -, *, “”, etc.)</a:t>
            </a:r>
          </a:p>
          <a:p>
            <a:pPr marL="823500" lvl="1" indent="-571500">
              <a:spcBef>
                <a:spcPts val="1200"/>
              </a:spcBef>
            </a:pPr>
            <a:r>
              <a:rPr lang="en-US" sz="3600" dirty="0" smtClean="0">
                <a:solidFill>
                  <a:srgbClr val="CDEAFF"/>
                </a:solidFill>
                <a:latin typeface="Segoe UI Light" panose="020B0502040204020203" pitchFamily="34" charset="0"/>
                <a:cs typeface="Segoe UI Light" panose="020B0502040204020203" pitchFamily="34" charset="0"/>
              </a:rPr>
              <a:t>Hit highlighting</a:t>
            </a:r>
          </a:p>
          <a:p>
            <a:pPr marL="823500" lvl="1" indent="-571500">
              <a:spcBef>
                <a:spcPts val="1200"/>
              </a:spcBef>
            </a:pPr>
            <a:r>
              <a:rPr lang="en-US" sz="3600" dirty="0" smtClean="0">
                <a:solidFill>
                  <a:srgbClr val="CDEAFF"/>
                </a:solidFill>
                <a:latin typeface="Segoe UI Light" panose="020B0502040204020203" pitchFamily="34" charset="0"/>
                <a:cs typeface="Segoe UI Light" panose="020B0502040204020203" pitchFamily="34" charset="0"/>
              </a:rPr>
              <a:t>Faceting (histograms over ranges, typically used in catalog browsing)</a:t>
            </a:r>
          </a:p>
        </p:txBody>
      </p:sp>
    </p:spTree>
    <p:extLst>
      <p:ext uri="{BB962C8B-B14F-4D97-AF65-F5344CB8AC3E}">
        <p14:creationId xmlns:p14="http://schemas.microsoft.com/office/powerpoint/2010/main" val="3628976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500" fill="hold"/>
                                        <p:tgtEl>
                                          <p:spTgt spid="3">
                                            <p:txEl>
                                              <p:pRg st="0" end="0"/>
                                            </p:txEl>
                                          </p:spTgt>
                                        </p:tgtEl>
                                        <p:attrNameLst>
                                          <p:attrName>style.color</p:attrName>
                                        </p:attrNameLst>
                                      </p:cBhvr>
                                      <p:to>
                                        <a:srgbClr val="0072C6"/>
                                      </p:to>
                                    </p:animClr>
                                  </p:childTnLst>
                                </p:cTn>
                              </p:par>
                            </p:childTnLst>
                          </p:cTn>
                        </p:par>
                      </p:childTnLst>
                    </p:cTn>
                  </p:par>
                  <p:par>
                    <p:cTn id="7" fill="hold">
                      <p:stCondLst>
                        <p:cond delay="indefinite"/>
                      </p:stCondLst>
                      <p:childTnLst>
                        <p:par>
                          <p:cTn id="8" fill="hold">
                            <p:stCondLst>
                              <p:cond delay="0"/>
                            </p:stCondLst>
                            <p:childTnLst>
                              <p:par>
                                <p:cTn id="9" presetID="3" presetClass="emph" presetSubtype="2" fill="hold" nodeType="clickEffect">
                                  <p:stCondLst>
                                    <p:cond delay="0"/>
                                  </p:stCondLst>
                                  <p:childTnLst>
                                    <p:animClr clrSpc="rgb" dir="cw">
                                      <p:cBhvr override="childStyle">
                                        <p:cTn id="10" dur="250" fill="hold"/>
                                        <p:tgtEl>
                                          <p:spTgt spid="3">
                                            <p:txEl>
                                              <p:pRg st="0" end="0"/>
                                            </p:txEl>
                                          </p:spTgt>
                                        </p:tgtEl>
                                        <p:attrNameLst>
                                          <p:attrName>style.color</p:attrName>
                                        </p:attrNameLst>
                                      </p:cBhvr>
                                      <p:to>
                                        <a:srgbClr val="C0E4FF"/>
                                      </p:to>
                                    </p:animClr>
                                  </p:childTnLst>
                                </p:cTn>
                              </p:par>
                              <p:par>
                                <p:cTn id="11" presetID="3" presetClass="emph" presetSubtype="2" fill="hold" nodeType="withEffect">
                                  <p:stCondLst>
                                    <p:cond delay="250"/>
                                  </p:stCondLst>
                                  <p:childTnLst>
                                    <p:animClr clrSpc="rgb" dir="cw">
                                      <p:cBhvr override="childStyle">
                                        <p:cTn id="12" dur="500" fill="hold"/>
                                        <p:tgtEl>
                                          <p:spTgt spid="3">
                                            <p:txEl>
                                              <p:pRg st="1" end="1"/>
                                            </p:txEl>
                                          </p:spTgt>
                                        </p:tgtEl>
                                        <p:attrNameLst>
                                          <p:attrName>style.color</p:attrName>
                                        </p:attrNameLst>
                                      </p:cBhvr>
                                      <p:to>
                                        <a:srgbClr val="0072C6"/>
                                      </p:to>
                                    </p:animClr>
                                  </p:childTnLst>
                                </p:cTn>
                              </p:par>
                            </p:childTnLst>
                          </p:cTn>
                        </p:par>
                      </p:childTnLst>
                    </p:cTn>
                  </p:par>
                  <p:par>
                    <p:cTn id="13" fill="hold">
                      <p:stCondLst>
                        <p:cond delay="indefinite"/>
                      </p:stCondLst>
                      <p:childTnLst>
                        <p:par>
                          <p:cTn id="14" fill="hold">
                            <p:stCondLst>
                              <p:cond delay="0"/>
                            </p:stCondLst>
                            <p:childTnLst>
                              <p:par>
                                <p:cTn id="15" presetID="3" presetClass="emph" presetSubtype="2" fill="hold" nodeType="clickEffect">
                                  <p:stCondLst>
                                    <p:cond delay="0"/>
                                  </p:stCondLst>
                                  <p:childTnLst>
                                    <p:animClr clrSpc="rgb" dir="cw">
                                      <p:cBhvr override="childStyle">
                                        <p:cTn id="16" dur="250" fill="hold"/>
                                        <p:tgtEl>
                                          <p:spTgt spid="3">
                                            <p:txEl>
                                              <p:pRg st="1" end="1"/>
                                            </p:txEl>
                                          </p:spTgt>
                                        </p:tgtEl>
                                        <p:attrNameLst>
                                          <p:attrName>style.color</p:attrName>
                                        </p:attrNameLst>
                                      </p:cBhvr>
                                      <p:to>
                                        <a:srgbClr val="C0E4FF"/>
                                      </p:to>
                                    </p:animClr>
                                  </p:childTnLst>
                                </p:cTn>
                              </p:par>
                              <p:par>
                                <p:cTn id="17" presetID="3" presetClass="emph" presetSubtype="2" fill="hold" nodeType="withEffect">
                                  <p:stCondLst>
                                    <p:cond delay="250"/>
                                  </p:stCondLst>
                                  <p:childTnLst>
                                    <p:animClr clrSpc="rgb" dir="cw">
                                      <p:cBhvr override="childStyle">
                                        <p:cTn id="18" dur="500" fill="hold"/>
                                        <p:tgtEl>
                                          <p:spTgt spid="3">
                                            <p:txEl>
                                              <p:pRg st="2" end="2"/>
                                            </p:txEl>
                                          </p:spTgt>
                                        </p:tgtEl>
                                        <p:attrNameLst>
                                          <p:attrName>style.color</p:attrName>
                                        </p:attrNameLst>
                                      </p:cBhvr>
                                      <p:to>
                                        <a:srgbClr val="0072C6"/>
                                      </p:to>
                                    </p:animClr>
                                  </p:childTnLst>
                                </p:cTn>
                              </p:par>
                            </p:childTnLst>
                          </p:cTn>
                        </p:par>
                      </p:childTnLst>
                    </p:cTn>
                  </p:par>
                  <p:par>
                    <p:cTn id="19" fill="hold">
                      <p:stCondLst>
                        <p:cond delay="indefinite"/>
                      </p:stCondLst>
                      <p:childTnLst>
                        <p:par>
                          <p:cTn id="20" fill="hold">
                            <p:stCondLst>
                              <p:cond delay="0"/>
                            </p:stCondLst>
                            <p:childTnLst>
                              <p:par>
                                <p:cTn id="21" presetID="3" presetClass="emph" presetSubtype="2" fill="hold" nodeType="clickEffect">
                                  <p:stCondLst>
                                    <p:cond delay="0"/>
                                  </p:stCondLst>
                                  <p:childTnLst>
                                    <p:animClr clrSpc="rgb" dir="cw">
                                      <p:cBhvr override="childStyle">
                                        <p:cTn id="22" dur="250" fill="hold"/>
                                        <p:tgtEl>
                                          <p:spTgt spid="3">
                                            <p:txEl>
                                              <p:pRg st="2" end="2"/>
                                            </p:txEl>
                                          </p:spTgt>
                                        </p:tgtEl>
                                        <p:attrNameLst>
                                          <p:attrName>style.color</p:attrName>
                                        </p:attrNameLst>
                                      </p:cBhvr>
                                      <p:to>
                                        <a:srgbClr val="C0E4FF"/>
                                      </p:to>
                                    </p:animClr>
                                  </p:childTnLst>
                                </p:cTn>
                              </p:par>
                              <p:par>
                                <p:cTn id="23" presetID="3" presetClass="emph" presetSubtype="2" fill="hold" nodeType="withEffect">
                                  <p:stCondLst>
                                    <p:cond delay="250"/>
                                  </p:stCondLst>
                                  <p:childTnLst>
                                    <p:animClr clrSpc="rgb" dir="cw">
                                      <p:cBhvr override="childStyle">
                                        <p:cTn id="24" dur="500" fill="hold"/>
                                        <p:tgtEl>
                                          <p:spTgt spid="3">
                                            <p:txEl>
                                              <p:pRg st="3" end="3"/>
                                            </p:txEl>
                                          </p:spTgt>
                                        </p:tgtEl>
                                        <p:attrNameLst>
                                          <p:attrName>style.color</p:attrName>
                                        </p:attrNameLst>
                                      </p:cBhvr>
                                      <p:to>
                                        <a:srgbClr val="0072C6"/>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Search Functionality</a:t>
            </a:r>
            <a:br>
              <a:rPr lang="en-US" sz="4000" dirty="0"/>
            </a:br>
            <a:endParaRPr lang="en-US" sz="4000" dirty="0"/>
          </a:p>
        </p:txBody>
      </p:sp>
      <p:sp>
        <p:nvSpPr>
          <p:cNvPr id="3" name="Content Placeholder 2"/>
          <p:cNvSpPr>
            <a:spLocks noGrp="1"/>
          </p:cNvSpPr>
          <p:nvPr>
            <p:ph sz="quarter" idx="10"/>
          </p:nvPr>
        </p:nvSpPr>
        <p:spPr>
          <a:prstGeom prst="rect">
            <a:avLst/>
          </a:prstGeom>
        </p:spPr>
        <p:txBody>
          <a:bodyPr>
            <a:noAutofit/>
          </a:bodyPr>
          <a:lstStyle/>
          <a:p>
            <a:pPr marL="823500" lvl="1" indent="-571500">
              <a:spcBef>
                <a:spcPts val="1200"/>
              </a:spcBef>
            </a:pPr>
            <a:r>
              <a:rPr lang="en-US" sz="3600" dirty="0" smtClean="0">
                <a:solidFill>
                  <a:srgbClr val="CDEAFF"/>
                </a:solidFill>
                <a:latin typeface="Segoe UI Light" panose="020B0502040204020203" pitchFamily="34" charset="0"/>
                <a:cs typeface="Segoe UI Light" panose="020B0502040204020203" pitchFamily="34" charset="0"/>
              </a:rPr>
              <a:t>Suggestions (auto-complete)</a:t>
            </a:r>
          </a:p>
          <a:p>
            <a:pPr marL="823500" lvl="1" indent="-571500">
              <a:spcBef>
                <a:spcPts val="1200"/>
              </a:spcBef>
            </a:pPr>
            <a:r>
              <a:rPr lang="en-US" sz="3600" dirty="0" smtClean="0">
                <a:solidFill>
                  <a:srgbClr val="CDEAFF"/>
                </a:solidFill>
                <a:latin typeface="Segoe UI Light" panose="020B0502040204020203" pitchFamily="34" charset="0"/>
                <a:cs typeface="Segoe UI Light" panose="020B0502040204020203" pitchFamily="34" charset="0"/>
              </a:rPr>
              <a:t>Rich </a:t>
            </a:r>
            <a:r>
              <a:rPr lang="en-US" sz="3600" dirty="0">
                <a:solidFill>
                  <a:srgbClr val="CDEAFF"/>
                </a:solidFill>
                <a:latin typeface="Segoe UI Light" panose="020B0502040204020203" pitchFamily="34" charset="0"/>
                <a:cs typeface="Segoe UI Light" panose="020B0502040204020203" pitchFamily="34" charset="0"/>
              </a:rPr>
              <a:t>structured queries (filter, select, sort) that combines with </a:t>
            </a:r>
            <a:r>
              <a:rPr lang="en-US" sz="3600" dirty="0" smtClean="0">
                <a:solidFill>
                  <a:srgbClr val="CDEAFF"/>
                </a:solidFill>
                <a:latin typeface="Segoe UI Light" panose="020B0502040204020203" pitchFamily="34" charset="0"/>
                <a:cs typeface="Segoe UI Light" panose="020B0502040204020203" pitchFamily="34" charset="0"/>
              </a:rPr>
              <a:t>search</a:t>
            </a:r>
          </a:p>
          <a:p>
            <a:pPr marL="823500" lvl="1" indent="-571500">
              <a:spcBef>
                <a:spcPts val="1200"/>
              </a:spcBef>
            </a:pPr>
            <a:r>
              <a:rPr lang="en-US" sz="3600" dirty="0" smtClean="0">
                <a:solidFill>
                  <a:srgbClr val="CDEAFF"/>
                </a:solidFill>
                <a:latin typeface="Segoe UI Light" panose="020B0502040204020203" pitchFamily="34" charset="0"/>
                <a:cs typeface="Segoe UI Light" panose="020B0502040204020203" pitchFamily="34" charset="0"/>
              </a:rPr>
              <a:t>Scoring </a:t>
            </a:r>
            <a:r>
              <a:rPr lang="en-US" sz="3600" dirty="0">
                <a:solidFill>
                  <a:srgbClr val="CDEAFF"/>
                </a:solidFill>
                <a:latin typeface="Segoe UI Light" panose="020B0502040204020203" pitchFamily="34" charset="0"/>
                <a:cs typeface="Segoe UI Light" panose="020B0502040204020203" pitchFamily="34" charset="0"/>
              </a:rPr>
              <a:t>profiles to model search result </a:t>
            </a:r>
            <a:r>
              <a:rPr lang="en-US" sz="3600" dirty="0" smtClean="0">
                <a:solidFill>
                  <a:srgbClr val="CDEAFF"/>
                </a:solidFill>
                <a:latin typeface="Segoe UI Light" panose="020B0502040204020203" pitchFamily="34" charset="0"/>
                <a:cs typeface="Segoe UI Light" panose="020B0502040204020203" pitchFamily="34" charset="0"/>
              </a:rPr>
              <a:t>relevance</a:t>
            </a:r>
          </a:p>
          <a:p>
            <a:pPr marL="823500" lvl="1" indent="-571500">
              <a:spcBef>
                <a:spcPts val="1200"/>
              </a:spcBef>
            </a:pPr>
            <a:r>
              <a:rPr lang="en-US" sz="3600" dirty="0">
                <a:solidFill>
                  <a:srgbClr val="CDEAFF"/>
                </a:solidFill>
                <a:latin typeface="Segoe UI Light" panose="020B0502040204020203" pitchFamily="34" charset="0"/>
                <a:cs typeface="Segoe UI Light" panose="020B0502040204020203" pitchFamily="34" charset="0"/>
              </a:rPr>
              <a:t>Geo-spatial support integrated in filtering, sorting and </a:t>
            </a:r>
            <a:r>
              <a:rPr lang="en-US" sz="3600" dirty="0" smtClean="0">
                <a:solidFill>
                  <a:srgbClr val="CDEAFF"/>
                </a:solidFill>
                <a:latin typeface="Segoe UI Light" panose="020B0502040204020203" pitchFamily="34" charset="0"/>
                <a:cs typeface="Segoe UI Light" panose="020B0502040204020203" pitchFamily="34" charset="0"/>
              </a:rPr>
              <a:t>ranking</a:t>
            </a:r>
          </a:p>
        </p:txBody>
      </p:sp>
    </p:spTree>
    <p:extLst>
      <p:ext uri="{BB962C8B-B14F-4D97-AF65-F5344CB8AC3E}">
        <p14:creationId xmlns:p14="http://schemas.microsoft.com/office/powerpoint/2010/main" val="13620028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500" fill="hold"/>
                                        <p:tgtEl>
                                          <p:spTgt spid="3">
                                            <p:txEl>
                                              <p:pRg st="0" end="0"/>
                                            </p:txEl>
                                          </p:spTgt>
                                        </p:tgtEl>
                                        <p:attrNameLst>
                                          <p:attrName>style.color</p:attrName>
                                        </p:attrNameLst>
                                      </p:cBhvr>
                                      <p:to>
                                        <a:srgbClr val="0072C6"/>
                                      </p:to>
                                    </p:animClr>
                                  </p:childTnLst>
                                </p:cTn>
                              </p:par>
                            </p:childTnLst>
                          </p:cTn>
                        </p:par>
                      </p:childTnLst>
                    </p:cTn>
                  </p:par>
                  <p:par>
                    <p:cTn id="7" fill="hold">
                      <p:stCondLst>
                        <p:cond delay="indefinite"/>
                      </p:stCondLst>
                      <p:childTnLst>
                        <p:par>
                          <p:cTn id="8" fill="hold">
                            <p:stCondLst>
                              <p:cond delay="0"/>
                            </p:stCondLst>
                            <p:childTnLst>
                              <p:par>
                                <p:cTn id="9" presetID="3" presetClass="emph" presetSubtype="2" fill="hold" nodeType="clickEffect">
                                  <p:stCondLst>
                                    <p:cond delay="0"/>
                                  </p:stCondLst>
                                  <p:childTnLst>
                                    <p:animClr clrSpc="rgb" dir="cw">
                                      <p:cBhvr override="childStyle">
                                        <p:cTn id="10" dur="250" fill="hold"/>
                                        <p:tgtEl>
                                          <p:spTgt spid="3">
                                            <p:txEl>
                                              <p:pRg st="0" end="0"/>
                                            </p:txEl>
                                          </p:spTgt>
                                        </p:tgtEl>
                                        <p:attrNameLst>
                                          <p:attrName>style.color</p:attrName>
                                        </p:attrNameLst>
                                      </p:cBhvr>
                                      <p:to>
                                        <a:srgbClr val="C0E4FF"/>
                                      </p:to>
                                    </p:animClr>
                                  </p:childTnLst>
                                </p:cTn>
                              </p:par>
                              <p:par>
                                <p:cTn id="11" presetID="3" presetClass="emph" presetSubtype="2" fill="hold" nodeType="withEffect">
                                  <p:stCondLst>
                                    <p:cond delay="250"/>
                                  </p:stCondLst>
                                  <p:childTnLst>
                                    <p:animClr clrSpc="rgb" dir="cw">
                                      <p:cBhvr override="childStyle">
                                        <p:cTn id="12" dur="500" fill="hold"/>
                                        <p:tgtEl>
                                          <p:spTgt spid="3">
                                            <p:txEl>
                                              <p:pRg st="1" end="1"/>
                                            </p:txEl>
                                          </p:spTgt>
                                        </p:tgtEl>
                                        <p:attrNameLst>
                                          <p:attrName>style.color</p:attrName>
                                        </p:attrNameLst>
                                      </p:cBhvr>
                                      <p:to>
                                        <a:srgbClr val="0072C6"/>
                                      </p:to>
                                    </p:animClr>
                                  </p:childTnLst>
                                </p:cTn>
                              </p:par>
                            </p:childTnLst>
                          </p:cTn>
                        </p:par>
                      </p:childTnLst>
                    </p:cTn>
                  </p:par>
                  <p:par>
                    <p:cTn id="13" fill="hold">
                      <p:stCondLst>
                        <p:cond delay="indefinite"/>
                      </p:stCondLst>
                      <p:childTnLst>
                        <p:par>
                          <p:cTn id="14" fill="hold">
                            <p:stCondLst>
                              <p:cond delay="0"/>
                            </p:stCondLst>
                            <p:childTnLst>
                              <p:par>
                                <p:cTn id="15" presetID="3" presetClass="emph" presetSubtype="2" fill="hold" nodeType="clickEffect">
                                  <p:stCondLst>
                                    <p:cond delay="0"/>
                                  </p:stCondLst>
                                  <p:childTnLst>
                                    <p:animClr clrSpc="rgb" dir="cw">
                                      <p:cBhvr override="childStyle">
                                        <p:cTn id="16" dur="250" fill="hold"/>
                                        <p:tgtEl>
                                          <p:spTgt spid="3">
                                            <p:txEl>
                                              <p:pRg st="1" end="1"/>
                                            </p:txEl>
                                          </p:spTgt>
                                        </p:tgtEl>
                                        <p:attrNameLst>
                                          <p:attrName>style.color</p:attrName>
                                        </p:attrNameLst>
                                      </p:cBhvr>
                                      <p:to>
                                        <a:srgbClr val="C0E4FF"/>
                                      </p:to>
                                    </p:animClr>
                                  </p:childTnLst>
                                </p:cTn>
                              </p:par>
                              <p:par>
                                <p:cTn id="17" presetID="3" presetClass="emph" presetSubtype="2" fill="hold" nodeType="withEffect">
                                  <p:stCondLst>
                                    <p:cond delay="250"/>
                                  </p:stCondLst>
                                  <p:childTnLst>
                                    <p:animClr clrSpc="rgb" dir="cw">
                                      <p:cBhvr override="childStyle">
                                        <p:cTn id="18" dur="500" fill="hold"/>
                                        <p:tgtEl>
                                          <p:spTgt spid="3">
                                            <p:txEl>
                                              <p:pRg st="2" end="2"/>
                                            </p:txEl>
                                          </p:spTgt>
                                        </p:tgtEl>
                                        <p:attrNameLst>
                                          <p:attrName>style.color</p:attrName>
                                        </p:attrNameLst>
                                      </p:cBhvr>
                                      <p:to>
                                        <a:srgbClr val="0072C6"/>
                                      </p:to>
                                    </p:animClr>
                                  </p:childTnLst>
                                </p:cTn>
                              </p:par>
                            </p:childTnLst>
                          </p:cTn>
                        </p:par>
                      </p:childTnLst>
                    </p:cTn>
                  </p:par>
                  <p:par>
                    <p:cTn id="19" fill="hold">
                      <p:stCondLst>
                        <p:cond delay="indefinite"/>
                      </p:stCondLst>
                      <p:childTnLst>
                        <p:par>
                          <p:cTn id="20" fill="hold">
                            <p:stCondLst>
                              <p:cond delay="0"/>
                            </p:stCondLst>
                            <p:childTnLst>
                              <p:par>
                                <p:cTn id="21" presetID="3" presetClass="emph" presetSubtype="2" fill="hold" nodeType="clickEffect">
                                  <p:stCondLst>
                                    <p:cond delay="0"/>
                                  </p:stCondLst>
                                  <p:childTnLst>
                                    <p:animClr clrSpc="rgb" dir="cw">
                                      <p:cBhvr override="childStyle">
                                        <p:cTn id="22" dur="250" fill="hold"/>
                                        <p:tgtEl>
                                          <p:spTgt spid="3">
                                            <p:txEl>
                                              <p:pRg st="2" end="2"/>
                                            </p:txEl>
                                          </p:spTgt>
                                        </p:tgtEl>
                                        <p:attrNameLst>
                                          <p:attrName>style.color</p:attrName>
                                        </p:attrNameLst>
                                      </p:cBhvr>
                                      <p:to>
                                        <a:srgbClr val="C0E4FF"/>
                                      </p:to>
                                    </p:animClr>
                                  </p:childTnLst>
                                </p:cTn>
                              </p:par>
                              <p:par>
                                <p:cTn id="23" presetID="3" presetClass="emph" presetSubtype="2" fill="hold" nodeType="withEffect">
                                  <p:stCondLst>
                                    <p:cond delay="250"/>
                                  </p:stCondLst>
                                  <p:childTnLst>
                                    <p:animClr clrSpc="rgb" dir="cw">
                                      <p:cBhvr override="childStyle">
                                        <p:cTn id="24" dur="500" fill="hold"/>
                                        <p:tgtEl>
                                          <p:spTgt spid="3">
                                            <p:txEl>
                                              <p:pRg st="3" end="3"/>
                                            </p:txEl>
                                          </p:spTgt>
                                        </p:tgtEl>
                                        <p:attrNameLst>
                                          <p:attrName>style.color</p:attrName>
                                        </p:attrNameLst>
                                      </p:cBhvr>
                                      <p:to>
                                        <a:srgbClr val="0072C6"/>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Azure Search </a:t>
            </a:r>
            <a:r>
              <a:rPr lang="en-US" dirty="0" smtClean="0"/>
              <a:t>walkthrough</a:t>
            </a:r>
            <a:endParaRPr lang="en-US" dirty="0"/>
          </a:p>
        </p:txBody>
      </p:sp>
    </p:spTree>
    <p:extLst>
      <p:ext uri="{BB962C8B-B14F-4D97-AF65-F5344CB8AC3E}">
        <p14:creationId xmlns:p14="http://schemas.microsoft.com/office/powerpoint/2010/main" val="2434641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srcRect t="5380" r="3720"/>
          <a:stretch/>
        </p:blipFill>
        <p:spPr>
          <a:xfrm>
            <a:off x="307428" y="714254"/>
            <a:ext cx="10145419" cy="6023851"/>
          </a:xfrm>
          <a:prstGeom prst="rect">
            <a:avLst/>
          </a:prstGeom>
        </p:spPr>
      </p:pic>
      <p:sp>
        <p:nvSpPr>
          <p:cNvPr id="6" name="Title 3"/>
          <p:cNvSpPr txBox="1">
            <a:spLocks/>
          </p:cNvSpPr>
          <p:nvPr/>
        </p:nvSpPr>
        <p:spPr>
          <a:xfrm>
            <a:off x="-9525" y="0"/>
            <a:ext cx="12201525"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smtClean="0"/>
              <a:t>Choose Tier</a:t>
            </a:r>
            <a:endParaRPr lang="en-US" dirty="0"/>
          </a:p>
        </p:txBody>
      </p:sp>
    </p:spTree>
    <p:extLst>
      <p:ext uri="{BB962C8B-B14F-4D97-AF65-F5344CB8AC3E}">
        <p14:creationId xmlns:p14="http://schemas.microsoft.com/office/powerpoint/2010/main" val="7479300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srcRect t="6323" r="35609"/>
          <a:stretch/>
        </p:blipFill>
        <p:spPr>
          <a:xfrm>
            <a:off x="307428" y="714254"/>
            <a:ext cx="7705749" cy="6025626"/>
          </a:xfrm>
          <a:prstGeom prst="rect">
            <a:avLst/>
          </a:prstGeom>
        </p:spPr>
      </p:pic>
      <p:sp>
        <p:nvSpPr>
          <p:cNvPr id="6" name="Title 3"/>
          <p:cNvSpPr txBox="1">
            <a:spLocks/>
          </p:cNvSpPr>
          <p:nvPr/>
        </p:nvSpPr>
        <p:spPr>
          <a:xfrm>
            <a:off x="-9525" y="0"/>
            <a:ext cx="12201525"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smtClean="0"/>
              <a:t>Global Availability</a:t>
            </a:r>
            <a:endParaRPr lang="en-US" dirty="0"/>
          </a:p>
        </p:txBody>
      </p:sp>
    </p:spTree>
    <p:extLst>
      <p:ext uri="{BB962C8B-B14F-4D97-AF65-F5344CB8AC3E}">
        <p14:creationId xmlns:p14="http://schemas.microsoft.com/office/powerpoint/2010/main" val="42622799"/>
      </p:ext>
    </p:extLst>
  </p:cSld>
  <p:clrMapOvr>
    <a:masterClrMapping/>
  </p:clrMapOvr>
  <p:transition>
    <p:fade/>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srcRect t="6323" r="5125"/>
          <a:stretch/>
        </p:blipFill>
        <p:spPr>
          <a:xfrm>
            <a:off x="307428" y="714253"/>
            <a:ext cx="10536658" cy="5591953"/>
          </a:xfrm>
          <a:prstGeom prst="rect">
            <a:avLst/>
          </a:prstGeom>
        </p:spPr>
      </p:pic>
      <p:sp>
        <p:nvSpPr>
          <p:cNvPr id="6" name="Title 3"/>
          <p:cNvSpPr txBox="1">
            <a:spLocks/>
          </p:cNvSpPr>
          <p:nvPr/>
        </p:nvSpPr>
        <p:spPr>
          <a:xfrm>
            <a:off x="-9525" y="0"/>
            <a:ext cx="12201525"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smtClean="0"/>
              <a:t>Scale Up</a:t>
            </a:r>
            <a:endParaRPr lang="en-US" dirty="0"/>
          </a:p>
        </p:txBody>
      </p:sp>
    </p:spTree>
    <p:extLst>
      <p:ext uri="{BB962C8B-B14F-4D97-AF65-F5344CB8AC3E}">
        <p14:creationId xmlns:p14="http://schemas.microsoft.com/office/powerpoint/2010/main" val="32642453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srcRect t="6323" r="18711"/>
          <a:stretch/>
        </p:blipFill>
        <p:spPr>
          <a:xfrm>
            <a:off x="307428" y="714254"/>
            <a:ext cx="9725110" cy="6023851"/>
          </a:xfrm>
          <a:prstGeom prst="rect">
            <a:avLst/>
          </a:prstGeom>
        </p:spPr>
      </p:pic>
      <p:sp>
        <p:nvSpPr>
          <p:cNvPr id="6" name="Title 3"/>
          <p:cNvSpPr txBox="1">
            <a:spLocks/>
          </p:cNvSpPr>
          <p:nvPr/>
        </p:nvSpPr>
        <p:spPr>
          <a:xfrm>
            <a:off x="-9525" y="0"/>
            <a:ext cx="12201525"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smtClean="0"/>
              <a:t>Manage Indexes</a:t>
            </a:r>
            <a:endParaRPr lang="en-US" dirty="0"/>
          </a:p>
        </p:txBody>
      </p:sp>
    </p:spTree>
    <p:extLst>
      <p:ext uri="{BB962C8B-B14F-4D97-AF65-F5344CB8AC3E}">
        <p14:creationId xmlns:p14="http://schemas.microsoft.com/office/powerpoint/2010/main" val="5396662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9908303" y="4627850"/>
            <a:ext cx="1863467" cy="1371600"/>
          </a:xfrm>
          <a:prstGeom prst="rect">
            <a:avLst/>
          </a:prstGeom>
        </p:spPr>
      </p:pic>
      <p:sp>
        <p:nvSpPr>
          <p:cNvPr id="2" name="Title 1"/>
          <p:cNvSpPr>
            <a:spLocks noGrp="1"/>
          </p:cNvSpPr>
          <p:nvPr>
            <p:ph type="ctrTitle"/>
          </p:nvPr>
        </p:nvSpPr>
        <p:spPr/>
        <p:txBody>
          <a:bodyPr/>
          <a:lstStyle/>
          <a:p>
            <a:r>
              <a:rPr lang="en-US" dirty="0" err="1" smtClean="0"/>
              <a:t>HDInsight</a:t>
            </a:r>
            <a:endParaRPr lang="en-US" dirty="0"/>
          </a:p>
        </p:txBody>
      </p:sp>
    </p:spTree>
    <p:extLst>
      <p:ext uri="{BB962C8B-B14F-4D97-AF65-F5344CB8AC3E}">
        <p14:creationId xmlns:p14="http://schemas.microsoft.com/office/powerpoint/2010/main" val="4193319664"/>
      </p:ext>
    </p:extLst>
  </p:cSld>
  <p:clrMapOvr>
    <a:masterClrMapping/>
  </p:clrMapOvr>
  <p:transition>
    <p:fade/>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able 23"/>
          <p:cNvGraphicFramePr>
            <a:graphicFrameLocks noGrp="1"/>
          </p:cNvGraphicFramePr>
          <p:nvPr>
            <p:extLst>
              <p:ext uri="{D42A27DB-BD31-4B8C-83A1-F6EECF244321}">
                <p14:modId xmlns:p14="http://schemas.microsoft.com/office/powerpoint/2010/main" val="530728129"/>
              </p:ext>
            </p:extLst>
          </p:nvPr>
        </p:nvGraphicFramePr>
        <p:xfrm>
          <a:off x="908708" y="2034856"/>
          <a:ext cx="10374584" cy="3577177"/>
        </p:xfrm>
        <a:graphic>
          <a:graphicData uri="http://schemas.openxmlformats.org/drawingml/2006/table">
            <a:tbl>
              <a:tblPr bandRow="1">
                <a:tableStyleId>{5C22544A-7EE6-4342-B048-85BDC9FD1C3A}</a:tableStyleId>
              </a:tblPr>
              <a:tblGrid>
                <a:gridCol w="1672018">
                  <a:extLst>
                    <a:ext uri="{9D8B030D-6E8A-4147-A177-3AD203B41FA5}">
                      <a16:colId xmlns:a16="http://schemas.microsoft.com/office/drawing/2014/main" xmlns="" val="20000"/>
                    </a:ext>
                  </a:extLst>
                </a:gridCol>
                <a:gridCol w="4067504">
                  <a:extLst>
                    <a:ext uri="{9D8B030D-6E8A-4147-A177-3AD203B41FA5}">
                      <a16:colId xmlns:a16="http://schemas.microsoft.com/office/drawing/2014/main" xmlns="" val="20001"/>
                    </a:ext>
                  </a:extLst>
                </a:gridCol>
                <a:gridCol w="4635062">
                  <a:extLst>
                    <a:ext uri="{9D8B030D-6E8A-4147-A177-3AD203B41FA5}">
                      <a16:colId xmlns:a16="http://schemas.microsoft.com/office/drawing/2014/main" xmlns="" val="20002"/>
                    </a:ext>
                  </a:extLst>
                </a:gridCol>
              </a:tblGrid>
              <a:tr h="597194">
                <a:tc>
                  <a:txBody>
                    <a:bodyPr/>
                    <a:lstStyle/>
                    <a:p>
                      <a:pPr algn="r"/>
                      <a:r>
                        <a:rPr lang="en-US" sz="2800" kern="1200" dirty="0" smtClean="0">
                          <a:solidFill>
                            <a:schemeClr val="bg1">
                              <a:lumMod val="75000"/>
                            </a:schemeClr>
                          </a:solidFill>
                          <a:latin typeface="+mj-lt"/>
                          <a:ea typeface="+mn-ea"/>
                          <a:cs typeface="Segoe UI" panose="020B0502040204020203" pitchFamily="34" charset="0"/>
                        </a:rPr>
                        <a:t>Data size</a:t>
                      </a:r>
                      <a:endParaRPr lang="en-US" sz="2800" kern="1200" dirty="0">
                        <a:solidFill>
                          <a:schemeClr val="bg1">
                            <a:lumMod val="75000"/>
                          </a:schemeClr>
                        </a:solidFill>
                        <a:latin typeface="+mj-lt"/>
                        <a:ea typeface="+mn-ea"/>
                        <a:cs typeface="Segoe UI" panose="020B0502040204020203" pitchFamily="34" charset="0"/>
                      </a:endParaRPr>
                    </a:p>
                  </a:txBody>
                  <a:tcPr marL="91403" marR="182806" marT="45701" marB="45701"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2800" b="0" i="0" dirty="0" smtClean="0">
                          <a:ln>
                            <a:solidFill>
                              <a:schemeClr val="bg1">
                                <a:alpha val="0"/>
                              </a:schemeClr>
                            </a:solidFill>
                          </a:ln>
                          <a:solidFill>
                            <a:schemeClr val="bg1">
                              <a:alpha val="99000"/>
                            </a:schemeClr>
                          </a:solidFill>
                          <a:latin typeface="+mj-lt"/>
                        </a:rPr>
                        <a:t>Gigabytes </a:t>
                      </a:r>
                      <a:r>
                        <a:rPr lang="en-US" sz="2800" b="0" i="1" dirty="0" smtClean="0">
                          <a:ln>
                            <a:solidFill>
                              <a:schemeClr val="bg1">
                                <a:alpha val="0"/>
                              </a:schemeClr>
                            </a:solidFill>
                          </a:ln>
                          <a:solidFill>
                            <a:schemeClr val="bg1">
                              <a:alpha val="99000"/>
                            </a:schemeClr>
                          </a:solidFill>
                          <a:latin typeface="+mj-lt"/>
                        </a:rPr>
                        <a:t>(Terabytes)</a:t>
                      </a:r>
                      <a:endParaRPr lang="en-US" sz="2800" b="0" i="1" dirty="0">
                        <a:ln>
                          <a:solidFill>
                            <a:schemeClr val="bg1">
                              <a:alpha val="0"/>
                            </a:schemeClr>
                          </a:solidFill>
                        </a:ln>
                        <a:solidFill>
                          <a:schemeClr val="bg1">
                            <a:alpha val="99000"/>
                          </a:schemeClr>
                        </a:solidFill>
                        <a:latin typeface="+mj-lt"/>
                      </a:endParaRPr>
                    </a:p>
                  </a:txBody>
                  <a:tcPr marL="182806" marR="91403" marT="45701" marB="45701" anchor="ctr">
                    <a:lnL w="1270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58E00"/>
                    </a:solidFill>
                  </a:tcPr>
                </a:tc>
                <a:tc>
                  <a:txBody>
                    <a:bodyPr/>
                    <a:lstStyle/>
                    <a:p>
                      <a:pPr algn="l"/>
                      <a:r>
                        <a:rPr lang="en-US" sz="2800" b="0" i="0" dirty="0" smtClean="0">
                          <a:ln>
                            <a:solidFill>
                              <a:schemeClr val="bg1">
                                <a:alpha val="0"/>
                              </a:schemeClr>
                            </a:solidFill>
                          </a:ln>
                          <a:solidFill>
                            <a:schemeClr val="bg1">
                              <a:alpha val="99000"/>
                            </a:schemeClr>
                          </a:solidFill>
                          <a:latin typeface="+mj-lt"/>
                        </a:rPr>
                        <a:t>Petabytes </a:t>
                      </a:r>
                      <a:r>
                        <a:rPr lang="en-US" sz="2800" b="0" i="1" kern="1200" dirty="0" smtClean="0">
                          <a:ln>
                            <a:solidFill>
                              <a:schemeClr val="bg1">
                                <a:alpha val="0"/>
                              </a:schemeClr>
                            </a:solidFill>
                          </a:ln>
                          <a:solidFill>
                            <a:schemeClr val="bg1">
                              <a:alpha val="99000"/>
                            </a:schemeClr>
                          </a:solidFill>
                          <a:latin typeface="+mj-lt"/>
                          <a:ea typeface="+mn-ea"/>
                          <a:cs typeface="+mn-cs"/>
                        </a:rPr>
                        <a:t>(Hexabytes)</a:t>
                      </a:r>
                      <a:endParaRPr lang="en-US" sz="2800" b="0" i="1" kern="1200" dirty="0">
                        <a:ln>
                          <a:solidFill>
                            <a:schemeClr val="bg1">
                              <a:alpha val="0"/>
                            </a:schemeClr>
                          </a:solidFill>
                        </a:ln>
                        <a:solidFill>
                          <a:schemeClr val="bg1">
                            <a:alpha val="99000"/>
                          </a:schemeClr>
                        </a:solidFill>
                        <a:latin typeface="+mj-lt"/>
                        <a:ea typeface="+mn-ea"/>
                        <a:cs typeface="+mn-cs"/>
                      </a:endParaRPr>
                    </a:p>
                  </a:txBody>
                  <a:tcPr marL="182806" marR="91403" marT="45701" marB="45701" anchor="ctr">
                    <a:lnL w="38100" cap="flat" cmpd="sng" algn="ctr">
                      <a:solidFill>
                        <a:schemeClr val="bg1"/>
                      </a:solidFill>
                      <a:prstDash val="solid"/>
                      <a:round/>
                      <a:headEnd type="none" w="med" len="med"/>
                      <a:tailEnd type="none" w="med" len="med"/>
                    </a:lnL>
                    <a:lnR w="12700" cmpd="sng">
                      <a:noFill/>
                    </a:lnR>
                    <a:lnT w="38100"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58E00"/>
                    </a:solidFill>
                  </a:tcPr>
                </a:tc>
                <a:extLst>
                  <a:ext uri="{0D108BD9-81ED-4DB2-BD59-A6C34878D82A}">
                    <a16:rowId xmlns:a16="http://schemas.microsoft.com/office/drawing/2014/main" xmlns="" val="10000"/>
                  </a:ext>
                </a:extLst>
              </a:tr>
              <a:tr h="597194">
                <a:tc>
                  <a:txBody>
                    <a:bodyPr/>
                    <a:lstStyle/>
                    <a:p>
                      <a:pPr algn="r"/>
                      <a:r>
                        <a:rPr lang="en-US" sz="2800" kern="1200" dirty="0" smtClean="0">
                          <a:solidFill>
                            <a:schemeClr val="bg1">
                              <a:lumMod val="75000"/>
                            </a:schemeClr>
                          </a:solidFill>
                          <a:latin typeface="+mj-lt"/>
                          <a:ea typeface="+mn-ea"/>
                          <a:cs typeface="Segoe UI" panose="020B0502040204020203" pitchFamily="34" charset="0"/>
                        </a:rPr>
                        <a:t>Access</a:t>
                      </a:r>
                      <a:endParaRPr lang="en-US" sz="2800" kern="1200" dirty="0">
                        <a:solidFill>
                          <a:schemeClr val="bg1">
                            <a:lumMod val="75000"/>
                          </a:schemeClr>
                        </a:solidFill>
                        <a:latin typeface="+mj-lt"/>
                        <a:ea typeface="+mn-ea"/>
                        <a:cs typeface="Segoe UI" panose="020B0502040204020203" pitchFamily="34" charset="0"/>
                      </a:endParaRPr>
                    </a:p>
                  </a:txBody>
                  <a:tcPr marL="91403" marR="182806" marT="45701" marB="45701"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2800" b="0" i="0" dirty="0" smtClean="0">
                          <a:ln>
                            <a:solidFill>
                              <a:schemeClr val="bg1">
                                <a:alpha val="0"/>
                              </a:schemeClr>
                            </a:solidFill>
                          </a:ln>
                          <a:solidFill>
                            <a:schemeClr val="bg1">
                              <a:alpha val="99000"/>
                            </a:schemeClr>
                          </a:solidFill>
                          <a:latin typeface="+mj-lt"/>
                        </a:rPr>
                        <a:t>Interactive and Batch</a:t>
                      </a:r>
                      <a:endParaRPr lang="en-US" sz="2800" b="0" i="0" dirty="0">
                        <a:ln>
                          <a:solidFill>
                            <a:schemeClr val="bg1">
                              <a:alpha val="0"/>
                            </a:schemeClr>
                          </a:solidFill>
                        </a:ln>
                        <a:solidFill>
                          <a:schemeClr val="bg1">
                            <a:alpha val="99000"/>
                          </a:schemeClr>
                        </a:solidFill>
                        <a:latin typeface="+mj-lt"/>
                      </a:endParaRPr>
                    </a:p>
                  </a:txBody>
                  <a:tcPr marL="182806" marR="91403" marT="45701" marB="45701" anchor="ctr">
                    <a:lnL w="1270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58E00"/>
                    </a:solidFill>
                  </a:tcPr>
                </a:tc>
                <a:tc>
                  <a:txBody>
                    <a:bodyPr/>
                    <a:lstStyle/>
                    <a:p>
                      <a:pPr algn="l"/>
                      <a:r>
                        <a:rPr lang="en-US" sz="2800" b="0" i="0" dirty="0" smtClean="0">
                          <a:ln>
                            <a:solidFill>
                              <a:schemeClr val="bg1">
                                <a:alpha val="0"/>
                              </a:schemeClr>
                            </a:solidFill>
                          </a:ln>
                          <a:solidFill>
                            <a:schemeClr val="bg1">
                              <a:alpha val="99000"/>
                            </a:schemeClr>
                          </a:solidFill>
                          <a:latin typeface="+mj-lt"/>
                        </a:rPr>
                        <a:t>Batch</a:t>
                      </a:r>
                      <a:endParaRPr lang="en-US" sz="2800" b="0" i="0" dirty="0">
                        <a:ln>
                          <a:solidFill>
                            <a:schemeClr val="bg1">
                              <a:alpha val="0"/>
                            </a:schemeClr>
                          </a:solidFill>
                        </a:ln>
                        <a:solidFill>
                          <a:schemeClr val="bg1">
                            <a:alpha val="99000"/>
                          </a:schemeClr>
                        </a:solidFill>
                        <a:latin typeface="+mj-lt"/>
                      </a:endParaRPr>
                    </a:p>
                  </a:txBody>
                  <a:tcPr marL="182806" marR="91403" marT="45701" marB="45701" anchor="ctr">
                    <a:lnL w="38100" cap="flat" cmpd="sng" algn="ctr">
                      <a:solidFill>
                        <a:schemeClr val="bg1"/>
                      </a:solidFill>
                      <a:prstDash val="solid"/>
                      <a:round/>
                      <a:headEnd type="none" w="med" len="med"/>
                      <a:tailEnd type="none" w="med" len="med"/>
                    </a:lnL>
                    <a:lnR w="12700" cmpd="sng">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58E00"/>
                    </a:solidFill>
                  </a:tcPr>
                </a:tc>
                <a:extLst>
                  <a:ext uri="{0D108BD9-81ED-4DB2-BD59-A6C34878D82A}">
                    <a16:rowId xmlns:a16="http://schemas.microsoft.com/office/drawing/2014/main" xmlns="" val="10001"/>
                  </a:ext>
                </a:extLst>
              </a:tr>
              <a:tr h="597194">
                <a:tc>
                  <a:txBody>
                    <a:bodyPr/>
                    <a:lstStyle/>
                    <a:p>
                      <a:pPr algn="r"/>
                      <a:r>
                        <a:rPr lang="en-US" sz="2800" kern="1200" dirty="0" smtClean="0">
                          <a:solidFill>
                            <a:schemeClr val="bg1">
                              <a:lumMod val="75000"/>
                            </a:schemeClr>
                          </a:solidFill>
                          <a:latin typeface="+mj-lt"/>
                          <a:ea typeface="+mn-ea"/>
                          <a:cs typeface="Segoe UI" panose="020B0502040204020203" pitchFamily="34" charset="0"/>
                        </a:rPr>
                        <a:t>Updates</a:t>
                      </a:r>
                      <a:endParaRPr lang="en-US" sz="2800" kern="1200" dirty="0">
                        <a:solidFill>
                          <a:schemeClr val="bg1">
                            <a:lumMod val="75000"/>
                          </a:schemeClr>
                        </a:solidFill>
                        <a:latin typeface="+mj-lt"/>
                        <a:ea typeface="+mn-ea"/>
                        <a:cs typeface="Segoe UI" panose="020B0502040204020203" pitchFamily="34" charset="0"/>
                      </a:endParaRPr>
                    </a:p>
                  </a:txBody>
                  <a:tcPr marL="91403" marR="182806" marT="45701" marB="45701"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2800" b="0" i="0" dirty="0" smtClean="0">
                          <a:ln>
                            <a:solidFill>
                              <a:schemeClr val="bg1">
                                <a:alpha val="0"/>
                              </a:schemeClr>
                            </a:solidFill>
                          </a:ln>
                          <a:solidFill>
                            <a:schemeClr val="bg1">
                              <a:alpha val="99000"/>
                            </a:schemeClr>
                          </a:solidFill>
                          <a:latin typeface="+mj-lt"/>
                        </a:rPr>
                        <a:t>Read</a:t>
                      </a:r>
                      <a:r>
                        <a:rPr lang="en-US" sz="2800" b="0" i="0" baseline="0" dirty="0" smtClean="0">
                          <a:ln>
                            <a:solidFill>
                              <a:schemeClr val="bg1">
                                <a:alpha val="0"/>
                              </a:schemeClr>
                            </a:solidFill>
                          </a:ln>
                          <a:solidFill>
                            <a:schemeClr val="bg1">
                              <a:alpha val="99000"/>
                            </a:schemeClr>
                          </a:solidFill>
                          <a:latin typeface="+mj-lt"/>
                        </a:rPr>
                        <a:t> / Write many times</a:t>
                      </a:r>
                      <a:endParaRPr lang="en-US" sz="2800" b="0" i="0" dirty="0">
                        <a:ln>
                          <a:solidFill>
                            <a:schemeClr val="bg1">
                              <a:alpha val="0"/>
                            </a:schemeClr>
                          </a:solidFill>
                        </a:ln>
                        <a:solidFill>
                          <a:schemeClr val="bg1">
                            <a:alpha val="99000"/>
                          </a:schemeClr>
                        </a:solidFill>
                        <a:latin typeface="+mj-lt"/>
                      </a:endParaRPr>
                    </a:p>
                  </a:txBody>
                  <a:tcPr marL="182806" marR="91403" marT="45701" marB="45701" anchor="ctr">
                    <a:lnL w="1270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58E00"/>
                    </a:solidFill>
                  </a:tcPr>
                </a:tc>
                <a:tc>
                  <a:txBody>
                    <a:bodyPr/>
                    <a:lstStyle/>
                    <a:p>
                      <a:pPr algn="l"/>
                      <a:r>
                        <a:rPr lang="en-US" sz="2800" b="0" i="0" dirty="0" smtClean="0">
                          <a:ln>
                            <a:solidFill>
                              <a:schemeClr val="bg1">
                                <a:alpha val="0"/>
                              </a:schemeClr>
                            </a:solidFill>
                          </a:ln>
                          <a:solidFill>
                            <a:schemeClr val="bg1">
                              <a:alpha val="99000"/>
                            </a:schemeClr>
                          </a:solidFill>
                          <a:latin typeface="+mj-lt"/>
                        </a:rPr>
                        <a:t>Write once, Read</a:t>
                      </a:r>
                      <a:r>
                        <a:rPr lang="en-US" sz="2800" b="0" i="0" baseline="0" dirty="0" smtClean="0">
                          <a:ln>
                            <a:solidFill>
                              <a:schemeClr val="bg1">
                                <a:alpha val="0"/>
                              </a:schemeClr>
                            </a:solidFill>
                          </a:ln>
                          <a:solidFill>
                            <a:schemeClr val="bg1">
                              <a:alpha val="99000"/>
                            </a:schemeClr>
                          </a:solidFill>
                          <a:latin typeface="+mj-lt"/>
                        </a:rPr>
                        <a:t> many times</a:t>
                      </a:r>
                      <a:endParaRPr lang="en-US" sz="2800" b="0" i="0" dirty="0">
                        <a:ln>
                          <a:solidFill>
                            <a:schemeClr val="bg1">
                              <a:alpha val="0"/>
                            </a:schemeClr>
                          </a:solidFill>
                        </a:ln>
                        <a:solidFill>
                          <a:schemeClr val="bg1">
                            <a:alpha val="99000"/>
                          </a:schemeClr>
                        </a:solidFill>
                        <a:latin typeface="+mj-lt"/>
                      </a:endParaRPr>
                    </a:p>
                  </a:txBody>
                  <a:tcPr marL="182806" marR="91403" marT="45701" marB="45701" anchor="ctr">
                    <a:lnL w="38100" cap="flat" cmpd="sng" algn="ctr">
                      <a:solidFill>
                        <a:schemeClr val="bg1"/>
                      </a:solidFill>
                      <a:prstDash val="solid"/>
                      <a:round/>
                      <a:headEnd type="none" w="med" len="med"/>
                      <a:tailEnd type="none" w="med" len="med"/>
                    </a:lnL>
                    <a:lnR w="12700" cmpd="sng">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58E00"/>
                    </a:solidFill>
                  </a:tcPr>
                </a:tc>
                <a:extLst>
                  <a:ext uri="{0D108BD9-81ED-4DB2-BD59-A6C34878D82A}">
                    <a16:rowId xmlns:a16="http://schemas.microsoft.com/office/drawing/2014/main" xmlns="" val="10002"/>
                  </a:ext>
                </a:extLst>
              </a:tr>
              <a:tr h="597194">
                <a:tc>
                  <a:txBody>
                    <a:bodyPr/>
                    <a:lstStyle/>
                    <a:p>
                      <a:pPr algn="r"/>
                      <a:r>
                        <a:rPr lang="en-US" sz="2800" kern="1200" dirty="0" smtClean="0">
                          <a:solidFill>
                            <a:schemeClr val="bg1">
                              <a:lumMod val="75000"/>
                            </a:schemeClr>
                          </a:solidFill>
                          <a:latin typeface="+mj-lt"/>
                          <a:ea typeface="+mn-ea"/>
                          <a:cs typeface="Segoe UI" panose="020B0502040204020203" pitchFamily="34" charset="0"/>
                        </a:rPr>
                        <a:t>Structure</a:t>
                      </a:r>
                      <a:endParaRPr lang="en-US" sz="2800" kern="1200" dirty="0">
                        <a:solidFill>
                          <a:schemeClr val="bg1">
                            <a:lumMod val="75000"/>
                          </a:schemeClr>
                        </a:solidFill>
                        <a:latin typeface="+mj-lt"/>
                        <a:ea typeface="+mn-ea"/>
                        <a:cs typeface="Segoe UI" panose="020B0502040204020203" pitchFamily="34" charset="0"/>
                      </a:endParaRPr>
                    </a:p>
                  </a:txBody>
                  <a:tcPr marL="91403" marR="182806" marT="45701" marB="45701"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2800" b="0" i="0" dirty="0" smtClean="0">
                          <a:ln>
                            <a:solidFill>
                              <a:schemeClr val="bg1">
                                <a:alpha val="0"/>
                              </a:schemeClr>
                            </a:solidFill>
                          </a:ln>
                          <a:solidFill>
                            <a:schemeClr val="bg1">
                              <a:alpha val="99000"/>
                            </a:schemeClr>
                          </a:solidFill>
                          <a:latin typeface="+mj-lt"/>
                        </a:rPr>
                        <a:t>Static Schema</a:t>
                      </a:r>
                      <a:endParaRPr lang="en-US" sz="2800" b="0" i="0" dirty="0">
                        <a:ln>
                          <a:solidFill>
                            <a:schemeClr val="bg1">
                              <a:alpha val="0"/>
                            </a:schemeClr>
                          </a:solidFill>
                        </a:ln>
                        <a:solidFill>
                          <a:schemeClr val="bg1">
                            <a:alpha val="99000"/>
                          </a:schemeClr>
                        </a:solidFill>
                        <a:latin typeface="+mj-lt"/>
                      </a:endParaRPr>
                    </a:p>
                  </a:txBody>
                  <a:tcPr marL="182806" marR="91403" marT="45701" marB="45701" anchor="ctr">
                    <a:lnL w="1270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58E00"/>
                    </a:solidFill>
                  </a:tcPr>
                </a:tc>
                <a:tc>
                  <a:txBody>
                    <a:bodyPr/>
                    <a:lstStyle/>
                    <a:p>
                      <a:pPr algn="l"/>
                      <a:r>
                        <a:rPr lang="en-US" sz="2800" b="0" i="0" dirty="0" smtClean="0">
                          <a:ln>
                            <a:solidFill>
                              <a:schemeClr val="bg1">
                                <a:alpha val="0"/>
                              </a:schemeClr>
                            </a:solidFill>
                          </a:ln>
                          <a:solidFill>
                            <a:schemeClr val="bg1">
                              <a:alpha val="99000"/>
                            </a:schemeClr>
                          </a:solidFill>
                          <a:latin typeface="+mj-lt"/>
                        </a:rPr>
                        <a:t>Dynamic Schema</a:t>
                      </a:r>
                      <a:endParaRPr lang="en-US" sz="2800" b="0" i="0" dirty="0">
                        <a:ln>
                          <a:solidFill>
                            <a:schemeClr val="bg1">
                              <a:alpha val="0"/>
                            </a:schemeClr>
                          </a:solidFill>
                        </a:ln>
                        <a:solidFill>
                          <a:schemeClr val="bg1">
                            <a:alpha val="99000"/>
                          </a:schemeClr>
                        </a:solidFill>
                        <a:latin typeface="+mj-lt"/>
                      </a:endParaRPr>
                    </a:p>
                  </a:txBody>
                  <a:tcPr marL="182806" marR="91403" marT="45701" marB="45701" anchor="ctr">
                    <a:lnL w="38100" cap="flat" cmpd="sng" algn="ctr">
                      <a:solidFill>
                        <a:schemeClr val="bg1"/>
                      </a:solidFill>
                      <a:prstDash val="solid"/>
                      <a:round/>
                      <a:headEnd type="none" w="med" len="med"/>
                      <a:tailEnd type="none" w="med" len="med"/>
                    </a:lnL>
                    <a:lnR w="12700" cmpd="sng">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58E00"/>
                    </a:solidFill>
                  </a:tcPr>
                </a:tc>
                <a:extLst>
                  <a:ext uri="{0D108BD9-81ED-4DB2-BD59-A6C34878D82A}">
                    <a16:rowId xmlns:a16="http://schemas.microsoft.com/office/drawing/2014/main" xmlns="" val="10003"/>
                  </a:ext>
                </a:extLst>
              </a:tr>
              <a:tr h="597194">
                <a:tc>
                  <a:txBody>
                    <a:bodyPr/>
                    <a:lstStyle/>
                    <a:p>
                      <a:pPr algn="r"/>
                      <a:r>
                        <a:rPr lang="en-US" sz="2800" kern="1200" dirty="0" smtClean="0">
                          <a:solidFill>
                            <a:schemeClr val="bg1">
                              <a:lumMod val="75000"/>
                            </a:schemeClr>
                          </a:solidFill>
                          <a:latin typeface="+mj-lt"/>
                          <a:ea typeface="+mn-ea"/>
                          <a:cs typeface="Segoe UI" panose="020B0502040204020203" pitchFamily="34" charset="0"/>
                        </a:rPr>
                        <a:t>Integrity</a:t>
                      </a:r>
                      <a:endParaRPr lang="en-US" sz="2800" kern="1200" dirty="0">
                        <a:solidFill>
                          <a:schemeClr val="bg1">
                            <a:lumMod val="75000"/>
                          </a:schemeClr>
                        </a:solidFill>
                        <a:latin typeface="+mj-lt"/>
                        <a:ea typeface="+mn-ea"/>
                        <a:cs typeface="Segoe UI" panose="020B0502040204020203" pitchFamily="34" charset="0"/>
                      </a:endParaRPr>
                    </a:p>
                  </a:txBody>
                  <a:tcPr marL="91403" marR="182806" marT="45701" marB="45701"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2800" b="0" i="0" dirty="0" smtClean="0">
                          <a:ln>
                            <a:solidFill>
                              <a:schemeClr val="bg1">
                                <a:alpha val="0"/>
                              </a:schemeClr>
                            </a:solidFill>
                          </a:ln>
                          <a:solidFill>
                            <a:schemeClr val="bg1">
                              <a:alpha val="99000"/>
                            </a:schemeClr>
                          </a:solidFill>
                          <a:latin typeface="+mj-lt"/>
                        </a:rPr>
                        <a:t>High (ACID)</a:t>
                      </a:r>
                      <a:endParaRPr lang="en-US" sz="2800" b="0" i="0" dirty="0">
                        <a:ln>
                          <a:solidFill>
                            <a:schemeClr val="bg1">
                              <a:alpha val="0"/>
                            </a:schemeClr>
                          </a:solidFill>
                        </a:ln>
                        <a:solidFill>
                          <a:schemeClr val="bg1">
                            <a:alpha val="99000"/>
                          </a:schemeClr>
                        </a:solidFill>
                        <a:latin typeface="+mj-lt"/>
                      </a:endParaRPr>
                    </a:p>
                  </a:txBody>
                  <a:tcPr marL="182806" marR="91403" marT="45701" marB="45701" anchor="ctr">
                    <a:lnL w="1270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58E00"/>
                    </a:solidFill>
                  </a:tcPr>
                </a:tc>
                <a:tc>
                  <a:txBody>
                    <a:bodyPr/>
                    <a:lstStyle/>
                    <a:p>
                      <a:pPr algn="l"/>
                      <a:r>
                        <a:rPr lang="en-US" sz="2800" b="0" i="0" dirty="0" smtClean="0">
                          <a:ln>
                            <a:solidFill>
                              <a:schemeClr val="bg1">
                                <a:alpha val="0"/>
                              </a:schemeClr>
                            </a:solidFill>
                          </a:ln>
                          <a:solidFill>
                            <a:schemeClr val="bg1">
                              <a:alpha val="99000"/>
                            </a:schemeClr>
                          </a:solidFill>
                          <a:latin typeface="+mj-lt"/>
                        </a:rPr>
                        <a:t>Low</a:t>
                      </a:r>
                      <a:endParaRPr lang="en-US" sz="2800" b="0" i="0" dirty="0">
                        <a:ln>
                          <a:solidFill>
                            <a:schemeClr val="bg1">
                              <a:alpha val="0"/>
                            </a:schemeClr>
                          </a:solidFill>
                        </a:ln>
                        <a:solidFill>
                          <a:schemeClr val="bg1">
                            <a:alpha val="99000"/>
                          </a:schemeClr>
                        </a:solidFill>
                        <a:latin typeface="+mj-lt"/>
                      </a:endParaRPr>
                    </a:p>
                  </a:txBody>
                  <a:tcPr marL="182806" marR="91403" marT="45701" marB="45701" anchor="ctr">
                    <a:lnL w="38100" cap="flat" cmpd="sng" algn="ctr">
                      <a:solidFill>
                        <a:schemeClr val="bg1"/>
                      </a:solidFill>
                      <a:prstDash val="solid"/>
                      <a:round/>
                      <a:headEnd type="none" w="med" len="med"/>
                      <a:tailEnd type="none" w="med" len="med"/>
                    </a:lnL>
                    <a:lnR w="12700" cmpd="sng">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58E00"/>
                    </a:solidFill>
                  </a:tcPr>
                </a:tc>
                <a:extLst>
                  <a:ext uri="{0D108BD9-81ED-4DB2-BD59-A6C34878D82A}">
                    <a16:rowId xmlns:a16="http://schemas.microsoft.com/office/drawing/2014/main" xmlns="" val="10004"/>
                  </a:ext>
                </a:extLst>
              </a:tr>
              <a:tr h="591207">
                <a:tc>
                  <a:txBody>
                    <a:bodyPr/>
                    <a:lstStyle/>
                    <a:p>
                      <a:pPr algn="r"/>
                      <a:r>
                        <a:rPr lang="en-US" sz="2800" kern="1200" dirty="0" smtClean="0">
                          <a:solidFill>
                            <a:schemeClr val="bg1">
                              <a:lumMod val="75000"/>
                            </a:schemeClr>
                          </a:solidFill>
                          <a:latin typeface="+mj-lt"/>
                          <a:ea typeface="+mn-ea"/>
                          <a:cs typeface="Segoe UI" panose="020B0502040204020203" pitchFamily="34" charset="0"/>
                        </a:rPr>
                        <a:t>Scaling</a:t>
                      </a:r>
                      <a:endParaRPr lang="en-US" sz="2800" kern="1200" dirty="0">
                        <a:solidFill>
                          <a:schemeClr val="bg1">
                            <a:lumMod val="75000"/>
                          </a:schemeClr>
                        </a:solidFill>
                        <a:latin typeface="+mj-lt"/>
                        <a:ea typeface="+mn-ea"/>
                        <a:cs typeface="Segoe UI" panose="020B0502040204020203" pitchFamily="34" charset="0"/>
                      </a:endParaRPr>
                    </a:p>
                  </a:txBody>
                  <a:tcPr marL="91403" marR="182806" marT="45701" marB="45701"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2800" b="0" i="0" dirty="0" smtClean="0">
                          <a:ln>
                            <a:solidFill>
                              <a:schemeClr val="bg1">
                                <a:alpha val="0"/>
                              </a:schemeClr>
                            </a:solidFill>
                          </a:ln>
                          <a:solidFill>
                            <a:schemeClr val="bg1">
                              <a:alpha val="99000"/>
                            </a:schemeClr>
                          </a:solidFill>
                          <a:latin typeface="+mj-lt"/>
                        </a:rPr>
                        <a:t>Nonlinear</a:t>
                      </a:r>
                      <a:endParaRPr lang="en-US" sz="2800" b="0" i="0" dirty="0">
                        <a:ln>
                          <a:solidFill>
                            <a:schemeClr val="bg1">
                              <a:alpha val="0"/>
                            </a:schemeClr>
                          </a:solidFill>
                        </a:ln>
                        <a:solidFill>
                          <a:schemeClr val="bg1">
                            <a:alpha val="99000"/>
                          </a:schemeClr>
                        </a:solidFill>
                        <a:latin typeface="+mj-lt"/>
                      </a:endParaRPr>
                    </a:p>
                  </a:txBody>
                  <a:tcPr marL="182806" marR="91403" marT="45701" marB="45701" anchor="ctr">
                    <a:lnL w="1270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rgbClr val="658E00"/>
                    </a:solidFill>
                  </a:tcPr>
                </a:tc>
                <a:tc>
                  <a:txBody>
                    <a:bodyPr/>
                    <a:lstStyle/>
                    <a:p>
                      <a:pPr algn="l"/>
                      <a:r>
                        <a:rPr lang="en-US" sz="2800" b="0" i="0" dirty="0" smtClean="0">
                          <a:ln>
                            <a:solidFill>
                              <a:schemeClr val="bg1">
                                <a:alpha val="0"/>
                              </a:schemeClr>
                            </a:solidFill>
                          </a:ln>
                          <a:solidFill>
                            <a:schemeClr val="bg1">
                              <a:alpha val="99000"/>
                            </a:schemeClr>
                          </a:solidFill>
                          <a:latin typeface="+mj-lt"/>
                        </a:rPr>
                        <a:t>Linear</a:t>
                      </a:r>
                      <a:endParaRPr lang="en-US" sz="2800" b="0" i="0" dirty="0">
                        <a:ln>
                          <a:solidFill>
                            <a:schemeClr val="bg1">
                              <a:alpha val="0"/>
                            </a:schemeClr>
                          </a:solidFill>
                        </a:ln>
                        <a:solidFill>
                          <a:schemeClr val="bg1">
                            <a:alpha val="99000"/>
                          </a:schemeClr>
                        </a:solidFill>
                        <a:latin typeface="+mj-lt"/>
                      </a:endParaRPr>
                    </a:p>
                  </a:txBody>
                  <a:tcPr marL="182806" marR="91403" marT="45701" marB="45701" anchor="ctr">
                    <a:lnL w="38100" cap="flat" cmpd="sng" algn="ctr">
                      <a:solidFill>
                        <a:schemeClr val="bg1"/>
                      </a:solidFill>
                      <a:prstDash val="solid"/>
                      <a:round/>
                      <a:headEnd type="none" w="med" len="med"/>
                      <a:tailEnd type="none" w="med" len="med"/>
                    </a:lnL>
                    <a:lnR w="12700" cmpd="sng">
                      <a:noFill/>
                    </a:lnR>
                    <a:lnT w="38100" cap="flat" cmpd="sng" algn="ctr">
                      <a:solidFill>
                        <a:schemeClr val="bg1"/>
                      </a:solid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rgbClr val="658E00"/>
                    </a:solidFill>
                  </a:tcPr>
                </a:tc>
                <a:extLst>
                  <a:ext uri="{0D108BD9-81ED-4DB2-BD59-A6C34878D82A}">
                    <a16:rowId xmlns:a16="http://schemas.microsoft.com/office/drawing/2014/main" xmlns="" val="10005"/>
                  </a:ext>
                </a:extLst>
              </a:tr>
            </a:tbl>
          </a:graphicData>
        </a:graphic>
      </p:graphicFrame>
      <p:sp>
        <p:nvSpPr>
          <p:cNvPr id="11" name="TextBox 10"/>
          <p:cNvSpPr txBox="1"/>
          <p:nvPr/>
        </p:nvSpPr>
        <p:spPr>
          <a:xfrm>
            <a:off x="3673061" y="6091826"/>
            <a:ext cx="4845878" cy="246221"/>
          </a:xfrm>
          <a:prstGeom prst="rect">
            <a:avLst/>
          </a:prstGeom>
          <a:noFill/>
        </p:spPr>
        <p:txBody>
          <a:bodyPr wrap="none" lIns="0" tIns="0" rIns="0" bIns="0" rtlCol="0" anchor="b" anchorCtr="0">
            <a:spAutoFit/>
          </a:bodyPr>
          <a:lstStyle/>
          <a:p>
            <a:pPr defTabSz="913951">
              <a:defRPr/>
            </a:pPr>
            <a:r>
              <a:rPr lang="en-US" sz="1600" kern="0" dirty="0">
                <a:ln>
                  <a:solidFill>
                    <a:srgbClr val="FFFFFF">
                      <a:alpha val="0"/>
                    </a:srgbClr>
                  </a:solidFill>
                </a:ln>
                <a:solidFill>
                  <a:schemeClr val="bg1"/>
                </a:solidFill>
              </a:rPr>
              <a:t>Reference: Tom White’s Hadoop: The Definitive Guide</a:t>
            </a:r>
          </a:p>
        </p:txBody>
      </p:sp>
      <p:pic>
        <p:nvPicPr>
          <p:cNvPr id="9" name="Picture 8"/>
          <p:cNvPicPr>
            <a:picLocks noChangeAspect="1"/>
          </p:cNvPicPr>
          <p:nvPr/>
        </p:nvPicPr>
        <p:blipFill>
          <a:blip r:embed="rId3"/>
          <a:stretch>
            <a:fillRect/>
          </a:stretch>
        </p:blipFill>
        <p:spPr>
          <a:xfrm>
            <a:off x="8499664" y="1184740"/>
            <a:ext cx="933073" cy="686786"/>
          </a:xfrm>
          <a:prstGeom prst="rect">
            <a:avLst/>
          </a:prstGeom>
        </p:spPr>
      </p:pic>
      <p:pic>
        <p:nvPicPr>
          <p:cNvPr id="14" name="Picture 13"/>
          <p:cNvPicPr>
            <a:picLocks noChangeAspect="1"/>
          </p:cNvPicPr>
          <p:nvPr/>
        </p:nvPicPr>
        <p:blipFill>
          <a:blip r:embed="rId4"/>
          <a:stretch>
            <a:fillRect/>
          </a:stretch>
        </p:blipFill>
        <p:spPr>
          <a:xfrm>
            <a:off x="4288539" y="1100106"/>
            <a:ext cx="647352" cy="856054"/>
          </a:xfrm>
          <a:prstGeom prst="rect">
            <a:avLst/>
          </a:prstGeom>
        </p:spPr>
      </p:pic>
      <p:sp>
        <p:nvSpPr>
          <p:cNvPr id="16" name="Title 1"/>
          <p:cNvSpPr txBox="1">
            <a:spLocks/>
          </p:cNvSpPr>
          <p:nvPr/>
        </p:nvSpPr>
        <p:spPr>
          <a:xfrm>
            <a:off x="0" y="0"/>
            <a:ext cx="12192000" cy="64457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marL="252000"/>
            <a:r>
              <a:rPr lang="en-US" sz="2800" dirty="0" smtClean="0"/>
              <a:t>Relational DB vs</a:t>
            </a:r>
            <a:r>
              <a:rPr lang="en-US" sz="2800" dirty="0"/>
              <a:t>. Hadoop</a:t>
            </a:r>
          </a:p>
        </p:txBody>
      </p:sp>
    </p:spTree>
    <p:extLst>
      <p:ext uri="{BB962C8B-B14F-4D97-AF65-F5344CB8AC3E}">
        <p14:creationId xmlns:p14="http://schemas.microsoft.com/office/powerpoint/2010/main" val="266826617"/>
      </p:ext>
    </p:extLst>
  </p:cSld>
  <p:clrMapOvr>
    <a:masterClrMapping/>
  </p:clrMapOvr>
  <p:transition>
    <p:fade/>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Programming </a:t>
            </a:r>
            <a:r>
              <a:rPr lang="en-US" sz="3600" dirty="0" err="1"/>
              <a:t>HDInsight</a:t>
            </a:r>
            <a:r>
              <a:rPr lang="en-US" sz="3600" dirty="0"/>
              <a:t> – Existing </a:t>
            </a:r>
            <a:r>
              <a:rPr lang="en-US" sz="3600" dirty="0" smtClean="0"/>
              <a:t>ecosystem</a:t>
            </a:r>
            <a:endParaRPr lang="en-US" sz="3600" dirty="0"/>
          </a:p>
        </p:txBody>
      </p:sp>
      <p:sp>
        <p:nvSpPr>
          <p:cNvPr id="4" name="Content Placeholder 3"/>
          <p:cNvSpPr>
            <a:spLocks noGrp="1"/>
          </p:cNvSpPr>
          <p:nvPr>
            <p:ph sz="quarter" idx="10"/>
          </p:nvPr>
        </p:nvSpPr>
        <p:spPr/>
        <p:txBody>
          <a:bodyPr anchor="ctr"/>
          <a:lstStyle/>
          <a:p>
            <a:pPr marL="0" indent="0" algn="ctr">
              <a:buNone/>
            </a:pPr>
            <a:r>
              <a:rPr lang="en-US" sz="3200" dirty="0"/>
              <a:t>Hive</a:t>
            </a:r>
          </a:p>
          <a:p>
            <a:pPr marL="0" indent="0" algn="ctr">
              <a:buNone/>
            </a:pPr>
            <a:r>
              <a:rPr lang="en-US" sz="3200" dirty="0"/>
              <a:t>Pig</a:t>
            </a:r>
          </a:p>
          <a:p>
            <a:pPr marL="0" indent="0" algn="ctr">
              <a:buNone/>
            </a:pPr>
            <a:r>
              <a:rPr lang="en-US" sz="3200" dirty="0"/>
              <a:t>Mahout</a:t>
            </a:r>
          </a:p>
          <a:p>
            <a:pPr marL="0" indent="0" algn="ctr">
              <a:buNone/>
            </a:pPr>
            <a:r>
              <a:rPr lang="en-US" sz="3200" dirty="0"/>
              <a:t>Cascading</a:t>
            </a:r>
          </a:p>
          <a:p>
            <a:pPr marL="0" indent="0" algn="ctr">
              <a:buNone/>
            </a:pPr>
            <a:r>
              <a:rPr lang="en-US" sz="3200" dirty="0"/>
              <a:t>Scalding</a:t>
            </a:r>
          </a:p>
          <a:p>
            <a:pPr marL="0" indent="0" algn="ctr">
              <a:buNone/>
            </a:pPr>
            <a:r>
              <a:rPr lang="en-US" sz="3200" dirty="0" err="1"/>
              <a:t>Scoobi</a:t>
            </a:r>
            <a:endParaRPr lang="en-US" sz="3200" dirty="0"/>
          </a:p>
          <a:p>
            <a:pPr marL="0" indent="0" algn="ctr">
              <a:buNone/>
            </a:pPr>
            <a:r>
              <a:rPr lang="en-US" sz="3200" dirty="0"/>
              <a:t>Pegasus</a:t>
            </a:r>
          </a:p>
          <a:p>
            <a:pPr marL="0" indent="0" algn="ctr">
              <a:buNone/>
            </a:pPr>
            <a:r>
              <a:rPr lang="en-US" sz="3200" dirty="0" smtClean="0"/>
              <a:t>…</a:t>
            </a:r>
            <a:endParaRPr lang="en-US" sz="3200" dirty="0"/>
          </a:p>
        </p:txBody>
      </p:sp>
    </p:spTree>
    <p:extLst>
      <p:ext uri="{BB962C8B-B14F-4D97-AF65-F5344CB8AC3E}">
        <p14:creationId xmlns:p14="http://schemas.microsoft.com/office/powerpoint/2010/main" val="1799328399"/>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solidFill>
                  <a:srgbClr val="0072C6"/>
                </a:solidFill>
              </a:rPr>
              <a:t>SQL Database The </a:t>
            </a:r>
            <a:r>
              <a:rPr lang="en-US" sz="3600" dirty="0" smtClean="0">
                <a:solidFill>
                  <a:srgbClr val="0072C6"/>
                </a:solidFill>
              </a:rPr>
              <a:t>Basics</a:t>
            </a:r>
            <a:endParaRPr lang="en-US" dirty="0"/>
          </a:p>
        </p:txBody>
      </p:sp>
      <p:sp>
        <p:nvSpPr>
          <p:cNvPr id="3" name="Content Placeholder 2"/>
          <p:cNvSpPr>
            <a:spLocks noGrp="1"/>
          </p:cNvSpPr>
          <p:nvPr>
            <p:ph sz="quarter" idx="10"/>
          </p:nvPr>
        </p:nvSpPr>
        <p:spPr/>
        <p:txBody>
          <a:bodyPr/>
          <a:lstStyle/>
          <a:p>
            <a:r>
              <a:rPr lang="en-US" sz="4000" dirty="0"/>
              <a:t>Scale out with </a:t>
            </a:r>
            <a:r>
              <a:rPr lang="en-US" sz="4000" dirty="0" err="1"/>
              <a:t>ElasticScale</a:t>
            </a:r>
            <a:endParaRPr lang="en-US" sz="4000" dirty="0"/>
          </a:p>
          <a:p>
            <a:r>
              <a:rPr lang="en-US" sz="4000" dirty="0"/>
              <a:t>Built-in regional database replicas for additional protection</a:t>
            </a:r>
          </a:p>
          <a:p>
            <a:r>
              <a:rPr lang="en-US" sz="4000" dirty="0"/>
              <a:t>Uptime SLA of 99.99%</a:t>
            </a:r>
          </a:p>
          <a:p>
            <a:endParaRPr lang="en-US" sz="4000" dirty="0"/>
          </a:p>
        </p:txBody>
      </p:sp>
    </p:spTree>
    <p:extLst>
      <p:ext uri="{BB962C8B-B14F-4D97-AF65-F5344CB8AC3E}">
        <p14:creationId xmlns:p14="http://schemas.microsoft.com/office/powerpoint/2010/main" val="1144563385"/>
      </p:ext>
    </p:extLst>
  </p:cSld>
  <p:clrMapOvr>
    <a:masterClrMapping/>
  </p:clrMapOvr>
  <p:transition>
    <p:fade/>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Programming </a:t>
            </a:r>
            <a:r>
              <a:rPr lang="en-US" sz="3600" dirty="0" err="1"/>
              <a:t>HDInsight</a:t>
            </a:r>
            <a:r>
              <a:rPr lang="en-US" sz="3600" dirty="0"/>
              <a:t> – Microsoft .</a:t>
            </a:r>
            <a:r>
              <a:rPr lang="en-US" sz="3600" dirty="0" smtClean="0"/>
              <a:t>NET</a:t>
            </a:r>
            <a:endParaRPr lang="en-US" sz="3600" dirty="0"/>
          </a:p>
        </p:txBody>
      </p:sp>
      <p:sp>
        <p:nvSpPr>
          <p:cNvPr id="4" name="Content Placeholder 3"/>
          <p:cNvSpPr>
            <a:spLocks noGrp="1"/>
          </p:cNvSpPr>
          <p:nvPr>
            <p:ph sz="quarter" idx="10"/>
          </p:nvPr>
        </p:nvSpPr>
        <p:spPr/>
        <p:txBody>
          <a:bodyPr anchor="ctr"/>
          <a:lstStyle/>
          <a:p>
            <a:pPr marL="0" indent="0" algn="ctr">
              <a:buNone/>
            </a:pPr>
            <a:r>
              <a:rPr lang="en-US" sz="3200" dirty="0"/>
              <a:t>C#</a:t>
            </a:r>
          </a:p>
          <a:p>
            <a:pPr marL="0" indent="0" algn="ctr">
              <a:buNone/>
            </a:pPr>
            <a:r>
              <a:rPr lang="en-US" sz="3200" dirty="0"/>
              <a:t>F#</a:t>
            </a:r>
          </a:p>
          <a:p>
            <a:pPr marL="0" indent="0" algn="ctr">
              <a:buNone/>
            </a:pPr>
            <a:r>
              <a:rPr lang="en-US" sz="3200" dirty="0"/>
              <a:t>Map/Reduce</a:t>
            </a:r>
          </a:p>
          <a:p>
            <a:pPr marL="0" indent="0" algn="ctr">
              <a:buNone/>
            </a:pPr>
            <a:r>
              <a:rPr lang="en-US" sz="3200" dirty="0"/>
              <a:t>Microsoft .NET management </a:t>
            </a:r>
            <a:r>
              <a:rPr lang="en-US" sz="3200" dirty="0" smtClean="0"/>
              <a:t>clients</a:t>
            </a:r>
            <a:endParaRPr lang="en-US" sz="3200" dirty="0"/>
          </a:p>
        </p:txBody>
      </p:sp>
    </p:spTree>
    <p:extLst>
      <p:ext uri="{BB962C8B-B14F-4D97-AF65-F5344CB8AC3E}">
        <p14:creationId xmlns:p14="http://schemas.microsoft.com/office/powerpoint/2010/main" val="3316226643"/>
      </p:ext>
    </p:extLst>
  </p:cSld>
  <p:clrMapOvr>
    <a:masterClrMapping/>
  </p:clrMapOvr>
  <p:transition>
    <p:fade/>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Programming </a:t>
            </a:r>
            <a:r>
              <a:rPr lang="en-US" sz="3600" dirty="0" err="1"/>
              <a:t>HDInsight</a:t>
            </a:r>
            <a:r>
              <a:rPr lang="en-US" sz="3600" dirty="0"/>
              <a:t> – DevOps / IT </a:t>
            </a:r>
            <a:r>
              <a:rPr lang="en-US" sz="3600" dirty="0" smtClean="0"/>
              <a:t>Pros</a:t>
            </a:r>
            <a:endParaRPr lang="en-US" sz="3600" dirty="0"/>
          </a:p>
        </p:txBody>
      </p:sp>
      <p:sp>
        <p:nvSpPr>
          <p:cNvPr id="4" name="Content Placeholder 3"/>
          <p:cNvSpPr>
            <a:spLocks noGrp="1"/>
          </p:cNvSpPr>
          <p:nvPr>
            <p:ph sz="quarter" idx="10"/>
          </p:nvPr>
        </p:nvSpPr>
        <p:spPr/>
        <p:txBody>
          <a:bodyPr anchor="ctr"/>
          <a:lstStyle/>
          <a:p>
            <a:pPr marL="0" indent="0" algn="ctr">
              <a:buNone/>
            </a:pPr>
            <a:r>
              <a:rPr lang="en-US" sz="3200" dirty="0"/>
              <a:t>PowerShell</a:t>
            </a:r>
          </a:p>
          <a:p>
            <a:pPr marL="0" indent="0" algn="ctr">
              <a:buNone/>
            </a:pPr>
            <a:r>
              <a:rPr lang="en-US" sz="3200" dirty="0"/>
              <a:t>Cross-Platform CLI tools (</a:t>
            </a:r>
            <a:r>
              <a:rPr lang="en-US" sz="3200" dirty="0" err="1"/>
              <a:t>xplat</a:t>
            </a:r>
            <a:r>
              <a:rPr lang="en-US" sz="3200" dirty="0"/>
              <a:t>-cli</a:t>
            </a:r>
            <a:r>
              <a:rPr lang="en-US" sz="3200" dirty="0" smtClean="0"/>
              <a:t>)</a:t>
            </a:r>
            <a:endParaRPr lang="en-US" sz="3200" dirty="0"/>
          </a:p>
        </p:txBody>
      </p:sp>
    </p:spTree>
    <p:extLst>
      <p:ext uri="{BB962C8B-B14F-4D97-AF65-F5344CB8AC3E}">
        <p14:creationId xmlns:p14="http://schemas.microsoft.com/office/powerpoint/2010/main" val="2345277134"/>
      </p:ext>
    </p:extLst>
  </p:cSld>
  <p:clrMapOvr>
    <a:masterClrMapping/>
  </p:clrMapOvr>
  <p:transition>
    <p:fade/>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Data Warehousing</a:t>
            </a:r>
            <a:endParaRPr lang="en-US" dirty="0"/>
          </a:p>
        </p:txBody>
      </p:sp>
      <p:grpSp>
        <p:nvGrpSpPr>
          <p:cNvPr id="59" name="Group 58"/>
          <p:cNvGrpSpPr/>
          <p:nvPr>
            <p:custDataLst>
              <p:custData r:id="rId1"/>
            </p:custDataLst>
          </p:nvPr>
        </p:nvGrpSpPr>
        <p:grpSpPr>
          <a:xfrm>
            <a:off x="10031158" y="4211882"/>
            <a:ext cx="1805469" cy="2096110"/>
            <a:chOff x="9418600" y="2722100"/>
            <a:chExt cx="2131910" cy="2475101"/>
          </a:xfrm>
        </p:grpSpPr>
        <p:pic>
          <p:nvPicPr>
            <p:cNvPr id="61" name="Picture 60"/>
            <p:cNvPicPr>
              <a:picLocks noChangeAspect="1"/>
            </p:cNvPicPr>
            <p:nvPr/>
          </p:nvPicPr>
          <p:blipFill>
            <a:blip r:embed="rId4"/>
            <a:stretch>
              <a:fillRect/>
            </a:stretch>
          </p:blipFill>
          <p:spPr>
            <a:xfrm>
              <a:off x="9418600" y="2952089"/>
              <a:ext cx="2131908" cy="1765939"/>
            </a:xfrm>
            <a:prstGeom prst="rect">
              <a:avLst/>
            </a:prstGeom>
          </p:spPr>
        </p:pic>
        <p:sp>
          <p:nvSpPr>
            <p:cNvPr id="72" name="Rectangle 71"/>
            <p:cNvSpPr/>
            <p:nvPr/>
          </p:nvSpPr>
          <p:spPr>
            <a:xfrm>
              <a:off x="10172112" y="2722100"/>
              <a:ext cx="1378398" cy="1995928"/>
            </a:xfrm>
            <a:prstGeom prst="rect">
              <a:avLst/>
            </a:prstGeom>
            <a:solidFill>
              <a:schemeClr val="tx2"/>
            </a:solidFill>
            <a:ln w="10795" cap="flat" cmpd="sng" algn="ctr">
              <a:noFill/>
              <a:prstDash val="solid"/>
            </a:ln>
            <a:effectLst/>
          </p:spPr>
          <p:txBody>
            <a:bodyPr rtlCol="0" anchor="ctr"/>
            <a:lstStyle/>
            <a:p>
              <a:pPr algn="ctr" defTabSz="932742"/>
              <a:endParaRPr lang="en-US" kern="0" smtClean="0">
                <a:solidFill>
                  <a:srgbClr val="FFFFFF"/>
                </a:solidFill>
              </a:endParaRPr>
            </a:p>
          </p:txBody>
        </p:sp>
        <p:grpSp>
          <p:nvGrpSpPr>
            <p:cNvPr id="73" name="Group 72"/>
            <p:cNvGrpSpPr>
              <a:grpSpLocks noChangeAspect="1"/>
            </p:cNvGrpSpPr>
            <p:nvPr/>
          </p:nvGrpSpPr>
          <p:grpSpPr>
            <a:xfrm>
              <a:off x="10172111" y="3333824"/>
              <a:ext cx="914402" cy="1157144"/>
              <a:chOff x="1615697" y="5096400"/>
              <a:chExt cx="822961" cy="1041429"/>
            </a:xfrm>
          </p:grpSpPr>
          <p:sp>
            <p:nvSpPr>
              <p:cNvPr id="81" name="Rectangle 80"/>
              <p:cNvSpPr/>
              <p:nvPr/>
            </p:nvSpPr>
            <p:spPr bwMode="auto">
              <a:xfrm>
                <a:off x="1632171" y="5172501"/>
                <a:ext cx="790012" cy="907577"/>
              </a:xfrm>
              <a:prstGeom prst="rect">
                <a:avLst/>
              </a:prstGeom>
              <a:solidFill>
                <a:srgbClr val="00206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342900" indent="-342900" algn="ctr" defTabSz="932472">
                  <a:lnSpc>
                    <a:spcPct val="90000"/>
                  </a:lnSpc>
                  <a:buFont typeface="Wingdings 3" panose="05040102010807070707" pitchFamily="18" charset="2"/>
                  <a:buChar char="Æ"/>
                </a:pPr>
                <a:endParaRPr lang="en-US" sz="2000" b="1" kern="0" dirty="0" err="1" smtClean="0">
                  <a:solidFill>
                    <a:prstClr val="white"/>
                  </a:solidFill>
                  <a:latin typeface="Calibri Light" panose="020F0302020204030204"/>
                  <a:ea typeface="Segoe UI" pitchFamily="34" charset="0"/>
                  <a:cs typeface="Segoe UI" pitchFamily="34" charset="0"/>
                </a:endParaRPr>
              </a:p>
            </p:txBody>
          </p:sp>
          <p:grpSp>
            <p:nvGrpSpPr>
              <p:cNvPr id="82" name="Group 81"/>
              <p:cNvGrpSpPr/>
              <p:nvPr/>
            </p:nvGrpSpPr>
            <p:grpSpPr>
              <a:xfrm>
                <a:off x="1615697" y="5096400"/>
                <a:ext cx="822961" cy="1041429"/>
                <a:chOff x="932649" y="2464581"/>
                <a:chExt cx="822961" cy="1041429"/>
              </a:xfrm>
            </p:grpSpPr>
            <p:sp>
              <p:nvSpPr>
                <p:cNvPr id="83" name="Oval 82"/>
                <p:cNvSpPr>
                  <a:spLocks noChangeArrowheads="1"/>
                </p:cNvSpPr>
                <p:nvPr/>
              </p:nvSpPr>
              <p:spPr bwMode="auto">
                <a:xfrm>
                  <a:off x="946728" y="2464581"/>
                  <a:ext cx="794803" cy="151025"/>
                </a:xfrm>
                <a:prstGeom prst="ellipse">
                  <a:avLst/>
                </a:prstGeom>
                <a:solidFill>
                  <a:srgbClr val="0078D7">
                    <a:lumMod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FFFFFF"/>
                    </a:solidFill>
                  </a:endParaRPr>
                </a:p>
              </p:txBody>
            </p:sp>
            <p:sp>
              <p:nvSpPr>
                <p:cNvPr id="84" name="Freeform 123"/>
                <p:cNvSpPr>
                  <a:spLocks noEditPoints="1"/>
                </p:cNvSpPr>
                <p:nvPr/>
              </p:nvSpPr>
              <p:spPr bwMode="auto">
                <a:xfrm>
                  <a:off x="932649" y="2542266"/>
                  <a:ext cx="822961" cy="963744"/>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smtClean="0">
                    <a:solidFill>
                      <a:srgbClr val="FFFFFF"/>
                    </a:solidFill>
                  </a:endParaRPr>
                </a:p>
              </p:txBody>
            </p:sp>
          </p:grpSp>
        </p:grpSp>
        <p:sp>
          <p:nvSpPr>
            <p:cNvPr id="80" name="TextBox 79"/>
            <p:cNvSpPr txBox="1"/>
            <p:nvPr/>
          </p:nvSpPr>
          <p:spPr>
            <a:xfrm>
              <a:off x="10411216" y="4521232"/>
              <a:ext cx="436187" cy="675969"/>
            </a:xfrm>
            <a:prstGeom prst="rect">
              <a:avLst/>
            </a:prstGeom>
            <a:noFill/>
          </p:spPr>
          <p:txBody>
            <a:bodyPr wrap="none" lIns="182880" tIns="146304" rIns="182880" bIns="146304" rtlCol="0">
              <a:spAutoFit/>
            </a:bodyPr>
            <a:lstStyle/>
            <a:p>
              <a:pPr algn="ctr" defTabSz="932742">
                <a:lnSpc>
                  <a:spcPct val="90000"/>
                </a:lnSpc>
                <a:spcAft>
                  <a:spcPts val="600"/>
                </a:spcAft>
              </a:pPr>
              <a:endParaRPr lang="en-US" sz="2000" kern="0" dirty="0" smtClean="0">
                <a:solidFill>
                  <a:srgbClr val="515151"/>
                </a:solidFill>
                <a:latin typeface="Segoe UI Semilight" panose="020B0402040204020203" pitchFamily="34" charset="0"/>
                <a:cs typeface="Segoe UI Semilight" panose="020B0402040204020203" pitchFamily="34" charset="0"/>
              </a:endParaRPr>
            </a:p>
          </p:txBody>
        </p:sp>
      </p:grpSp>
    </p:spTree>
    <p:extLst>
      <p:ext uri="{BB962C8B-B14F-4D97-AF65-F5344CB8AC3E}">
        <p14:creationId xmlns:p14="http://schemas.microsoft.com/office/powerpoint/2010/main" val="2102016442"/>
      </p:ext>
    </p:extLst>
  </p:cSld>
  <p:clrMapOvr>
    <a:masterClrMapping/>
  </p:clrMapOvr>
  <p:transition>
    <p:fade/>
  </p:transition>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Oval 75"/>
          <p:cNvSpPr>
            <a:spLocks noChangeAspect="1"/>
          </p:cNvSpPr>
          <p:nvPr/>
        </p:nvSpPr>
        <p:spPr bwMode="auto">
          <a:xfrm>
            <a:off x="6903480" y="623934"/>
            <a:ext cx="969591" cy="968827"/>
          </a:xfrm>
          <a:prstGeom prst="ellipse">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nvGrpSpPr>
          <p:cNvPr id="40" name="Group 39"/>
          <p:cNvGrpSpPr>
            <a:grpSpLocks noChangeAspect="1"/>
          </p:cNvGrpSpPr>
          <p:nvPr/>
        </p:nvGrpSpPr>
        <p:grpSpPr>
          <a:xfrm>
            <a:off x="1031136" y="599637"/>
            <a:ext cx="9912137" cy="4280628"/>
            <a:chOff x="579437" y="1965325"/>
            <a:chExt cx="11704320" cy="5054594"/>
          </a:xfrm>
        </p:grpSpPr>
        <p:sp>
          <p:nvSpPr>
            <p:cNvPr id="41" name="Rectangle 40"/>
            <p:cNvSpPr/>
            <p:nvPr/>
          </p:nvSpPr>
          <p:spPr bwMode="auto">
            <a:xfrm>
              <a:off x="579437" y="1965325"/>
              <a:ext cx="11704319" cy="502919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14" tIns="182828" rIns="182828" bIns="45706" numCol="1" spcCol="0" rtlCol="0" fromWordArt="0" anchor="t" anchorCtr="0" forceAA="0" compatLnSpc="1">
              <a:prstTxWarp prst="textNoShape">
                <a:avLst/>
              </a:prstTxWarp>
              <a:noAutofit/>
            </a:bodyPr>
            <a:lstStyle/>
            <a:p>
              <a:pPr algn="r" defTabSz="931505">
                <a:lnSpc>
                  <a:spcPct val="90000"/>
                </a:lnSpc>
                <a:spcAft>
                  <a:spcPts val="600"/>
                </a:spcAft>
              </a:pPr>
              <a:endParaRPr lang="en-US" kern="0" dirty="0" smtClean="0">
                <a:solidFill>
                  <a:srgbClr val="505050"/>
                </a:solidFill>
                <a:latin typeface="Segoe UI Semibold" panose="020B0702040204020203" pitchFamily="34" charset="0"/>
                <a:cs typeface="Segoe UI Semibold" panose="020B0702040204020203" pitchFamily="34" charset="0"/>
              </a:endParaRPr>
            </a:p>
          </p:txBody>
        </p:sp>
        <p:grpSp>
          <p:nvGrpSpPr>
            <p:cNvPr id="42" name="Group 41"/>
            <p:cNvGrpSpPr/>
            <p:nvPr/>
          </p:nvGrpSpPr>
          <p:grpSpPr>
            <a:xfrm>
              <a:off x="1082255" y="2272273"/>
              <a:ext cx="11201502" cy="4747646"/>
              <a:chOff x="884937" y="1954396"/>
              <a:chExt cx="11201502" cy="4747646"/>
            </a:xfrm>
          </p:grpSpPr>
          <p:pic>
            <p:nvPicPr>
              <p:cNvPr id="44" name="Picture 43"/>
              <p:cNvPicPr>
                <a:picLocks noChangeAspect="1"/>
              </p:cNvPicPr>
              <p:nvPr/>
            </p:nvPicPr>
            <p:blipFill>
              <a:blip r:embed="rId3"/>
              <a:stretch>
                <a:fillRect/>
              </a:stretch>
            </p:blipFill>
            <p:spPr>
              <a:xfrm>
                <a:off x="9397840" y="2952089"/>
                <a:ext cx="2131908" cy="1765939"/>
              </a:xfrm>
              <a:prstGeom prst="rect">
                <a:avLst/>
              </a:prstGeom>
            </p:spPr>
          </p:pic>
          <p:pic>
            <p:nvPicPr>
              <p:cNvPr id="45" name="Picture 44"/>
              <p:cNvPicPr>
                <a:picLocks noChangeAspect="1"/>
              </p:cNvPicPr>
              <p:nvPr/>
            </p:nvPicPr>
            <p:blipFill>
              <a:blip r:embed="rId4"/>
              <a:stretch>
                <a:fillRect/>
              </a:stretch>
            </p:blipFill>
            <p:spPr>
              <a:xfrm>
                <a:off x="4835743" y="3301269"/>
                <a:ext cx="1254636" cy="1248756"/>
              </a:xfrm>
              <a:prstGeom prst="rect">
                <a:avLst/>
              </a:prstGeom>
            </p:spPr>
          </p:pic>
          <p:sp>
            <p:nvSpPr>
              <p:cNvPr id="46" name="TextBox 45"/>
              <p:cNvSpPr txBox="1"/>
              <p:nvPr/>
            </p:nvSpPr>
            <p:spPr>
              <a:xfrm>
                <a:off x="4611274" y="4521231"/>
                <a:ext cx="1682833" cy="572464"/>
              </a:xfrm>
              <a:prstGeom prst="rect">
                <a:avLst/>
              </a:prstGeom>
              <a:noFill/>
            </p:spPr>
            <p:txBody>
              <a:bodyPr wrap="none" lIns="182880" tIns="146304" rIns="182880" bIns="146304" rtlCol="0">
                <a:spAutoFit/>
              </a:bodyPr>
              <a:lstStyle/>
              <a:p>
                <a:pPr algn="ctr" defTabSz="932742">
                  <a:lnSpc>
                    <a:spcPct val="90000"/>
                  </a:lnSpc>
                  <a:spcAft>
                    <a:spcPts val="600"/>
                  </a:spcAft>
                </a:pPr>
                <a:r>
                  <a:rPr lang="en-US" sz="2000" kern="0" dirty="0" smtClean="0">
                    <a:solidFill>
                      <a:srgbClr val="515151"/>
                    </a:solidFill>
                    <a:latin typeface="Segoe UI Semilight" panose="020B0402040204020203" pitchFamily="34" charset="0"/>
                    <a:cs typeface="Segoe UI Semilight" panose="020B0402040204020203" pitchFamily="34" charset="0"/>
                  </a:rPr>
                  <a:t>App Service</a:t>
                </a:r>
              </a:p>
            </p:txBody>
          </p:sp>
          <p:sp>
            <p:nvSpPr>
              <p:cNvPr id="47" name="TextBox 46"/>
              <p:cNvSpPr txBox="1"/>
              <p:nvPr/>
            </p:nvSpPr>
            <p:spPr>
              <a:xfrm>
                <a:off x="6516608" y="4521231"/>
                <a:ext cx="2613152" cy="572464"/>
              </a:xfrm>
              <a:prstGeom prst="rect">
                <a:avLst/>
              </a:prstGeom>
              <a:noFill/>
            </p:spPr>
            <p:txBody>
              <a:bodyPr wrap="none" lIns="182880" tIns="146304" rIns="182880" bIns="146304" rtlCol="0">
                <a:spAutoFit/>
              </a:bodyPr>
              <a:lstStyle/>
              <a:p>
                <a:pPr algn="ctr" defTabSz="932742">
                  <a:lnSpc>
                    <a:spcPct val="90000"/>
                  </a:lnSpc>
                  <a:spcAft>
                    <a:spcPts val="600"/>
                  </a:spcAft>
                </a:pPr>
                <a:r>
                  <a:rPr lang="en-US" sz="2000" kern="0" dirty="0" smtClean="0">
                    <a:solidFill>
                      <a:srgbClr val="515151"/>
                    </a:solidFill>
                    <a:latin typeface="Segoe UI Semilight" panose="020B0402040204020203" pitchFamily="34" charset="0"/>
                    <a:cs typeface="Segoe UI Semilight" panose="020B0402040204020203" pitchFamily="34" charset="0"/>
                  </a:rPr>
                  <a:t>Azure SQL Database</a:t>
                </a:r>
              </a:p>
            </p:txBody>
          </p:sp>
          <p:cxnSp>
            <p:nvCxnSpPr>
              <p:cNvPr id="48" name="Elbow Connector 47"/>
              <p:cNvCxnSpPr/>
              <p:nvPr/>
            </p:nvCxnSpPr>
            <p:spPr>
              <a:xfrm rot="10800000">
                <a:off x="4967512" y="5253399"/>
                <a:ext cx="5130721" cy="547406"/>
              </a:xfrm>
              <a:prstGeom prst="bentConnector2">
                <a:avLst/>
              </a:prstGeom>
              <a:noFill/>
              <a:ln w="25400" cap="flat" cmpd="sng" algn="ctr">
                <a:solidFill>
                  <a:srgbClr val="00B050"/>
                </a:solidFill>
                <a:prstDash val="solid"/>
                <a:headEnd type="arrow"/>
                <a:tailEnd type="arrow"/>
              </a:ln>
              <a:effectLst/>
            </p:spPr>
          </p:cxnSp>
          <p:sp>
            <p:nvSpPr>
              <p:cNvPr id="49" name="TextBox 48"/>
              <p:cNvSpPr txBox="1"/>
              <p:nvPr/>
            </p:nvSpPr>
            <p:spPr>
              <a:xfrm>
                <a:off x="9129760" y="6091488"/>
                <a:ext cx="2956679" cy="610554"/>
              </a:xfrm>
              <a:prstGeom prst="rect">
                <a:avLst/>
              </a:prstGeom>
              <a:noFill/>
            </p:spPr>
            <p:txBody>
              <a:bodyPr wrap="square" lIns="182880" tIns="146304" rIns="182880" bIns="146304" rtlCol="0">
                <a:spAutoFit/>
              </a:bodyPr>
              <a:lstStyle/>
              <a:p>
                <a:pPr algn="ctr" defTabSz="932742">
                  <a:lnSpc>
                    <a:spcPct val="90000"/>
                  </a:lnSpc>
                  <a:spcAft>
                    <a:spcPts val="600"/>
                  </a:spcAft>
                </a:pPr>
                <a:r>
                  <a:rPr lang="en-US" sz="1600" kern="0" dirty="0" smtClean="0">
                    <a:solidFill>
                      <a:srgbClr val="515151"/>
                    </a:solidFill>
                    <a:latin typeface="Segoe UI Semilight" panose="020B0402040204020203" pitchFamily="34" charset="0"/>
                    <a:cs typeface="Segoe UI Semilight" panose="020B0402040204020203" pitchFamily="34" charset="0"/>
                  </a:rPr>
                  <a:t>Azure Machine Learning</a:t>
                </a:r>
              </a:p>
            </p:txBody>
          </p:sp>
          <p:sp>
            <p:nvSpPr>
              <p:cNvPr id="50" name="TextBox 49"/>
              <p:cNvSpPr txBox="1"/>
              <p:nvPr/>
            </p:nvSpPr>
            <p:spPr>
              <a:xfrm>
                <a:off x="6438064" y="5833689"/>
                <a:ext cx="1989584" cy="572464"/>
              </a:xfrm>
              <a:prstGeom prst="rect">
                <a:avLst/>
              </a:prstGeom>
              <a:noFill/>
            </p:spPr>
            <p:txBody>
              <a:bodyPr wrap="none" lIns="182880" tIns="146304" rIns="182880" bIns="146304" rtlCol="0">
                <a:spAutoFit/>
              </a:bodyPr>
              <a:lstStyle/>
              <a:p>
                <a:pPr algn="ctr" defTabSz="932742">
                  <a:lnSpc>
                    <a:spcPct val="90000"/>
                  </a:lnSpc>
                  <a:spcAft>
                    <a:spcPts val="600"/>
                  </a:spcAft>
                </a:pPr>
                <a:r>
                  <a:rPr lang="en-US" sz="2000" kern="0" dirty="0" smtClean="0">
                    <a:solidFill>
                      <a:srgbClr val="515151"/>
                    </a:solidFill>
                    <a:latin typeface="Segoe UI Semilight" panose="020B0402040204020203" pitchFamily="34" charset="0"/>
                    <a:cs typeface="Segoe UI Semilight" panose="020B0402040204020203" pitchFamily="34" charset="0"/>
                  </a:rPr>
                  <a:t>Intelligent App</a:t>
                </a:r>
              </a:p>
            </p:txBody>
          </p:sp>
          <p:sp>
            <p:nvSpPr>
              <p:cNvPr id="51" name="TextBox 50"/>
              <p:cNvSpPr txBox="1"/>
              <p:nvPr/>
            </p:nvSpPr>
            <p:spPr>
              <a:xfrm>
                <a:off x="7281046" y="2660730"/>
                <a:ext cx="1084271" cy="517065"/>
              </a:xfrm>
              <a:prstGeom prst="rect">
                <a:avLst/>
              </a:prstGeom>
              <a:noFill/>
            </p:spPr>
            <p:txBody>
              <a:bodyPr wrap="none" lIns="182880" tIns="146304" rIns="182880" bIns="146304" rtlCol="0">
                <a:spAutoFit/>
              </a:bodyPr>
              <a:lstStyle/>
              <a:p>
                <a:pPr algn="ctr" defTabSz="932742">
                  <a:lnSpc>
                    <a:spcPct val="90000"/>
                  </a:lnSpc>
                  <a:spcAft>
                    <a:spcPts val="600"/>
                  </a:spcAft>
                </a:pPr>
                <a:r>
                  <a:rPr lang="en-US" sz="1600" kern="0" dirty="0" smtClean="0">
                    <a:solidFill>
                      <a:srgbClr val="515151"/>
                    </a:solidFill>
                    <a:latin typeface="Segoe UI Semilight" panose="020B0402040204020203" pitchFamily="34" charset="0"/>
                    <a:cs typeface="Segoe UI Semilight" panose="020B0402040204020203" pitchFamily="34" charset="0"/>
                  </a:rPr>
                  <a:t>Hadoop</a:t>
                </a:r>
              </a:p>
            </p:txBody>
          </p:sp>
          <p:grpSp>
            <p:nvGrpSpPr>
              <p:cNvPr id="52" name="Group 51"/>
              <p:cNvGrpSpPr/>
              <p:nvPr/>
            </p:nvGrpSpPr>
            <p:grpSpPr>
              <a:xfrm>
                <a:off x="884937" y="3234537"/>
                <a:ext cx="2237516" cy="1376415"/>
                <a:chOff x="1966540" y="1894093"/>
                <a:chExt cx="3906824" cy="2403294"/>
              </a:xfrm>
            </p:grpSpPr>
            <p:sp>
              <p:nvSpPr>
                <p:cNvPr id="72" name="Freeform 71"/>
                <p:cNvSpPr/>
                <p:nvPr/>
              </p:nvSpPr>
              <p:spPr bwMode="auto">
                <a:xfrm>
                  <a:off x="1981944" y="1894440"/>
                  <a:ext cx="3876018" cy="2402947"/>
                </a:xfrm>
                <a:custGeom>
                  <a:avLst/>
                  <a:gdLst>
                    <a:gd name="connsiteX0" fmla="*/ 277735 w 3876018"/>
                    <a:gd name="connsiteY0" fmla="*/ 243977 h 2402947"/>
                    <a:gd name="connsiteX1" fmla="*/ 253185 w 3876018"/>
                    <a:gd name="connsiteY1" fmla="*/ 268527 h 2402947"/>
                    <a:gd name="connsiteX2" fmla="*/ 253185 w 3876018"/>
                    <a:gd name="connsiteY2" fmla="*/ 2134419 h 2402947"/>
                    <a:gd name="connsiteX3" fmla="*/ 277735 w 3876018"/>
                    <a:gd name="connsiteY3" fmla="*/ 2158969 h 2402947"/>
                    <a:gd name="connsiteX4" fmla="*/ 3598283 w 3876018"/>
                    <a:gd name="connsiteY4" fmla="*/ 2158969 h 2402947"/>
                    <a:gd name="connsiteX5" fmla="*/ 3622834 w 3876018"/>
                    <a:gd name="connsiteY5" fmla="*/ 2134419 h 2402947"/>
                    <a:gd name="connsiteX6" fmla="*/ 3622834 w 3876018"/>
                    <a:gd name="connsiteY6" fmla="*/ 268527 h 2402947"/>
                    <a:gd name="connsiteX7" fmla="*/ 3598283 w 3876018"/>
                    <a:gd name="connsiteY7" fmla="*/ 243977 h 2402947"/>
                    <a:gd name="connsiteX8" fmla="*/ 1936862 w 3876018"/>
                    <a:gd name="connsiteY8" fmla="*/ 71679 h 2402947"/>
                    <a:gd name="connsiteX9" fmla="*/ 1900286 w 3876018"/>
                    <a:gd name="connsiteY9" fmla="*/ 108255 h 2402947"/>
                    <a:gd name="connsiteX10" fmla="*/ 1936862 w 3876018"/>
                    <a:gd name="connsiteY10" fmla="*/ 144831 h 2402947"/>
                    <a:gd name="connsiteX11" fmla="*/ 1973438 w 3876018"/>
                    <a:gd name="connsiteY11" fmla="*/ 108255 h 2402947"/>
                    <a:gd name="connsiteX12" fmla="*/ 1936862 w 3876018"/>
                    <a:gd name="connsiteY12" fmla="*/ 71679 h 2402947"/>
                    <a:gd name="connsiteX13" fmla="*/ 67787 w 3876018"/>
                    <a:gd name="connsiteY13" fmla="*/ 0 h 2402947"/>
                    <a:gd name="connsiteX14" fmla="*/ 3808231 w 3876018"/>
                    <a:gd name="connsiteY14" fmla="*/ 0 h 2402947"/>
                    <a:gd name="connsiteX15" fmla="*/ 3876018 w 3876018"/>
                    <a:gd name="connsiteY15" fmla="*/ 67787 h 2402947"/>
                    <a:gd name="connsiteX16" fmla="*/ 3876018 w 3876018"/>
                    <a:gd name="connsiteY16" fmla="*/ 2335160 h 2402947"/>
                    <a:gd name="connsiteX17" fmla="*/ 3808231 w 3876018"/>
                    <a:gd name="connsiteY17" fmla="*/ 2402947 h 2402947"/>
                    <a:gd name="connsiteX18" fmla="*/ 67787 w 3876018"/>
                    <a:gd name="connsiteY18" fmla="*/ 2402947 h 2402947"/>
                    <a:gd name="connsiteX19" fmla="*/ 0 w 3876018"/>
                    <a:gd name="connsiteY19" fmla="*/ 2335160 h 2402947"/>
                    <a:gd name="connsiteX20" fmla="*/ 0 w 3876018"/>
                    <a:gd name="connsiteY20" fmla="*/ 67787 h 2402947"/>
                    <a:gd name="connsiteX21" fmla="*/ 67787 w 3876018"/>
                    <a:gd name="connsiteY21" fmla="*/ 0 h 240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876018" h="2402947">
                      <a:moveTo>
                        <a:pt x="277735" y="243977"/>
                      </a:moveTo>
                      <a:cubicBezTo>
                        <a:pt x="264177" y="243977"/>
                        <a:pt x="253185" y="254969"/>
                        <a:pt x="253185" y="268527"/>
                      </a:cubicBezTo>
                      <a:lnTo>
                        <a:pt x="253185" y="2134419"/>
                      </a:lnTo>
                      <a:cubicBezTo>
                        <a:pt x="253185" y="2147977"/>
                        <a:pt x="264177" y="2158969"/>
                        <a:pt x="277735" y="2158969"/>
                      </a:cubicBezTo>
                      <a:lnTo>
                        <a:pt x="3598283" y="2158969"/>
                      </a:lnTo>
                      <a:cubicBezTo>
                        <a:pt x="3611842" y="2158969"/>
                        <a:pt x="3622834" y="2147977"/>
                        <a:pt x="3622834" y="2134419"/>
                      </a:cubicBezTo>
                      <a:lnTo>
                        <a:pt x="3622834" y="268527"/>
                      </a:lnTo>
                      <a:cubicBezTo>
                        <a:pt x="3622834" y="254969"/>
                        <a:pt x="3611842" y="243977"/>
                        <a:pt x="3598283" y="243977"/>
                      </a:cubicBezTo>
                      <a:close/>
                      <a:moveTo>
                        <a:pt x="1936862" y="71679"/>
                      </a:moveTo>
                      <a:cubicBezTo>
                        <a:pt x="1916662" y="71679"/>
                        <a:pt x="1900286" y="88055"/>
                        <a:pt x="1900286" y="108255"/>
                      </a:cubicBezTo>
                      <a:cubicBezTo>
                        <a:pt x="1900286" y="128455"/>
                        <a:pt x="1916662" y="144831"/>
                        <a:pt x="1936862" y="144831"/>
                      </a:cubicBezTo>
                      <a:cubicBezTo>
                        <a:pt x="1957062" y="144831"/>
                        <a:pt x="1973438" y="128455"/>
                        <a:pt x="1973438" y="108255"/>
                      </a:cubicBezTo>
                      <a:cubicBezTo>
                        <a:pt x="1973438" y="88055"/>
                        <a:pt x="1957062" y="71679"/>
                        <a:pt x="1936862" y="71679"/>
                      </a:cubicBezTo>
                      <a:close/>
                      <a:moveTo>
                        <a:pt x="67787" y="0"/>
                      </a:moveTo>
                      <a:lnTo>
                        <a:pt x="3808231" y="0"/>
                      </a:lnTo>
                      <a:cubicBezTo>
                        <a:pt x="3845668" y="0"/>
                        <a:pt x="3876018" y="30350"/>
                        <a:pt x="3876018" y="67787"/>
                      </a:cubicBezTo>
                      <a:lnTo>
                        <a:pt x="3876018" y="2335160"/>
                      </a:lnTo>
                      <a:cubicBezTo>
                        <a:pt x="3876018" y="2372597"/>
                        <a:pt x="3845668" y="2402947"/>
                        <a:pt x="3808231" y="2402947"/>
                      </a:cubicBezTo>
                      <a:lnTo>
                        <a:pt x="67787" y="2402947"/>
                      </a:lnTo>
                      <a:cubicBezTo>
                        <a:pt x="30350" y="2402947"/>
                        <a:pt x="0" y="2372597"/>
                        <a:pt x="0" y="2335160"/>
                      </a:cubicBezTo>
                      <a:lnTo>
                        <a:pt x="0" y="67787"/>
                      </a:lnTo>
                      <a:cubicBezTo>
                        <a:pt x="0" y="30350"/>
                        <a:pt x="30350" y="0"/>
                        <a:pt x="67787" y="0"/>
                      </a:cubicBezTo>
                      <a:close/>
                    </a:path>
                  </a:pathLst>
                </a:custGeom>
                <a:solidFill>
                  <a:srgbClr val="FFFFFF">
                    <a:lumMod val="75000"/>
                    <a:lumOff val="25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342834" indent="-342834" algn="ctr" defTabSz="932293">
                    <a:buFont typeface="Wingdings 3" panose="05040102010807070707" pitchFamily="18" charset="2"/>
                    <a:buChar char="Æ"/>
                  </a:pPr>
                  <a:endParaRPr lang="en-IN" sz="2000" b="1" kern="0" dirty="0" err="1" smtClean="0">
                    <a:solidFill>
                      <a:srgbClr val="FFFFFF"/>
                    </a:solidFill>
                    <a:latin typeface="Segoe UI Light"/>
                    <a:ea typeface="Segoe UI" pitchFamily="34" charset="0"/>
                    <a:cs typeface="Segoe UI" pitchFamily="34" charset="0"/>
                  </a:endParaRPr>
                </a:p>
              </p:txBody>
            </p:sp>
            <p:pic>
              <p:nvPicPr>
                <p:cNvPr id="73" name="Picture 72"/>
                <p:cNvPicPr>
                  <a:picLocks noChangeAspect="1"/>
                </p:cNvPicPr>
                <p:nvPr/>
              </p:nvPicPr>
              <p:blipFill rotWithShape="1">
                <a:blip r:embed="rId5"/>
                <a:srcRect r="4671" b="3054"/>
                <a:stretch/>
              </p:blipFill>
              <p:spPr>
                <a:xfrm>
                  <a:off x="2187702" y="2127894"/>
                  <a:ext cx="3413900" cy="1952877"/>
                </a:xfrm>
                <a:prstGeom prst="rect">
                  <a:avLst/>
                </a:prstGeom>
                <a:noFill/>
                <a:ln w="9525">
                  <a:solidFill>
                    <a:srgbClr val="505050">
                      <a:lumMod val="50000"/>
                    </a:srgbClr>
                  </a:solidFill>
                </a:ln>
              </p:spPr>
            </p:pic>
            <p:sp>
              <p:nvSpPr>
                <p:cNvPr id="74" name="Freeform 73"/>
                <p:cNvSpPr/>
                <p:nvPr/>
              </p:nvSpPr>
              <p:spPr bwMode="auto">
                <a:xfrm>
                  <a:off x="1966540" y="1894093"/>
                  <a:ext cx="3906824" cy="2403294"/>
                </a:xfrm>
                <a:custGeom>
                  <a:avLst/>
                  <a:gdLst>
                    <a:gd name="connsiteX0" fmla="*/ 62658 w 1584566"/>
                    <a:gd name="connsiteY0" fmla="*/ 0 h 2051210"/>
                    <a:gd name="connsiteX1" fmla="*/ 1547663 w 1584566"/>
                    <a:gd name="connsiteY1" fmla="*/ 0 h 2051210"/>
                    <a:gd name="connsiteX2" fmla="*/ 1572052 w 1584566"/>
                    <a:gd name="connsiteY2" fmla="*/ 4924 h 2051210"/>
                    <a:gd name="connsiteX3" fmla="*/ 1584566 w 1584566"/>
                    <a:gd name="connsiteY3" fmla="*/ 13361 h 2051210"/>
                    <a:gd name="connsiteX4" fmla="*/ 9002 w 1584566"/>
                    <a:gd name="connsiteY4" fmla="*/ 2051210 h 2051210"/>
                    <a:gd name="connsiteX5" fmla="*/ 4924 w 1584566"/>
                    <a:gd name="connsiteY5" fmla="*/ 2045161 h 2051210"/>
                    <a:gd name="connsiteX6" fmla="*/ 0 w 1584566"/>
                    <a:gd name="connsiteY6" fmla="*/ 2020772 h 2051210"/>
                    <a:gd name="connsiteX7" fmla="*/ 0 w 1584566"/>
                    <a:gd name="connsiteY7" fmla="*/ 62658 h 2051210"/>
                    <a:gd name="connsiteX8" fmla="*/ 62658 w 1584566"/>
                    <a:gd name="connsiteY8" fmla="*/ 0 h 2051210"/>
                    <a:gd name="connsiteX0" fmla="*/ 62658 w 1584566"/>
                    <a:gd name="connsiteY0" fmla="*/ 0 h 2051210"/>
                    <a:gd name="connsiteX1" fmla="*/ 1547663 w 1584566"/>
                    <a:gd name="connsiteY1" fmla="*/ 0 h 2051210"/>
                    <a:gd name="connsiteX2" fmla="*/ 1572052 w 1584566"/>
                    <a:gd name="connsiteY2" fmla="*/ 4924 h 2051210"/>
                    <a:gd name="connsiteX3" fmla="*/ 1584566 w 1584566"/>
                    <a:gd name="connsiteY3" fmla="*/ 13361 h 2051210"/>
                    <a:gd name="connsiteX4" fmla="*/ 9002 w 1584566"/>
                    <a:gd name="connsiteY4" fmla="*/ 2051210 h 2051210"/>
                    <a:gd name="connsiteX5" fmla="*/ 0 w 1584566"/>
                    <a:gd name="connsiteY5" fmla="*/ 2020772 h 2051210"/>
                    <a:gd name="connsiteX6" fmla="*/ 0 w 1584566"/>
                    <a:gd name="connsiteY6" fmla="*/ 62658 h 2051210"/>
                    <a:gd name="connsiteX7" fmla="*/ 62658 w 1584566"/>
                    <a:gd name="connsiteY7" fmla="*/ 0 h 2051210"/>
                    <a:gd name="connsiteX0" fmla="*/ 62658 w 1584566"/>
                    <a:gd name="connsiteY0" fmla="*/ 0 h 2020772"/>
                    <a:gd name="connsiteX1" fmla="*/ 1547663 w 1584566"/>
                    <a:gd name="connsiteY1" fmla="*/ 0 h 2020772"/>
                    <a:gd name="connsiteX2" fmla="*/ 1572052 w 1584566"/>
                    <a:gd name="connsiteY2" fmla="*/ 4924 h 2020772"/>
                    <a:gd name="connsiteX3" fmla="*/ 1584566 w 1584566"/>
                    <a:gd name="connsiteY3" fmla="*/ 13361 h 2020772"/>
                    <a:gd name="connsiteX4" fmla="*/ 0 w 1584566"/>
                    <a:gd name="connsiteY4" fmla="*/ 2020772 h 2020772"/>
                    <a:gd name="connsiteX5" fmla="*/ 0 w 1584566"/>
                    <a:gd name="connsiteY5" fmla="*/ 62658 h 2020772"/>
                    <a:gd name="connsiteX6" fmla="*/ 62658 w 1584566"/>
                    <a:gd name="connsiteY6" fmla="*/ 0 h 2020772"/>
                    <a:gd name="connsiteX0" fmla="*/ 62658 w 1572052"/>
                    <a:gd name="connsiteY0" fmla="*/ 0 h 2020772"/>
                    <a:gd name="connsiteX1" fmla="*/ 1547663 w 1572052"/>
                    <a:gd name="connsiteY1" fmla="*/ 0 h 2020772"/>
                    <a:gd name="connsiteX2" fmla="*/ 1572052 w 1572052"/>
                    <a:gd name="connsiteY2" fmla="*/ 4924 h 2020772"/>
                    <a:gd name="connsiteX3" fmla="*/ 0 w 1572052"/>
                    <a:gd name="connsiteY3" fmla="*/ 2020772 h 2020772"/>
                    <a:gd name="connsiteX4" fmla="*/ 0 w 1572052"/>
                    <a:gd name="connsiteY4" fmla="*/ 62658 h 2020772"/>
                    <a:gd name="connsiteX5" fmla="*/ 62658 w 1572052"/>
                    <a:gd name="connsiteY5" fmla="*/ 0 h 2020772"/>
                    <a:gd name="connsiteX0" fmla="*/ 62658 w 1578053"/>
                    <a:gd name="connsiteY0" fmla="*/ 295 h 2021067"/>
                    <a:gd name="connsiteX1" fmla="*/ 1547663 w 1578053"/>
                    <a:gd name="connsiteY1" fmla="*/ 295 h 2021067"/>
                    <a:gd name="connsiteX2" fmla="*/ 1578053 w 1578053"/>
                    <a:gd name="connsiteY2" fmla="*/ 2093 h 2021067"/>
                    <a:gd name="connsiteX3" fmla="*/ 0 w 1578053"/>
                    <a:gd name="connsiteY3" fmla="*/ 2021067 h 2021067"/>
                    <a:gd name="connsiteX4" fmla="*/ 0 w 1578053"/>
                    <a:gd name="connsiteY4" fmla="*/ 62953 h 2021067"/>
                    <a:gd name="connsiteX5" fmla="*/ 62658 w 1578053"/>
                    <a:gd name="connsiteY5" fmla="*/ 295 h 2021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8053" h="2021067">
                      <a:moveTo>
                        <a:pt x="62658" y="295"/>
                      </a:moveTo>
                      <a:lnTo>
                        <a:pt x="1547663" y="295"/>
                      </a:lnTo>
                      <a:cubicBezTo>
                        <a:pt x="1556314" y="295"/>
                        <a:pt x="1570557" y="-1078"/>
                        <a:pt x="1578053" y="2093"/>
                      </a:cubicBezTo>
                      <a:lnTo>
                        <a:pt x="0" y="2021067"/>
                      </a:lnTo>
                      <a:lnTo>
                        <a:pt x="0" y="62953"/>
                      </a:lnTo>
                      <a:cubicBezTo>
                        <a:pt x="0" y="28348"/>
                        <a:pt x="28053" y="295"/>
                        <a:pt x="62658" y="295"/>
                      </a:cubicBezTo>
                      <a:close/>
                    </a:path>
                  </a:pathLst>
                </a:custGeom>
                <a:solidFill>
                  <a:srgbClr val="000000">
                    <a:alpha val="15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342834" indent="-342834" algn="ctr" defTabSz="932293">
                    <a:buFont typeface="Wingdings 3" panose="05040102010807070707" pitchFamily="18" charset="2"/>
                    <a:buChar char="Æ"/>
                  </a:pPr>
                  <a:endParaRPr lang="en-IN" sz="2000" b="1" kern="0" dirty="0" err="1" smtClean="0">
                    <a:solidFill>
                      <a:srgbClr val="FFFFFF"/>
                    </a:solidFill>
                    <a:latin typeface="Segoe UI Light"/>
                    <a:ea typeface="Segoe UI" pitchFamily="34" charset="0"/>
                    <a:cs typeface="Segoe UI" pitchFamily="34" charset="0"/>
                  </a:endParaRPr>
                </a:p>
              </p:txBody>
            </p:sp>
            <p:pic>
              <p:nvPicPr>
                <p:cNvPr id="75" name="Picture 31" descr="E:\Eric Suchiang FD\Icons\Metro Icon\Metro icons ALL WHITE\start_windows8.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811707" y="4080893"/>
                  <a:ext cx="216493" cy="216493"/>
                </a:xfrm>
                <a:prstGeom prst="rect">
                  <a:avLst/>
                </a:prstGeom>
                <a:noFill/>
                <a:extLst>
                  <a:ext uri="{909E8E84-426E-40DD-AFC4-6F175D3DCCD1}">
                    <a14:hiddenFill xmlns:a14="http://schemas.microsoft.com/office/drawing/2010/main">
                      <a:solidFill>
                        <a:srgbClr val="FFFFFF"/>
                      </a:solidFill>
                    </a14:hiddenFill>
                  </a:ext>
                </a:extLst>
              </p:spPr>
            </p:pic>
          </p:grpSp>
          <p:sp>
            <p:nvSpPr>
              <p:cNvPr id="53" name="Right Arrow 52"/>
              <p:cNvSpPr/>
              <p:nvPr/>
            </p:nvSpPr>
            <p:spPr bwMode="auto">
              <a:xfrm>
                <a:off x="3248624" y="3842808"/>
                <a:ext cx="1371600" cy="182854"/>
              </a:xfrm>
              <a:prstGeom prst="rightArrow">
                <a:avLst/>
              </a:prstGeom>
              <a:solidFill>
                <a:srgbClr val="FF8C00"/>
              </a:solidFill>
              <a:ln w="9525" cap="flat" cmpd="sng" algn="ctr">
                <a:no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342768" indent="-342768" algn="ctr" defTabSz="932114">
                  <a:lnSpc>
                    <a:spcPct val="90000"/>
                  </a:lnSpc>
                  <a:buFont typeface="Wingdings 3" panose="05040102010807070707" pitchFamily="18" charset="2"/>
                  <a:buChar char="Æ"/>
                </a:pPr>
                <a:endParaRPr lang="en-US" sz="2000" b="1" kern="0" dirty="0" err="1" smtClean="0">
                  <a:solidFill>
                    <a:srgbClr val="FFFFFF"/>
                  </a:solidFill>
                  <a:latin typeface="Segoe UI Light"/>
                  <a:ea typeface="Segoe UI" pitchFamily="34" charset="0"/>
                  <a:cs typeface="Segoe UI" pitchFamily="34" charset="0"/>
                </a:endParaRPr>
              </a:p>
            </p:txBody>
          </p:sp>
          <p:grpSp>
            <p:nvGrpSpPr>
              <p:cNvPr id="54" name="Group 53"/>
              <p:cNvGrpSpPr>
                <a:grpSpLocks noChangeAspect="1"/>
              </p:cNvGrpSpPr>
              <p:nvPr/>
            </p:nvGrpSpPr>
            <p:grpSpPr>
              <a:xfrm>
                <a:off x="7365981" y="3333827"/>
                <a:ext cx="914400" cy="1187440"/>
                <a:chOff x="1545413" y="5096400"/>
                <a:chExt cx="822960" cy="1068695"/>
              </a:xfrm>
            </p:grpSpPr>
            <p:sp>
              <p:nvSpPr>
                <p:cNvPr id="68" name="Rectangle 67"/>
                <p:cNvSpPr/>
                <p:nvPr/>
              </p:nvSpPr>
              <p:spPr bwMode="auto">
                <a:xfrm>
                  <a:off x="1557008" y="5172501"/>
                  <a:ext cx="790012" cy="907577"/>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342900" indent="-342900" algn="ctr" defTabSz="932472">
                    <a:lnSpc>
                      <a:spcPct val="90000"/>
                    </a:lnSpc>
                    <a:buFont typeface="Wingdings 3" panose="05040102010807070707" pitchFamily="18" charset="2"/>
                    <a:buChar char="Æ"/>
                  </a:pPr>
                  <a:endParaRPr lang="en-US" sz="2000" b="1" kern="0" dirty="0" err="1" smtClean="0">
                    <a:solidFill>
                      <a:srgbClr val="C00000"/>
                    </a:solidFill>
                    <a:latin typeface="Calibri Light" panose="020F0302020204030204"/>
                    <a:ea typeface="Segoe UI" pitchFamily="34" charset="0"/>
                    <a:cs typeface="Segoe UI" pitchFamily="34" charset="0"/>
                  </a:endParaRPr>
                </a:p>
              </p:txBody>
            </p:sp>
            <p:grpSp>
              <p:nvGrpSpPr>
                <p:cNvPr id="69" name="Group 68"/>
                <p:cNvGrpSpPr/>
                <p:nvPr/>
              </p:nvGrpSpPr>
              <p:grpSpPr>
                <a:xfrm>
                  <a:off x="1545413" y="5096400"/>
                  <a:ext cx="822960" cy="1068695"/>
                  <a:chOff x="862365" y="2464581"/>
                  <a:chExt cx="822960" cy="1068695"/>
                </a:xfrm>
              </p:grpSpPr>
              <p:sp>
                <p:nvSpPr>
                  <p:cNvPr id="70" name="Oval 69"/>
                  <p:cNvSpPr>
                    <a:spLocks noChangeArrowheads="1"/>
                  </p:cNvSpPr>
                  <p:nvPr/>
                </p:nvSpPr>
                <p:spPr bwMode="auto">
                  <a:xfrm>
                    <a:off x="876444" y="2464581"/>
                    <a:ext cx="794803" cy="151025"/>
                  </a:xfrm>
                  <a:prstGeom prst="ellipse">
                    <a:avLst/>
                  </a:prstGeom>
                  <a:solidFill>
                    <a:srgbClr val="C00000">
                      <a:alpha val="5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a:solidFill>
                        <a:srgbClr val="C00000"/>
                      </a:solidFill>
                    </a:endParaRPr>
                  </a:p>
                </p:txBody>
              </p:sp>
              <p:sp>
                <p:nvSpPr>
                  <p:cNvPr id="71" name="Freeform 123"/>
                  <p:cNvSpPr>
                    <a:spLocks noEditPoints="1"/>
                  </p:cNvSpPr>
                  <p:nvPr/>
                </p:nvSpPr>
                <p:spPr bwMode="auto">
                  <a:xfrm>
                    <a:off x="862365" y="2569533"/>
                    <a:ext cx="822960" cy="963743"/>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solidFill>
                    <a:srgbClr val="C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smtClean="0">
                      <a:solidFill>
                        <a:srgbClr val="C00000"/>
                      </a:solidFill>
                    </a:endParaRPr>
                  </a:p>
                </p:txBody>
              </p:sp>
            </p:grpSp>
          </p:grpSp>
          <p:sp>
            <p:nvSpPr>
              <p:cNvPr id="55" name="Rectangle 54"/>
              <p:cNvSpPr/>
              <p:nvPr/>
            </p:nvSpPr>
            <p:spPr>
              <a:xfrm>
                <a:off x="10187469" y="2722099"/>
                <a:ext cx="1342279" cy="2011971"/>
              </a:xfrm>
              <a:prstGeom prst="rect">
                <a:avLst/>
              </a:prstGeom>
              <a:solidFill>
                <a:schemeClr val="bg1"/>
              </a:solidFill>
              <a:ln w="10795" cap="flat" cmpd="sng" algn="ctr">
                <a:noFill/>
                <a:prstDash val="solid"/>
              </a:ln>
              <a:effectLst/>
            </p:spPr>
            <p:txBody>
              <a:bodyPr rtlCol="0" anchor="ctr"/>
              <a:lstStyle/>
              <a:p>
                <a:pPr algn="ctr" defTabSz="932742"/>
                <a:endParaRPr lang="en-US" kern="0" smtClean="0">
                  <a:solidFill>
                    <a:srgbClr val="FFFFFF"/>
                  </a:solidFill>
                </a:endParaRPr>
              </a:p>
            </p:txBody>
          </p:sp>
          <p:grpSp>
            <p:nvGrpSpPr>
              <p:cNvPr id="56" name="Group 55"/>
              <p:cNvGrpSpPr>
                <a:grpSpLocks noChangeAspect="1"/>
              </p:cNvGrpSpPr>
              <p:nvPr/>
            </p:nvGrpSpPr>
            <p:grpSpPr>
              <a:xfrm>
                <a:off x="10172112" y="3333827"/>
                <a:ext cx="914401" cy="1187440"/>
                <a:chOff x="1615697" y="5096400"/>
                <a:chExt cx="822960" cy="1068695"/>
              </a:xfrm>
            </p:grpSpPr>
            <p:sp>
              <p:nvSpPr>
                <p:cNvPr id="64" name="Rectangle 63"/>
                <p:cNvSpPr/>
                <p:nvPr/>
              </p:nvSpPr>
              <p:spPr bwMode="auto">
                <a:xfrm>
                  <a:off x="1632171" y="5172501"/>
                  <a:ext cx="790012" cy="907577"/>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342900" indent="-342900" algn="ctr" defTabSz="932472">
                    <a:lnSpc>
                      <a:spcPct val="90000"/>
                    </a:lnSpc>
                    <a:buFont typeface="Wingdings 3" panose="05040102010807070707" pitchFamily="18" charset="2"/>
                    <a:buChar char="Æ"/>
                  </a:pPr>
                  <a:endParaRPr lang="en-US" sz="2000" b="1" kern="0" dirty="0" err="1" smtClean="0">
                    <a:solidFill>
                      <a:prstClr val="white"/>
                    </a:solidFill>
                    <a:latin typeface="Calibri Light" panose="020F0302020204030204"/>
                    <a:ea typeface="Segoe UI" pitchFamily="34" charset="0"/>
                    <a:cs typeface="Segoe UI" pitchFamily="34" charset="0"/>
                  </a:endParaRPr>
                </a:p>
              </p:txBody>
            </p:sp>
            <p:grpSp>
              <p:nvGrpSpPr>
                <p:cNvPr id="65" name="Group 64"/>
                <p:cNvGrpSpPr/>
                <p:nvPr/>
              </p:nvGrpSpPr>
              <p:grpSpPr>
                <a:xfrm>
                  <a:off x="1615697" y="5096400"/>
                  <a:ext cx="822960" cy="1068695"/>
                  <a:chOff x="932649" y="2464581"/>
                  <a:chExt cx="822960" cy="1068695"/>
                </a:xfrm>
              </p:grpSpPr>
              <p:sp>
                <p:nvSpPr>
                  <p:cNvPr id="66" name="Oval 65"/>
                  <p:cNvSpPr>
                    <a:spLocks noChangeArrowheads="1"/>
                  </p:cNvSpPr>
                  <p:nvPr/>
                </p:nvSpPr>
                <p:spPr bwMode="auto">
                  <a:xfrm>
                    <a:off x="946728" y="2464581"/>
                    <a:ext cx="794803" cy="151025"/>
                  </a:xfrm>
                  <a:prstGeom prst="ellipse">
                    <a:avLst/>
                  </a:prstGeom>
                  <a:solidFill>
                    <a:srgbClr val="0078D7">
                      <a:lumMod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FFFFFF"/>
                      </a:solidFill>
                    </a:endParaRPr>
                  </a:p>
                </p:txBody>
              </p:sp>
              <p:sp>
                <p:nvSpPr>
                  <p:cNvPr id="67" name="Freeform 123"/>
                  <p:cNvSpPr>
                    <a:spLocks noEditPoints="1"/>
                  </p:cNvSpPr>
                  <p:nvPr/>
                </p:nvSpPr>
                <p:spPr bwMode="auto">
                  <a:xfrm>
                    <a:off x="932649" y="2569533"/>
                    <a:ext cx="822960" cy="963743"/>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solidFill>
                    <a:srgbClr val="0078D7">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smtClean="0">
                      <a:solidFill>
                        <a:srgbClr val="FFFFFF"/>
                      </a:solidFill>
                    </a:endParaRPr>
                  </a:p>
                </p:txBody>
              </p:sp>
            </p:grpSp>
          </p:grpSp>
          <p:sp>
            <p:nvSpPr>
              <p:cNvPr id="57" name="Right Arrow 56"/>
              <p:cNvSpPr/>
              <p:nvPr/>
            </p:nvSpPr>
            <p:spPr bwMode="auto">
              <a:xfrm>
                <a:off x="6221561" y="3842808"/>
                <a:ext cx="1005840" cy="182854"/>
              </a:xfrm>
              <a:prstGeom prst="rightArrow">
                <a:avLst/>
              </a:prstGeom>
              <a:solidFill>
                <a:srgbClr val="FF8C00"/>
              </a:solidFill>
              <a:ln w="9525" cap="flat" cmpd="sng" algn="ctr">
                <a:no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342768" indent="-342768" algn="ctr" defTabSz="932114">
                  <a:lnSpc>
                    <a:spcPct val="90000"/>
                  </a:lnSpc>
                  <a:buFont typeface="Wingdings 3" panose="05040102010807070707" pitchFamily="18" charset="2"/>
                  <a:buChar char="Æ"/>
                </a:pPr>
                <a:endParaRPr lang="en-US" sz="2000" b="1" kern="0" dirty="0" err="1" smtClean="0">
                  <a:solidFill>
                    <a:srgbClr val="FFFFFF"/>
                  </a:solidFill>
                  <a:latin typeface="Segoe UI Light"/>
                  <a:ea typeface="Segoe UI" pitchFamily="34" charset="0"/>
                  <a:cs typeface="Segoe UI" pitchFamily="34" charset="0"/>
                </a:endParaRPr>
              </a:p>
            </p:txBody>
          </p:sp>
          <p:sp>
            <p:nvSpPr>
              <p:cNvPr id="58" name="Right Arrow 57"/>
              <p:cNvSpPr/>
              <p:nvPr/>
            </p:nvSpPr>
            <p:spPr bwMode="auto">
              <a:xfrm>
                <a:off x="8401685" y="3842808"/>
                <a:ext cx="914400" cy="182854"/>
              </a:xfrm>
              <a:prstGeom prst="rightArrow">
                <a:avLst/>
              </a:prstGeom>
              <a:solidFill>
                <a:srgbClr val="FF8C00"/>
              </a:solidFill>
              <a:ln w="9525" cap="flat" cmpd="sng" algn="ctr">
                <a:no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342768" indent="-342768" algn="ctr" defTabSz="932114">
                  <a:lnSpc>
                    <a:spcPct val="90000"/>
                  </a:lnSpc>
                  <a:buFont typeface="Wingdings 3" panose="05040102010807070707" pitchFamily="18" charset="2"/>
                  <a:buChar char="Æ"/>
                </a:pPr>
                <a:endParaRPr lang="en-US" sz="2000" b="1" kern="0" dirty="0" err="1" smtClean="0">
                  <a:solidFill>
                    <a:srgbClr val="FFFFFF"/>
                  </a:solidFill>
                  <a:latin typeface="Segoe UI Light"/>
                  <a:ea typeface="Segoe UI" pitchFamily="34" charset="0"/>
                  <a:cs typeface="Segoe UI" pitchFamily="34" charset="0"/>
                </a:endParaRPr>
              </a:p>
            </p:txBody>
          </p:sp>
          <p:sp>
            <p:nvSpPr>
              <p:cNvPr id="59" name="Right Arrow 58"/>
              <p:cNvSpPr/>
              <p:nvPr/>
            </p:nvSpPr>
            <p:spPr bwMode="auto">
              <a:xfrm rot="5400000">
                <a:off x="10223776" y="2672340"/>
                <a:ext cx="822960" cy="182854"/>
              </a:xfrm>
              <a:prstGeom prst="rightArrow">
                <a:avLst/>
              </a:prstGeom>
              <a:solidFill>
                <a:srgbClr val="FF8C00"/>
              </a:solidFill>
              <a:ln w="9525" cap="flat" cmpd="sng" algn="ctr">
                <a:no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342768" indent="-342768" algn="ctr" defTabSz="932114">
                  <a:lnSpc>
                    <a:spcPct val="90000"/>
                  </a:lnSpc>
                  <a:buFont typeface="Wingdings 3" panose="05040102010807070707" pitchFamily="18" charset="2"/>
                  <a:buChar char="Æ"/>
                </a:pPr>
                <a:endParaRPr lang="en-US" sz="2000" b="1" kern="0" dirty="0" err="1" smtClean="0">
                  <a:solidFill>
                    <a:srgbClr val="FFFFFF"/>
                  </a:solidFill>
                  <a:latin typeface="Segoe UI Light"/>
                  <a:ea typeface="Segoe UI" pitchFamily="34" charset="0"/>
                  <a:cs typeface="Segoe UI" pitchFamily="34" charset="0"/>
                </a:endParaRPr>
              </a:p>
            </p:txBody>
          </p:sp>
          <p:sp>
            <p:nvSpPr>
              <p:cNvPr id="60" name="Rectangle 59"/>
              <p:cNvSpPr/>
              <p:nvPr/>
            </p:nvSpPr>
            <p:spPr>
              <a:xfrm>
                <a:off x="8577385" y="2348511"/>
                <a:ext cx="2103120" cy="91440"/>
              </a:xfrm>
              <a:prstGeom prst="rect">
                <a:avLst/>
              </a:prstGeom>
              <a:solidFill>
                <a:srgbClr val="BAD80A"/>
              </a:solidFill>
              <a:ln w="10795" cap="flat" cmpd="sng" algn="ctr">
                <a:noFill/>
                <a:prstDash val="solid"/>
              </a:ln>
              <a:effectLst/>
            </p:spPr>
            <p:txBody>
              <a:bodyPr rtlCol="0" anchor="ctr"/>
              <a:lstStyle/>
              <a:p>
                <a:pPr algn="ctr" defTabSz="932742"/>
                <a:endParaRPr lang="en-US" kern="0" smtClean="0">
                  <a:solidFill>
                    <a:srgbClr val="FFFFFF"/>
                  </a:solidFill>
                </a:endParaRPr>
              </a:p>
            </p:txBody>
          </p:sp>
          <p:sp>
            <p:nvSpPr>
              <p:cNvPr id="61" name="Freeform 60"/>
              <p:cNvSpPr>
                <a:spLocks noChangeAspect="1"/>
              </p:cNvSpPr>
              <p:nvPr/>
            </p:nvSpPr>
            <p:spPr bwMode="auto">
              <a:xfrm>
                <a:off x="7467959" y="1954396"/>
                <a:ext cx="908398" cy="637088"/>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rgbClr val="005AA1"/>
              </a:solidFill>
              <a:ln>
                <a:noFill/>
              </a:ln>
            </p:spPr>
            <p:txBody>
              <a:bodyPr vert="horz" wrap="square" lIns="91414" tIns="45706" rIns="91414" bIns="45706" numCol="1" anchor="t" anchorCtr="0" compatLnSpc="1">
                <a:prstTxWarp prst="textNoShape">
                  <a:avLst/>
                </a:prstTxWarp>
              </a:bodyPr>
              <a:lstStyle/>
              <a:p>
                <a:pPr defTabSz="931505"/>
                <a:endParaRPr lang="en-IN" kern="0" smtClean="0">
                  <a:solidFill>
                    <a:srgbClr val="000000"/>
                  </a:solidFill>
                </a:endParaRPr>
              </a:p>
            </p:txBody>
          </p:sp>
          <p:pic>
            <p:nvPicPr>
              <p:cNvPr id="62" name="Picture 6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316850" y="5483709"/>
                <a:ext cx="640080" cy="640080"/>
              </a:xfrm>
              <a:prstGeom prst="rect">
                <a:avLst/>
              </a:prstGeom>
            </p:spPr>
          </p:pic>
          <p:sp>
            <p:nvSpPr>
              <p:cNvPr id="63" name="TextBox 62"/>
              <p:cNvSpPr txBox="1"/>
              <p:nvPr/>
            </p:nvSpPr>
            <p:spPr>
              <a:xfrm>
                <a:off x="9576717" y="4521231"/>
                <a:ext cx="2105192" cy="849463"/>
              </a:xfrm>
              <a:prstGeom prst="rect">
                <a:avLst/>
              </a:prstGeom>
              <a:noFill/>
            </p:spPr>
            <p:txBody>
              <a:bodyPr wrap="none" lIns="182880" tIns="146304" rIns="182880" bIns="146304" rtlCol="0">
                <a:spAutoFit/>
              </a:bodyPr>
              <a:lstStyle/>
              <a:p>
                <a:pPr algn="ctr" defTabSz="932742">
                  <a:lnSpc>
                    <a:spcPct val="90000"/>
                  </a:lnSpc>
                  <a:spcAft>
                    <a:spcPts val="600"/>
                  </a:spcAft>
                </a:pPr>
                <a:r>
                  <a:rPr lang="en-US" sz="2000" kern="0" dirty="0" smtClean="0">
                    <a:solidFill>
                      <a:srgbClr val="515151"/>
                    </a:solidFill>
                    <a:latin typeface="Segoe UI Semilight" panose="020B0402040204020203" pitchFamily="34" charset="0"/>
                    <a:cs typeface="Segoe UI Semilight" panose="020B0402040204020203" pitchFamily="34" charset="0"/>
                  </a:rPr>
                  <a:t>Azure SQL Data</a:t>
                </a:r>
                <a:br>
                  <a:rPr lang="en-US" sz="2000" kern="0" dirty="0" smtClean="0">
                    <a:solidFill>
                      <a:srgbClr val="515151"/>
                    </a:solidFill>
                    <a:latin typeface="Segoe UI Semilight" panose="020B0402040204020203" pitchFamily="34" charset="0"/>
                    <a:cs typeface="Segoe UI Semilight" panose="020B0402040204020203" pitchFamily="34" charset="0"/>
                  </a:rPr>
                </a:br>
                <a:r>
                  <a:rPr lang="en-US" sz="2000" kern="0" dirty="0" smtClean="0">
                    <a:solidFill>
                      <a:srgbClr val="515151"/>
                    </a:solidFill>
                    <a:latin typeface="Segoe UI Semilight" panose="020B0402040204020203" pitchFamily="34" charset="0"/>
                    <a:cs typeface="Segoe UI Semilight" panose="020B0402040204020203" pitchFamily="34" charset="0"/>
                  </a:rPr>
                  <a:t>Warehouse</a:t>
                </a:r>
              </a:p>
            </p:txBody>
          </p:sp>
        </p:grpSp>
        <p:sp>
          <p:nvSpPr>
            <p:cNvPr id="43" name="TextBox 42"/>
            <p:cNvSpPr txBox="1"/>
            <p:nvPr/>
          </p:nvSpPr>
          <p:spPr>
            <a:xfrm>
              <a:off x="1527155" y="2960672"/>
              <a:ext cx="1350819" cy="572464"/>
            </a:xfrm>
            <a:prstGeom prst="rect">
              <a:avLst/>
            </a:prstGeom>
            <a:noFill/>
          </p:spPr>
          <p:txBody>
            <a:bodyPr wrap="none" lIns="182880" tIns="146304" rIns="182880" bIns="146304" rtlCol="0">
              <a:spAutoFit/>
            </a:bodyPr>
            <a:lstStyle/>
            <a:p>
              <a:pPr algn="ctr" defTabSz="932742">
                <a:lnSpc>
                  <a:spcPct val="90000"/>
                </a:lnSpc>
                <a:spcAft>
                  <a:spcPts val="600"/>
                </a:spcAft>
              </a:pPr>
              <a:r>
                <a:rPr lang="en-US" sz="2000" kern="0" dirty="0" smtClean="0">
                  <a:solidFill>
                    <a:srgbClr val="515151"/>
                  </a:solidFill>
                  <a:latin typeface="Segoe UI Semilight" panose="020B0402040204020203" pitchFamily="34" charset="0"/>
                  <a:cs typeface="Segoe UI Semilight" panose="020B0402040204020203" pitchFamily="34" charset="0"/>
                </a:rPr>
                <a:t>Power BI</a:t>
              </a:r>
            </a:p>
          </p:txBody>
        </p:sp>
      </p:grpSp>
      <p:sp>
        <p:nvSpPr>
          <p:cNvPr id="77" name="Rectangle 76"/>
          <p:cNvSpPr/>
          <p:nvPr/>
        </p:nvSpPr>
        <p:spPr>
          <a:xfrm>
            <a:off x="398437" y="689764"/>
            <a:ext cx="7329188" cy="523220"/>
          </a:xfrm>
          <a:prstGeom prst="rect">
            <a:avLst/>
          </a:prstGeom>
        </p:spPr>
        <p:txBody>
          <a:bodyPr wrap="square">
            <a:spAutoFit/>
          </a:bodyPr>
          <a:lstStyle/>
          <a:p>
            <a:pPr>
              <a:spcAft>
                <a:spcPts val="600"/>
              </a:spcAft>
            </a:pPr>
            <a:r>
              <a:rPr lang="en-US" sz="2800" dirty="0" smtClean="0">
                <a:solidFill>
                  <a:srgbClr val="000000"/>
                </a:solidFill>
                <a:latin typeface="Segoe UI Light"/>
                <a:ea typeface="Calibri" panose="020F0502020204030204" pitchFamily="34" charset="0"/>
                <a:cs typeface="Calibri" panose="020F0502020204030204" pitchFamily="34" charset="0"/>
              </a:rPr>
              <a:t>A relational data warehouse-as-a-service</a:t>
            </a:r>
          </a:p>
        </p:txBody>
      </p:sp>
    </p:spTree>
    <p:extLst>
      <p:ext uri="{BB962C8B-B14F-4D97-AF65-F5344CB8AC3E}">
        <p14:creationId xmlns:p14="http://schemas.microsoft.com/office/powerpoint/2010/main" val="1582977058"/>
      </p:ext>
    </p:extLst>
  </p:cSld>
  <p:clrMapOvr>
    <a:masterClrMapping/>
  </p:clrMapOvr>
  <p:transition>
    <p:fade/>
  </p:transition>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8339303" y="1966448"/>
            <a:ext cx="3200400" cy="253878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p:nvSpPr>
        <p:spPr bwMode="auto">
          <a:xfrm>
            <a:off x="4485870" y="1966448"/>
            <a:ext cx="3200400" cy="253878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p:nvSpPr>
        <p:spPr bwMode="auto">
          <a:xfrm>
            <a:off x="632437" y="1966448"/>
            <a:ext cx="3200400" cy="253878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p:nvSpPr>
        <p:spPr bwMode="auto">
          <a:xfrm>
            <a:off x="632437" y="876689"/>
            <a:ext cx="3200400" cy="1073216"/>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smtClean="0">
                <a:gradFill>
                  <a:gsLst>
                    <a:gs pos="0">
                      <a:srgbClr val="FFFFFF"/>
                    </a:gs>
                    <a:gs pos="100000">
                      <a:srgbClr val="FFFFFF"/>
                    </a:gs>
                  </a:gsLst>
                  <a:lin ang="5400000" scaled="0"/>
                </a:gradFill>
                <a:ea typeface="Segoe UI" pitchFamily="34" charset="0"/>
                <a:cs typeface="Segoe UI" pitchFamily="34" charset="0"/>
              </a:rPr>
              <a:t>Elastic scale &amp; performance</a:t>
            </a:r>
          </a:p>
        </p:txBody>
      </p:sp>
      <p:sp>
        <p:nvSpPr>
          <p:cNvPr id="8" name="Rectangle 7"/>
          <p:cNvSpPr/>
          <p:nvPr/>
        </p:nvSpPr>
        <p:spPr bwMode="auto">
          <a:xfrm>
            <a:off x="4485870" y="876689"/>
            <a:ext cx="3200400" cy="1073216"/>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smtClean="0">
                <a:gradFill>
                  <a:gsLst>
                    <a:gs pos="0">
                      <a:srgbClr val="FFFFFF"/>
                    </a:gs>
                    <a:gs pos="100000">
                      <a:srgbClr val="FFFFFF"/>
                    </a:gs>
                  </a:gsLst>
                  <a:lin ang="5400000" scaled="0"/>
                </a:gradFill>
                <a:ea typeface="Segoe UI" pitchFamily="34" charset="0"/>
                <a:cs typeface="Segoe UI" pitchFamily="34" charset="0"/>
              </a:rPr>
              <a:t>Powered by the Cloud</a:t>
            </a:r>
          </a:p>
        </p:txBody>
      </p:sp>
      <p:sp>
        <p:nvSpPr>
          <p:cNvPr id="9" name="Rectangle 8"/>
          <p:cNvSpPr/>
          <p:nvPr/>
        </p:nvSpPr>
        <p:spPr bwMode="auto">
          <a:xfrm>
            <a:off x="8339303" y="876689"/>
            <a:ext cx="3200400" cy="1073216"/>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smtClean="0">
                <a:gradFill>
                  <a:gsLst>
                    <a:gs pos="0">
                      <a:srgbClr val="FFFFFF"/>
                    </a:gs>
                    <a:gs pos="100000">
                      <a:srgbClr val="FFFFFF"/>
                    </a:gs>
                  </a:gsLst>
                  <a:lin ang="5400000" scaled="0"/>
                </a:gradFill>
                <a:ea typeface="Segoe UI" pitchFamily="34" charset="0"/>
                <a:cs typeface="Segoe UI" pitchFamily="34" charset="0"/>
              </a:rPr>
              <a:t>Market Leading Price &amp; Performance</a:t>
            </a:r>
          </a:p>
        </p:txBody>
      </p:sp>
      <p:sp>
        <p:nvSpPr>
          <p:cNvPr id="10" name="TextBox 9"/>
          <p:cNvSpPr txBox="1"/>
          <p:nvPr/>
        </p:nvSpPr>
        <p:spPr>
          <a:xfrm>
            <a:off x="632437" y="1966475"/>
            <a:ext cx="3200400" cy="2252924"/>
          </a:xfrm>
          <a:prstGeom prst="rect">
            <a:avLst/>
          </a:prstGeom>
          <a:noFill/>
          <a:ln>
            <a:noFill/>
          </a:ln>
        </p:spPr>
        <p:txBody>
          <a:bodyPr wrap="square" lIns="182880" tIns="146304" rIns="182880" bIns="146304" rtlCol="0">
            <a:spAutoFit/>
          </a:bodyPr>
          <a:lstStyle/>
          <a:p>
            <a:pPr>
              <a:lnSpc>
                <a:spcPct val="90000"/>
              </a:lnSpc>
              <a:spcAft>
                <a:spcPts val="1200"/>
              </a:spcAft>
            </a:pPr>
            <a:r>
              <a:rPr lang="en-US" dirty="0" smtClean="0">
                <a:gradFill>
                  <a:gsLst>
                    <a:gs pos="2917">
                      <a:srgbClr val="000000"/>
                    </a:gs>
                    <a:gs pos="30000">
                      <a:srgbClr val="000000"/>
                    </a:gs>
                  </a:gsLst>
                  <a:lin ang="5400000" scaled="0"/>
                </a:gradFill>
                <a:latin typeface="Segoe UI Light"/>
              </a:rPr>
              <a:t>Scales to petabytes of data</a:t>
            </a:r>
          </a:p>
          <a:p>
            <a:pPr>
              <a:lnSpc>
                <a:spcPct val="90000"/>
              </a:lnSpc>
              <a:spcAft>
                <a:spcPts val="1200"/>
              </a:spcAft>
            </a:pPr>
            <a:r>
              <a:rPr lang="en-US" dirty="0" smtClean="0">
                <a:gradFill>
                  <a:gsLst>
                    <a:gs pos="2917">
                      <a:srgbClr val="000000"/>
                    </a:gs>
                    <a:gs pos="30000">
                      <a:srgbClr val="000000"/>
                    </a:gs>
                  </a:gsLst>
                  <a:lin ang="5400000" scaled="0"/>
                </a:gradFill>
                <a:latin typeface="Segoe UI Light"/>
              </a:rPr>
              <a:t>Massively Parallel Processing</a:t>
            </a:r>
          </a:p>
          <a:p>
            <a:pPr>
              <a:lnSpc>
                <a:spcPct val="90000"/>
              </a:lnSpc>
              <a:spcAft>
                <a:spcPts val="1200"/>
              </a:spcAft>
            </a:pPr>
            <a:r>
              <a:rPr lang="en-US" dirty="0" smtClean="0">
                <a:gradFill>
                  <a:gsLst>
                    <a:gs pos="2917">
                      <a:srgbClr val="000000"/>
                    </a:gs>
                    <a:gs pos="30000">
                      <a:srgbClr val="000000"/>
                    </a:gs>
                  </a:gsLst>
                  <a:lin ang="5400000" scaled="0"/>
                </a:gradFill>
                <a:latin typeface="Segoe UI Light"/>
              </a:rPr>
              <a:t>Instant-on compute scales in seconds</a:t>
            </a:r>
          </a:p>
          <a:p>
            <a:pPr>
              <a:lnSpc>
                <a:spcPct val="90000"/>
              </a:lnSpc>
              <a:spcAft>
                <a:spcPts val="1200"/>
              </a:spcAft>
            </a:pPr>
            <a:r>
              <a:rPr lang="en-US" dirty="0" smtClean="0">
                <a:gradFill>
                  <a:gsLst>
                    <a:gs pos="2917">
                      <a:srgbClr val="000000"/>
                    </a:gs>
                    <a:gs pos="30000">
                      <a:srgbClr val="000000"/>
                    </a:gs>
                  </a:gsLst>
                  <a:lin ang="5400000" scaled="0"/>
                </a:gradFill>
                <a:latin typeface="Segoe UI Light"/>
              </a:rPr>
              <a:t>Query Relational / Non-Relational</a:t>
            </a:r>
          </a:p>
        </p:txBody>
      </p:sp>
      <p:sp>
        <p:nvSpPr>
          <p:cNvPr id="11" name="TextBox 10"/>
          <p:cNvSpPr txBox="1"/>
          <p:nvPr/>
        </p:nvSpPr>
        <p:spPr>
          <a:xfrm>
            <a:off x="4485869" y="1966475"/>
            <a:ext cx="3200401" cy="2003625"/>
          </a:xfrm>
          <a:prstGeom prst="rect">
            <a:avLst/>
          </a:prstGeom>
          <a:noFill/>
          <a:ln>
            <a:noFill/>
          </a:ln>
        </p:spPr>
        <p:txBody>
          <a:bodyPr wrap="square" lIns="182880" tIns="146304" rIns="182880" bIns="146304" rtlCol="0">
            <a:spAutoFit/>
          </a:bodyPr>
          <a:lstStyle/>
          <a:p>
            <a:pPr>
              <a:lnSpc>
                <a:spcPct val="90000"/>
              </a:lnSpc>
              <a:spcAft>
                <a:spcPts val="1200"/>
              </a:spcAft>
            </a:pPr>
            <a:r>
              <a:rPr lang="en-US" dirty="0" smtClean="0">
                <a:gradFill>
                  <a:gsLst>
                    <a:gs pos="2917">
                      <a:srgbClr val="000000"/>
                    </a:gs>
                    <a:gs pos="30000">
                      <a:srgbClr val="000000"/>
                    </a:gs>
                  </a:gsLst>
                  <a:lin ang="5400000" scaled="0"/>
                </a:gradFill>
                <a:latin typeface="Segoe UI Light"/>
              </a:rPr>
              <a:t>Get started in minutes</a:t>
            </a:r>
          </a:p>
          <a:p>
            <a:pPr>
              <a:lnSpc>
                <a:spcPct val="90000"/>
              </a:lnSpc>
              <a:spcAft>
                <a:spcPts val="1200"/>
              </a:spcAft>
            </a:pPr>
            <a:r>
              <a:rPr lang="en-US" dirty="0" smtClean="0">
                <a:gradFill>
                  <a:gsLst>
                    <a:gs pos="2917">
                      <a:srgbClr val="000000"/>
                    </a:gs>
                    <a:gs pos="30000">
                      <a:srgbClr val="000000"/>
                    </a:gs>
                  </a:gsLst>
                  <a:lin ang="5400000" scaled="0"/>
                </a:gradFill>
                <a:latin typeface="Segoe UI Light"/>
              </a:rPr>
              <a:t>Integrated with Azure ML, </a:t>
            </a:r>
            <a:r>
              <a:rPr lang="en-US" dirty="0" err="1" smtClean="0">
                <a:gradFill>
                  <a:gsLst>
                    <a:gs pos="2917">
                      <a:srgbClr val="000000"/>
                    </a:gs>
                    <a:gs pos="30000">
                      <a:srgbClr val="000000"/>
                    </a:gs>
                  </a:gsLst>
                  <a:lin ang="5400000" scaled="0"/>
                </a:gradFill>
                <a:latin typeface="Segoe UI Light"/>
              </a:rPr>
              <a:t>PowerBI</a:t>
            </a:r>
            <a:r>
              <a:rPr lang="en-US" dirty="0" smtClean="0">
                <a:gradFill>
                  <a:gsLst>
                    <a:gs pos="2917">
                      <a:srgbClr val="000000"/>
                    </a:gs>
                    <a:gs pos="30000">
                      <a:srgbClr val="000000"/>
                    </a:gs>
                  </a:gsLst>
                  <a:lin ang="5400000" scaled="0"/>
                </a:gradFill>
                <a:latin typeface="Segoe UI Light"/>
              </a:rPr>
              <a:t> &amp; ADF</a:t>
            </a:r>
          </a:p>
          <a:p>
            <a:pPr>
              <a:lnSpc>
                <a:spcPct val="90000"/>
              </a:lnSpc>
              <a:spcAft>
                <a:spcPts val="1200"/>
              </a:spcAft>
            </a:pPr>
            <a:r>
              <a:rPr lang="en-US" dirty="0" smtClean="0">
                <a:gradFill>
                  <a:gsLst>
                    <a:gs pos="2917">
                      <a:srgbClr val="000000"/>
                    </a:gs>
                    <a:gs pos="30000">
                      <a:srgbClr val="000000"/>
                    </a:gs>
                  </a:gsLst>
                  <a:lin ang="5400000" scaled="0"/>
                </a:gradFill>
                <a:latin typeface="Segoe UI Light"/>
              </a:rPr>
              <a:t>Enterprise Ready</a:t>
            </a:r>
          </a:p>
          <a:p>
            <a:pPr>
              <a:lnSpc>
                <a:spcPct val="90000"/>
              </a:lnSpc>
              <a:spcAft>
                <a:spcPts val="1200"/>
              </a:spcAft>
            </a:pPr>
            <a:endParaRPr lang="en-US" dirty="0">
              <a:gradFill>
                <a:gsLst>
                  <a:gs pos="2917">
                    <a:srgbClr val="000000"/>
                  </a:gs>
                  <a:gs pos="30000">
                    <a:srgbClr val="000000"/>
                  </a:gs>
                </a:gsLst>
                <a:lin ang="5400000" scaled="0"/>
              </a:gradFill>
              <a:latin typeface="Segoe UI Light"/>
            </a:endParaRPr>
          </a:p>
        </p:txBody>
      </p:sp>
      <p:sp>
        <p:nvSpPr>
          <p:cNvPr id="12" name="TextBox 11"/>
          <p:cNvSpPr txBox="1"/>
          <p:nvPr/>
        </p:nvSpPr>
        <p:spPr>
          <a:xfrm>
            <a:off x="8339302" y="1966475"/>
            <a:ext cx="3200401" cy="2348335"/>
          </a:xfrm>
          <a:prstGeom prst="rect">
            <a:avLst/>
          </a:prstGeom>
          <a:noFill/>
          <a:ln>
            <a:noFill/>
          </a:ln>
        </p:spPr>
        <p:txBody>
          <a:bodyPr wrap="square" lIns="182880" tIns="146304" rIns="182880" bIns="146304" rtlCol="0">
            <a:spAutoFit/>
          </a:bodyPr>
          <a:lstStyle/>
          <a:p>
            <a:pPr>
              <a:lnSpc>
                <a:spcPct val="90000"/>
              </a:lnSpc>
              <a:spcAft>
                <a:spcPts val="1200"/>
              </a:spcAft>
            </a:pPr>
            <a:r>
              <a:rPr lang="en-US" dirty="0" smtClean="0">
                <a:gradFill>
                  <a:gsLst>
                    <a:gs pos="2917">
                      <a:srgbClr val="000000"/>
                    </a:gs>
                    <a:gs pos="30000">
                      <a:srgbClr val="000000"/>
                    </a:gs>
                  </a:gsLst>
                  <a:lin ang="5400000" scaled="0"/>
                </a:gradFill>
                <a:latin typeface="Segoe UI Light"/>
              </a:rPr>
              <a:t>Simple billing compute &amp; storage</a:t>
            </a:r>
          </a:p>
          <a:p>
            <a:pPr>
              <a:lnSpc>
                <a:spcPct val="90000"/>
              </a:lnSpc>
              <a:spcAft>
                <a:spcPts val="1200"/>
              </a:spcAft>
            </a:pPr>
            <a:r>
              <a:rPr lang="en-US" dirty="0" smtClean="0">
                <a:gradFill>
                  <a:gsLst>
                    <a:gs pos="2917">
                      <a:srgbClr val="000000"/>
                    </a:gs>
                    <a:gs pos="30000">
                      <a:srgbClr val="000000"/>
                    </a:gs>
                  </a:gsLst>
                  <a:lin ang="5400000" scaled="0"/>
                </a:gradFill>
                <a:latin typeface="Segoe UI Light"/>
              </a:rPr>
              <a:t>Pay for what you need, when you need it with dynamic pause</a:t>
            </a:r>
          </a:p>
          <a:p>
            <a:pPr>
              <a:lnSpc>
                <a:spcPct val="90000"/>
              </a:lnSpc>
              <a:spcAft>
                <a:spcPts val="1200"/>
              </a:spcAft>
            </a:pPr>
            <a:r>
              <a:rPr lang="en-US" dirty="0" smtClean="0">
                <a:gradFill>
                  <a:gsLst>
                    <a:gs pos="2917">
                      <a:srgbClr val="000000"/>
                    </a:gs>
                    <a:gs pos="30000">
                      <a:srgbClr val="000000"/>
                    </a:gs>
                  </a:gsLst>
                  <a:lin ang="5400000" scaled="0"/>
                </a:gradFill>
                <a:latin typeface="Segoe UI Light"/>
              </a:rPr>
              <a:t>Bring DW to the Cloud without rewriting</a:t>
            </a:r>
            <a:endParaRPr lang="en-US" dirty="0">
              <a:gradFill>
                <a:gsLst>
                  <a:gs pos="2917">
                    <a:srgbClr val="000000"/>
                  </a:gs>
                  <a:gs pos="30000">
                    <a:srgbClr val="000000"/>
                  </a:gs>
                </a:gsLst>
                <a:lin ang="5400000" scaled="0"/>
              </a:gradFill>
              <a:latin typeface="Segoe UI Light"/>
            </a:endParaRPr>
          </a:p>
        </p:txBody>
      </p:sp>
    </p:spTree>
    <p:extLst>
      <p:ext uri="{BB962C8B-B14F-4D97-AF65-F5344CB8AC3E}">
        <p14:creationId xmlns:p14="http://schemas.microsoft.com/office/powerpoint/2010/main" val="2806076776"/>
      </p:ext>
    </p:extLst>
  </p:cSld>
  <p:clrMapOvr>
    <a:masterClrMapping/>
  </p:clrMapOvr>
  <p:transition>
    <p:fade/>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Data Lake</a:t>
            </a:r>
            <a:endParaRPr lang="en-US" dirty="0"/>
          </a:p>
        </p:txBody>
      </p:sp>
      <p:grpSp>
        <p:nvGrpSpPr>
          <p:cNvPr id="21" name="Group 20"/>
          <p:cNvGrpSpPr>
            <a:grpSpLocks noChangeAspect="1"/>
          </p:cNvGrpSpPr>
          <p:nvPr/>
        </p:nvGrpSpPr>
        <p:grpSpPr>
          <a:xfrm>
            <a:off x="9962858" y="4301511"/>
            <a:ext cx="1663863" cy="1621769"/>
            <a:chOff x="9878568" y="2354288"/>
            <a:chExt cx="2985006" cy="2909489"/>
          </a:xfrm>
        </p:grpSpPr>
        <p:pic>
          <p:nvPicPr>
            <p:cNvPr id="22" name="Picture 21"/>
            <p:cNvPicPr>
              <a:picLocks noChangeAspect="1"/>
            </p:cNvPicPr>
            <p:nvPr/>
          </p:nvPicPr>
          <p:blipFill>
            <a:blip r:embed="rId3"/>
            <a:stretch>
              <a:fillRect/>
            </a:stretch>
          </p:blipFill>
          <p:spPr>
            <a:xfrm>
              <a:off x="9878568" y="2354288"/>
              <a:ext cx="2985006" cy="2909489"/>
            </a:xfrm>
            <a:prstGeom prst="rect">
              <a:avLst/>
            </a:prstGeom>
          </p:spPr>
        </p:pic>
        <p:sp>
          <p:nvSpPr>
            <p:cNvPr id="23" name="TextBox 38"/>
            <p:cNvSpPr txBox="1"/>
            <p:nvPr/>
          </p:nvSpPr>
          <p:spPr>
            <a:xfrm>
              <a:off x="10012147" y="3369755"/>
              <a:ext cx="2664465" cy="927626"/>
            </a:xfrm>
            <a:prstGeom prst="rect">
              <a:avLst/>
            </a:prstGeom>
            <a:noFill/>
          </p:spPr>
          <p:txBody>
            <a:bodyPr wrap="square" lIns="182880" tIns="146304" rIns="182880" bIns="146304"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lnSpc>
                  <a:spcPct val="90000"/>
                </a:lnSpc>
                <a:spcAft>
                  <a:spcPts val="600"/>
                </a:spcAft>
              </a:pPr>
              <a:r>
                <a:rPr lang="en-US" sz="1600" dirty="0" smtClean="0">
                  <a:solidFill>
                    <a:srgbClr val="FFFFFF"/>
                  </a:solidFill>
                  <a:latin typeface="Segoe UI Semilight" panose="020B0402040204020203" pitchFamily="34" charset="0"/>
                  <a:cs typeface="Segoe UI Semilight" panose="020B0402040204020203" pitchFamily="34" charset="0"/>
                </a:rPr>
                <a:t>Data Lake</a:t>
              </a:r>
              <a:endParaRPr lang="en-US" sz="1600" dirty="0">
                <a:solidFill>
                  <a:srgbClr val="FFFFFF"/>
                </a:solidFill>
                <a:latin typeface="Segoe UI Semilight" panose="020B0402040204020203" pitchFamily="34" charset="0"/>
                <a:cs typeface="Segoe UI Semilight" panose="020B0402040204020203" pitchFamily="34" charset="0"/>
              </a:endParaRPr>
            </a:p>
          </p:txBody>
        </p:sp>
      </p:grpSp>
    </p:spTree>
    <p:extLst>
      <p:ext uri="{BB962C8B-B14F-4D97-AF65-F5344CB8AC3E}">
        <p14:creationId xmlns:p14="http://schemas.microsoft.com/office/powerpoint/2010/main" val="113253636"/>
      </p:ext>
    </p:extLst>
  </p:cSld>
  <p:clrMapOvr>
    <a:masterClrMapping/>
  </p:clrMapOvr>
  <p:transition>
    <p:fade/>
  </p:transition>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610935" y="216126"/>
            <a:ext cx="7086439" cy="849463"/>
          </a:xfrm>
          <a:prstGeom prst="rect">
            <a:avLst/>
          </a:prstGeom>
          <a:noFill/>
        </p:spPr>
        <p:txBody>
          <a:bodyPr wrap="square" tIns="91440" bIns="91440" anchor="b" anchorCtr="0">
            <a:spAutoFit/>
          </a:bodyPr>
          <a:lstStyle>
            <a:lvl1pPr algn="l" defTabSz="932742" rtl="0" eaLnBrk="1" latinLnBrk="0" hangingPunct="1">
              <a:lnSpc>
                <a:spcPct val="90000"/>
              </a:lnSpc>
              <a:spcBef>
                <a:spcPct val="0"/>
              </a:spcBef>
              <a:buNone/>
              <a:defRPr lang="en-US" sz="6000" b="0" kern="1200" cap="none" spc="-100" baseline="0">
                <a:ln w="3175">
                  <a:noFill/>
                </a:ln>
                <a:gradFill>
                  <a:gsLst>
                    <a:gs pos="0">
                      <a:schemeClr val="tx1"/>
                    </a:gs>
                    <a:gs pos="100000">
                      <a:schemeClr val="tx1"/>
                    </a:gs>
                  </a:gsLst>
                  <a:lin ang="5400000" scaled="0"/>
                </a:gradFill>
                <a:effectLst/>
                <a:latin typeface="+mj-lt"/>
                <a:ea typeface="+mn-ea"/>
                <a:cs typeface="Segoe UI" pitchFamily="34" charset="0"/>
              </a:defRPr>
            </a:lvl1pPr>
          </a:lstStyle>
          <a:p>
            <a:r>
              <a:rPr sz="4800" dirty="0" smtClean="0">
                <a:solidFill>
                  <a:srgbClr val="343434"/>
                </a:solidFill>
              </a:rPr>
              <a:t>Azure Data Lake service</a:t>
            </a:r>
            <a:endParaRPr sz="3600" dirty="0">
              <a:solidFill>
                <a:srgbClr val="343434"/>
              </a:solidFill>
            </a:endParaRPr>
          </a:p>
        </p:txBody>
      </p:sp>
      <p:sp>
        <p:nvSpPr>
          <p:cNvPr id="5" name="Text Placeholder 4"/>
          <p:cNvSpPr txBox="1">
            <a:spLocks/>
          </p:cNvSpPr>
          <p:nvPr/>
        </p:nvSpPr>
        <p:spPr>
          <a:xfrm>
            <a:off x="4310744" y="1211263"/>
            <a:ext cx="7470092" cy="2019014"/>
          </a:xfrm>
          <a:prstGeom prst="rect">
            <a:avLst/>
          </a:prstGeom>
          <a:noFill/>
        </p:spPr>
        <p:txBody>
          <a:bodyPr wrap="square" lIns="182880" tIns="146304" rIns="182880" bIns="146304">
            <a:sp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2800" kern="1200" spc="0" baseline="0">
                <a:gradFill>
                  <a:gsLst>
                    <a:gs pos="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defTabSz="951028" fontAlgn="base">
              <a:lnSpc>
                <a:spcPct val="100000"/>
              </a:lnSpc>
              <a:spcBef>
                <a:spcPct val="0"/>
              </a:spcBef>
              <a:spcAft>
                <a:spcPct val="0"/>
              </a:spcAft>
              <a:buFont typeface="Arial" pitchFamily="34" charset="0"/>
              <a:buChar char="•"/>
            </a:pPr>
            <a:r>
              <a:rPr lang="en-US" dirty="0" smtClean="0">
                <a:solidFill>
                  <a:srgbClr val="343434"/>
                </a:solidFill>
                <a:ea typeface="Segoe UI" pitchFamily="34" charset="0"/>
              </a:rPr>
              <a:t>Store and manage infinite</a:t>
            </a:r>
            <a:r>
              <a:rPr lang="en-US" dirty="0">
                <a:solidFill>
                  <a:srgbClr val="343434"/>
                </a:solidFill>
                <a:ea typeface="Segoe UI" pitchFamily="34" charset="0"/>
              </a:rPr>
              <a:t> </a:t>
            </a:r>
            <a:r>
              <a:rPr lang="en-US" dirty="0" smtClean="0">
                <a:solidFill>
                  <a:srgbClr val="343434"/>
                </a:solidFill>
                <a:ea typeface="Segoe UI" pitchFamily="34" charset="0"/>
              </a:rPr>
              <a:t>data</a:t>
            </a:r>
            <a:endParaRPr lang="en-US" dirty="0">
              <a:solidFill>
                <a:srgbClr val="343434"/>
              </a:solidFill>
              <a:ea typeface="Segoe UI" pitchFamily="34" charset="0"/>
            </a:endParaRPr>
          </a:p>
          <a:p>
            <a:pPr marL="457200" indent="-457200" defTabSz="951028" fontAlgn="base">
              <a:lnSpc>
                <a:spcPct val="100000"/>
              </a:lnSpc>
              <a:spcBef>
                <a:spcPct val="0"/>
              </a:spcBef>
              <a:spcAft>
                <a:spcPct val="0"/>
              </a:spcAft>
              <a:buFont typeface="Arial" pitchFamily="34" charset="0"/>
              <a:buChar char="•"/>
            </a:pPr>
            <a:r>
              <a:rPr lang="en-US" dirty="0" smtClean="0">
                <a:solidFill>
                  <a:srgbClr val="343434"/>
                </a:solidFill>
                <a:ea typeface="Segoe UI" pitchFamily="34" charset="0"/>
              </a:rPr>
              <a:t>Keep data in its original form</a:t>
            </a:r>
          </a:p>
          <a:p>
            <a:pPr marL="457200" indent="-457200" defTabSz="951028" fontAlgn="base">
              <a:lnSpc>
                <a:spcPct val="100000"/>
              </a:lnSpc>
              <a:spcBef>
                <a:spcPct val="0"/>
              </a:spcBef>
              <a:spcAft>
                <a:spcPct val="0"/>
              </a:spcAft>
              <a:buFont typeface="Arial" pitchFamily="34" charset="0"/>
              <a:buChar char="•"/>
            </a:pPr>
            <a:r>
              <a:rPr lang="en-US" dirty="0" smtClean="0">
                <a:solidFill>
                  <a:srgbClr val="343434"/>
                </a:solidFill>
                <a:ea typeface="Segoe UI" pitchFamily="34" charset="0"/>
              </a:rPr>
              <a:t>High through put</a:t>
            </a:r>
            <a:r>
              <a:rPr lang="en-US" dirty="0">
                <a:solidFill>
                  <a:srgbClr val="343434"/>
                </a:solidFill>
                <a:ea typeface="Segoe UI" pitchFamily="34" charset="0"/>
              </a:rPr>
              <a:t>, low </a:t>
            </a:r>
            <a:r>
              <a:rPr lang="en-US" dirty="0" smtClean="0">
                <a:solidFill>
                  <a:srgbClr val="343434"/>
                </a:solidFill>
                <a:ea typeface="Segoe UI" pitchFamily="34" charset="0"/>
              </a:rPr>
              <a:t>latency analytic jobs</a:t>
            </a:r>
          </a:p>
          <a:p>
            <a:pPr marL="457200" indent="-457200" defTabSz="951028" fontAlgn="base">
              <a:lnSpc>
                <a:spcPct val="100000"/>
              </a:lnSpc>
              <a:spcBef>
                <a:spcPct val="0"/>
              </a:spcBef>
              <a:spcAft>
                <a:spcPct val="0"/>
              </a:spcAft>
              <a:buFont typeface="Arial" pitchFamily="34" charset="0"/>
              <a:buChar char="•"/>
            </a:pPr>
            <a:r>
              <a:rPr lang="en-US" dirty="0" smtClean="0">
                <a:solidFill>
                  <a:srgbClr val="343434"/>
                </a:solidFill>
                <a:ea typeface="Segoe UI" pitchFamily="34" charset="0"/>
              </a:rPr>
              <a:t>Enterprise-grade security + access control</a:t>
            </a:r>
            <a:endParaRPr lang="en-US" dirty="0">
              <a:solidFill>
                <a:srgbClr val="343434"/>
              </a:solidFill>
              <a:ea typeface="Segoe UI" pitchFamily="34" charset="0"/>
            </a:endParaRPr>
          </a:p>
        </p:txBody>
      </p:sp>
      <p:grpSp>
        <p:nvGrpSpPr>
          <p:cNvPr id="6" name="Group 5"/>
          <p:cNvGrpSpPr/>
          <p:nvPr/>
        </p:nvGrpSpPr>
        <p:grpSpPr>
          <a:xfrm>
            <a:off x="947232" y="1439863"/>
            <a:ext cx="2985006" cy="2909489"/>
            <a:chOff x="9702140" y="1211263"/>
            <a:chExt cx="2985006" cy="2909489"/>
          </a:xfrm>
        </p:grpSpPr>
        <p:pic>
          <p:nvPicPr>
            <p:cNvPr id="7" name="Picture 6"/>
            <p:cNvPicPr>
              <a:picLocks noChangeAspect="1"/>
            </p:cNvPicPr>
            <p:nvPr/>
          </p:nvPicPr>
          <p:blipFill>
            <a:blip r:embed="rId3"/>
            <a:stretch>
              <a:fillRect/>
            </a:stretch>
          </p:blipFill>
          <p:spPr>
            <a:xfrm>
              <a:off x="9702140" y="1211263"/>
              <a:ext cx="2985006" cy="2909489"/>
            </a:xfrm>
            <a:prstGeom prst="rect">
              <a:avLst/>
            </a:prstGeom>
          </p:spPr>
        </p:pic>
        <p:sp>
          <p:nvSpPr>
            <p:cNvPr id="8" name="TextBox 7"/>
            <p:cNvSpPr txBox="1"/>
            <p:nvPr/>
          </p:nvSpPr>
          <p:spPr>
            <a:xfrm>
              <a:off x="9862410" y="2352075"/>
              <a:ext cx="2664465" cy="627864"/>
            </a:xfrm>
            <a:prstGeom prst="rect">
              <a:avLst/>
            </a:prstGeom>
            <a:noFill/>
          </p:spPr>
          <p:txBody>
            <a:bodyPr wrap="square" lIns="182880" tIns="146304" rIns="182880" bIns="146304" rtlCol="0">
              <a:spAutoFit/>
            </a:bodyPr>
            <a:lstStyle/>
            <a:p>
              <a:pPr algn="ctr">
                <a:lnSpc>
                  <a:spcPct val="90000"/>
                </a:lnSpc>
                <a:spcAft>
                  <a:spcPts val="600"/>
                </a:spcAft>
              </a:pPr>
              <a:r>
                <a:rPr lang="en-US" sz="2400" dirty="0" smtClean="0">
                  <a:solidFill>
                    <a:srgbClr val="FFFFFF"/>
                  </a:solidFill>
                  <a:latin typeface="Segoe UI Semilight" panose="020B0402040204020203" pitchFamily="34" charset="0"/>
                  <a:cs typeface="Segoe UI Semilight" panose="020B0402040204020203" pitchFamily="34" charset="0"/>
                </a:rPr>
                <a:t>Data Lake</a:t>
              </a:r>
              <a:endParaRPr lang="en-US" sz="2400" dirty="0">
                <a:solidFill>
                  <a:srgbClr val="FFFFFF"/>
                </a:solidFill>
                <a:latin typeface="Segoe UI Semilight" panose="020B0402040204020203" pitchFamily="34" charset="0"/>
                <a:cs typeface="Segoe UI Semilight" panose="020B0402040204020203" pitchFamily="34" charset="0"/>
              </a:endParaRPr>
            </a:p>
          </p:txBody>
        </p:sp>
      </p:grpSp>
    </p:spTree>
    <p:extLst>
      <p:ext uri="{BB962C8B-B14F-4D97-AF65-F5344CB8AC3E}">
        <p14:creationId xmlns:p14="http://schemas.microsoft.com/office/powerpoint/2010/main" val="30219365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25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6 -0.00046 L 4.16667E-6 -4.07407E-6 " pathEditMode="relative" rAng="0" ptsTypes="AA">
                                      <p:cBhvr>
                                        <p:cTn id="15"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0"/>
          </p:nvPr>
        </p:nvSpPr>
        <p:spPr/>
        <p:txBody>
          <a:bodyPr/>
          <a:lstStyle/>
          <a:p>
            <a:endParaRPr lang="en-US"/>
          </a:p>
        </p:txBody>
      </p:sp>
      <p:cxnSp>
        <p:nvCxnSpPr>
          <p:cNvPr id="4" name="Straight Arrow Connector 3"/>
          <p:cNvCxnSpPr/>
          <p:nvPr/>
        </p:nvCxnSpPr>
        <p:spPr>
          <a:xfrm flipV="1">
            <a:off x="10104437" y="4550232"/>
            <a:ext cx="0" cy="1156830"/>
          </a:xfrm>
          <a:prstGeom prst="straightConnector1">
            <a:avLst/>
          </a:prstGeom>
          <a:ln w="41275">
            <a:solidFill>
              <a:schemeClr val="tx1"/>
            </a:solidFill>
            <a:tailEnd type="arrow"/>
          </a:ln>
        </p:spPr>
        <p:style>
          <a:lnRef idx="1">
            <a:schemeClr val="accent1"/>
          </a:lnRef>
          <a:fillRef idx="0">
            <a:schemeClr val="accent1"/>
          </a:fillRef>
          <a:effectRef idx="0">
            <a:schemeClr val="accent1"/>
          </a:effectRef>
          <a:fontRef idx="minor">
            <a:schemeClr val="tx1"/>
          </a:fontRef>
        </p:style>
      </p:cxnSp>
      <p:grpSp>
        <p:nvGrpSpPr>
          <p:cNvPr id="5" name="Group 4"/>
          <p:cNvGrpSpPr/>
          <p:nvPr/>
        </p:nvGrpSpPr>
        <p:grpSpPr>
          <a:xfrm>
            <a:off x="1" y="5197430"/>
            <a:ext cx="12436474" cy="1797095"/>
            <a:chOff x="1" y="5197430"/>
            <a:chExt cx="12436474" cy="1797095"/>
          </a:xfrm>
        </p:grpSpPr>
        <p:sp>
          <p:nvSpPr>
            <p:cNvPr id="6" name="TextBox 5"/>
            <p:cNvSpPr txBox="1"/>
            <p:nvPr/>
          </p:nvSpPr>
          <p:spPr>
            <a:xfrm>
              <a:off x="1" y="5197430"/>
              <a:ext cx="12436474" cy="1797095"/>
            </a:xfrm>
            <a:prstGeom prst="rect">
              <a:avLst/>
            </a:prstGeom>
            <a:solidFill>
              <a:srgbClr val="0078D7"/>
            </a:solidFill>
          </p:spPr>
          <p:txBody>
            <a:bodyPr wrap="square" lIns="182854" tIns="548640" rIns="182854" bIns="146283" rtlCol="0" anchor="t">
              <a:noAutofit/>
            </a:bodyPr>
            <a:lstStyle/>
            <a:p>
              <a:pPr algn="ctr" defTabSz="932509"/>
              <a:r>
                <a:rPr lang="en-US" sz="4000" spc="-30" dirty="0">
                  <a:gradFill>
                    <a:gsLst>
                      <a:gs pos="77483">
                        <a:srgbClr val="FFFFFF"/>
                      </a:gs>
                      <a:gs pos="62252">
                        <a:srgbClr val="FFFFFF"/>
                      </a:gs>
                    </a:gsLst>
                    <a:lin ang="5400000" scaled="0"/>
                  </a:gradFill>
                  <a:latin typeface="Segoe UI Light"/>
                </a:rPr>
                <a:t>Data Lake</a:t>
              </a:r>
            </a:p>
          </p:txBody>
        </p:sp>
        <p:sp>
          <p:nvSpPr>
            <p:cNvPr id="7" name="TextBox 6"/>
            <p:cNvSpPr txBox="1"/>
            <p:nvPr/>
          </p:nvSpPr>
          <p:spPr>
            <a:xfrm>
              <a:off x="1" y="5197430"/>
              <a:ext cx="12436474" cy="436238"/>
            </a:xfrm>
            <a:prstGeom prst="rect">
              <a:avLst/>
            </a:prstGeom>
            <a:solidFill>
              <a:srgbClr val="008A00"/>
            </a:solidFill>
          </p:spPr>
          <p:txBody>
            <a:bodyPr wrap="square" lIns="182854" tIns="182880" rIns="182854" bIns="146283" rtlCol="0" anchor="ctr">
              <a:noAutofit/>
            </a:bodyPr>
            <a:lstStyle/>
            <a:p>
              <a:pPr algn="ctr" defTabSz="932509"/>
              <a:r>
                <a:rPr lang="en-US" sz="2000" b="1" spc="-30" dirty="0" smtClean="0">
                  <a:gradFill>
                    <a:gsLst>
                      <a:gs pos="77483">
                        <a:srgbClr val="FFFFFF"/>
                      </a:gs>
                      <a:gs pos="62252">
                        <a:srgbClr val="FFFFFF"/>
                      </a:gs>
                    </a:gsLst>
                    <a:lin ang="5400000" scaled="0"/>
                  </a:gradFill>
                  <a:latin typeface="Segoe UI Semilight" panose="020B0402040204020203" pitchFamily="34" charset="0"/>
                  <a:cs typeface="Segoe UI Semilight" panose="020B0402040204020203" pitchFamily="34" charset="0"/>
                </a:rPr>
                <a:t>HDFS API </a:t>
              </a:r>
              <a:endParaRPr lang="en-US" sz="2000" b="1" spc="-30" dirty="0">
                <a:gradFill>
                  <a:gsLst>
                    <a:gs pos="77483">
                      <a:srgbClr val="FFFFFF"/>
                    </a:gs>
                    <a:gs pos="62252">
                      <a:srgbClr val="FFFFFF"/>
                    </a:gs>
                  </a:gsLst>
                  <a:lin ang="5400000" scaled="0"/>
                </a:gradFill>
                <a:latin typeface="Segoe UI Semilight" panose="020B0402040204020203" pitchFamily="34" charset="0"/>
                <a:cs typeface="Segoe UI Semilight" panose="020B0402040204020203" pitchFamily="34" charset="0"/>
              </a:endParaRPr>
            </a:p>
          </p:txBody>
        </p:sp>
      </p:grpSp>
      <p:sp>
        <p:nvSpPr>
          <p:cNvPr id="8" name="Title 1"/>
          <p:cNvSpPr txBox="1">
            <a:spLocks/>
          </p:cNvSpPr>
          <p:nvPr/>
        </p:nvSpPr>
        <p:spPr>
          <a:xfrm>
            <a:off x="274639" y="295274"/>
            <a:ext cx="11889564" cy="917575"/>
          </a:xfrm>
          <a:prstGeom prst="rect">
            <a:avLst/>
          </a:prstGeom>
        </p:spPr>
        <p:txBody>
          <a:bodyPr/>
          <a:lstStyle>
            <a:lvl1pPr algn="l" defTabSz="914180" rtl="0" eaLnBrk="1" latinLnBrk="0" hangingPunct="1">
              <a:lnSpc>
                <a:spcPct val="90000"/>
              </a:lnSpc>
              <a:spcBef>
                <a:spcPct val="0"/>
              </a:spcBef>
              <a:buNone/>
              <a:defRPr lang="en-US" sz="5293" b="0" kern="1200" cap="none" spc="-100" baseline="0">
                <a:ln w="3175">
                  <a:noFill/>
                </a:ln>
                <a:solidFill>
                  <a:schemeClr val="tx2"/>
                </a:solidFill>
                <a:effectLst/>
                <a:latin typeface="+mj-lt"/>
                <a:ea typeface="+mn-ea"/>
                <a:cs typeface="Segoe UI" pitchFamily="34" charset="0"/>
              </a:defRPr>
            </a:lvl1pPr>
          </a:lstStyle>
          <a:p>
            <a:r>
              <a:rPr dirty="0" smtClean="0">
                <a:solidFill>
                  <a:srgbClr val="0072C6"/>
                </a:solidFill>
              </a:rPr>
              <a:t>Data Lake service</a:t>
            </a:r>
            <a:r>
              <a:rPr dirty="0" smtClean="0">
                <a:solidFill>
                  <a:srgbClr val="343434">
                    <a:lumMod val="75000"/>
                  </a:srgbClr>
                </a:solidFill>
              </a:rPr>
              <a:t/>
            </a:r>
            <a:br>
              <a:rPr dirty="0" smtClean="0">
                <a:solidFill>
                  <a:srgbClr val="343434">
                    <a:lumMod val="75000"/>
                  </a:srgbClr>
                </a:solidFill>
              </a:rPr>
            </a:br>
            <a:r>
              <a:rPr sz="4000" dirty="0" smtClean="0">
                <a:solidFill>
                  <a:srgbClr val="343434">
                    <a:lumMod val="65000"/>
                  </a:srgbClr>
                </a:solidFill>
              </a:rPr>
              <a:t>Transformative way to store and process infinite data</a:t>
            </a:r>
            <a:endParaRPr sz="4000" dirty="0">
              <a:solidFill>
                <a:srgbClr val="343434">
                  <a:lumMod val="65000"/>
                </a:srgbClr>
              </a:solidFill>
            </a:endParaRPr>
          </a:p>
        </p:txBody>
      </p:sp>
      <p:cxnSp>
        <p:nvCxnSpPr>
          <p:cNvPr id="9" name="Straight Arrow Connector 8"/>
          <p:cNvCxnSpPr/>
          <p:nvPr/>
        </p:nvCxnSpPr>
        <p:spPr>
          <a:xfrm>
            <a:off x="1706824" y="3880418"/>
            <a:ext cx="0" cy="1156830"/>
          </a:xfrm>
          <a:prstGeom prst="straightConnector1">
            <a:avLst/>
          </a:prstGeom>
          <a:ln w="412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4064530" y="3880418"/>
            <a:ext cx="0" cy="1156830"/>
          </a:xfrm>
          <a:prstGeom prst="straightConnector1">
            <a:avLst/>
          </a:prstGeom>
          <a:ln w="412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6422236" y="3880418"/>
            <a:ext cx="0" cy="1156830"/>
          </a:xfrm>
          <a:prstGeom prst="straightConnector1">
            <a:avLst/>
          </a:prstGeom>
          <a:ln w="41275">
            <a:solidFill>
              <a:srgbClr val="515151"/>
            </a:solidFill>
            <a:tailEnd type="arrow"/>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3046012" y="2294833"/>
            <a:ext cx="2099907" cy="2099906"/>
          </a:xfrm>
          <a:prstGeom prst="rect">
            <a:avLst/>
          </a:prstGeom>
          <a:solidFill>
            <a:schemeClr val="bg2"/>
          </a:solidFill>
        </p:spPr>
        <p:txBody>
          <a:bodyPr wrap="square" lIns="182854" tIns="146283" rIns="182854" bIns="146283" rtlCol="0" anchor="ctr">
            <a:noAutofit/>
          </a:bodyPr>
          <a:lstStyle/>
          <a:p>
            <a:pPr algn="ctr" defTabSz="932509"/>
            <a:r>
              <a:rPr lang="en-US" spc="-30" dirty="0" smtClean="0">
                <a:gradFill>
                  <a:gsLst>
                    <a:gs pos="77483">
                      <a:srgbClr val="FFFFFF"/>
                    </a:gs>
                    <a:gs pos="62252">
                      <a:srgbClr val="FFFFFF"/>
                    </a:gs>
                  </a:gsLst>
                  <a:lin ang="5400000" scaled="0"/>
                </a:gradFill>
              </a:rPr>
              <a:t>Microsoft</a:t>
            </a:r>
            <a:br>
              <a:rPr lang="en-US" spc="-30" dirty="0" smtClean="0">
                <a:gradFill>
                  <a:gsLst>
                    <a:gs pos="77483">
                      <a:srgbClr val="FFFFFF"/>
                    </a:gs>
                    <a:gs pos="62252">
                      <a:srgbClr val="FFFFFF"/>
                    </a:gs>
                  </a:gsLst>
                  <a:lin ang="5400000" scaled="0"/>
                </a:gradFill>
              </a:rPr>
            </a:br>
            <a:r>
              <a:rPr lang="en-US" spc="-30" dirty="0" smtClean="0">
                <a:gradFill>
                  <a:gsLst>
                    <a:gs pos="77483">
                      <a:srgbClr val="FFFFFF"/>
                    </a:gs>
                    <a:gs pos="62252">
                      <a:srgbClr val="FFFFFF"/>
                    </a:gs>
                  </a:gsLst>
                  <a:lin ang="5400000" scaled="0"/>
                </a:gradFill>
              </a:rPr>
              <a:t>Revolution-R</a:t>
            </a:r>
            <a:br>
              <a:rPr lang="en-US" spc="-30" dirty="0" smtClean="0">
                <a:gradFill>
                  <a:gsLst>
                    <a:gs pos="77483">
                      <a:srgbClr val="FFFFFF"/>
                    </a:gs>
                    <a:gs pos="62252">
                      <a:srgbClr val="FFFFFF"/>
                    </a:gs>
                  </a:gsLst>
                  <a:lin ang="5400000" scaled="0"/>
                </a:gradFill>
              </a:rPr>
            </a:br>
            <a:r>
              <a:rPr lang="en-US" spc="-30" dirty="0" smtClean="0">
                <a:gradFill>
                  <a:gsLst>
                    <a:gs pos="77483">
                      <a:srgbClr val="FFFFFF"/>
                    </a:gs>
                    <a:gs pos="62252">
                      <a:srgbClr val="FFFFFF"/>
                    </a:gs>
                  </a:gsLst>
                  <a:lin ang="5400000" scaled="0"/>
                </a:gradFill>
              </a:rPr>
              <a:t>Enterprise</a:t>
            </a:r>
            <a:endParaRPr lang="en-US" b="1" spc="-30" dirty="0">
              <a:gradFill>
                <a:gsLst>
                  <a:gs pos="2917">
                    <a:srgbClr val="FFFFFF"/>
                  </a:gs>
                  <a:gs pos="100000">
                    <a:srgbClr val="FFFFFF"/>
                  </a:gs>
                </a:gsLst>
                <a:lin ang="5400000" scaled="0"/>
              </a:gradFill>
            </a:endParaRPr>
          </a:p>
        </p:txBody>
      </p:sp>
      <p:sp>
        <p:nvSpPr>
          <p:cNvPr id="13" name="TextBox 12"/>
          <p:cNvSpPr txBox="1"/>
          <p:nvPr/>
        </p:nvSpPr>
        <p:spPr>
          <a:xfrm>
            <a:off x="5435152" y="2294833"/>
            <a:ext cx="2099907" cy="2099906"/>
          </a:xfrm>
          <a:prstGeom prst="rect">
            <a:avLst/>
          </a:prstGeom>
          <a:solidFill>
            <a:srgbClr val="4D4D4D"/>
          </a:solidFill>
        </p:spPr>
        <p:txBody>
          <a:bodyPr wrap="square" lIns="182854" tIns="146283" rIns="182854" bIns="146283" rtlCol="0" anchor="ctr">
            <a:noAutofit/>
          </a:bodyPr>
          <a:lstStyle/>
          <a:p>
            <a:pPr algn="ctr" defTabSz="932509"/>
            <a:r>
              <a:rPr lang="en-US" dirty="0" smtClean="0">
                <a:solidFill>
                  <a:srgbClr val="CDCCCB"/>
                </a:solidFill>
              </a:rPr>
              <a:t>Other analytic solutions</a:t>
            </a:r>
            <a:endParaRPr lang="en-US" b="1" spc="-30" dirty="0">
              <a:solidFill>
                <a:srgbClr val="CDCCCB"/>
              </a:solidFill>
            </a:endParaRPr>
          </a:p>
        </p:txBody>
      </p:sp>
      <p:grpSp>
        <p:nvGrpSpPr>
          <p:cNvPr id="14" name="Group 13"/>
          <p:cNvGrpSpPr/>
          <p:nvPr/>
        </p:nvGrpSpPr>
        <p:grpSpPr>
          <a:xfrm>
            <a:off x="8345175" y="2294833"/>
            <a:ext cx="2639969" cy="2186785"/>
            <a:chOff x="8345175" y="2264398"/>
            <a:chExt cx="2639969" cy="2186785"/>
          </a:xfrm>
        </p:grpSpPr>
        <p:pic>
          <p:nvPicPr>
            <p:cNvPr id="15" name="Picture 14"/>
            <p:cNvPicPr>
              <a:picLocks noChangeAspect="1"/>
            </p:cNvPicPr>
            <p:nvPr/>
          </p:nvPicPr>
          <p:blipFill>
            <a:blip r:embed="rId3"/>
            <a:stretch>
              <a:fillRect/>
            </a:stretch>
          </p:blipFill>
          <p:spPr>
            <a:xfrm>
              <a:off x="8345175" y="2264398"/>
              <a:ext cx="2639969" cy="2186785"/>
            </a:xfrm>
            <a:prstGeom prst="rect">
              <a:avLst/>
            </a:prstGeom>
          </p:spPr>
        </p:pic>
        <p:sp>
          <p:nvSpPr>
            <p:cNvPr id="16" name="TextBox 15"/>
            <p:cNvSpPr txBox="1"/>
            <p:nvPr/>
          </p:nvSpPr>
          <p:spPr>
            <a:xfrm>
              <a:off x="9445715" y="3263423"/>
              <a:ext cx="1424365" cy="794064"/>
            </a:xfrm>
            <a:prstGeom prst="rect">
              <a:avLst/>
            </a:prstGeom>
            <a:noFill/>
          </p:spPr>
          <p:txBody>
            <a:bodyPr wrap="none" lIns="182880" tIns="146304" rIns="182880" bIns="146304" rtlCol="0">
              <a:spAutoFit/>
            </a:bodyPr>
            <a:lstStyle/>
            <a:p>
              <a:pPr algn="ctr">
                <a:lnSpc>
                  <a:spcPct val="90000"/>
                </a:lnSpc>
                <a:spcAft>
                  <a:spcPts val="600"/>
                </a:spcAft>
              </a:pPr>
              <a:r>
                <a:rPr lang="en-US" spc="-100" dirty="0" smtClean="0">
                  <a:solidFill>
                    <a:srgbClr val="515151"/>
                  </a:solidFill>
                  <a:latin typeface="Segoe UI Semibold" panose="020B0702040204020203" pitchFamily="34" charset="0"/>
                  <a:cs typeface="Segoe UI Semibold" panose="020B0702040204020203" pitchFamily="34" charset="0"/>
                </a:rPr>
                <a:t>SQL Data</a:t>
              </a:r>
              <a:br>
                <a:rPr lang="en-US" spc="-100" dirty="0" smtClean="0">
                  <a:solidFill>
                    <a:srgbClr val="515151"/>
                  </a:solidFill>
                  <a:latin typeface="Segoe UI Semibold" panose="020B0702040204020203" pitchFamily="34" charset="0"/>
                  <a:cs typeface="Segoe UI Semibold" panose="020B0702040204020203" pitchFamily="34" charset="0"/>
                </a:rPr>
              </a:br>
              <a:r>
                <a:rPr lang="en-US" spc="-100" dirty="0" smtClean="0">
                  <a:solidFill>
                    <a:srgbClr val="515151"/>
                  </a:solidFill>
                  <a:latin typeface="Segoe UI Semibold" panose="020B0702040204020203" pitchFamily="34" charset="0"/>
                  <a:cs typeface="Segoe UI Semibold" panose="020B0702040204020203" pitchFamily="34" charset="0"/>
                </a:rPr>
                <a:t>Warehouse</a:t>
              </a:r>
            </a:p>
          </p:txBody>
        </p:sp>
      </p:grpSp>
      <p:grpSp>
        <p:nvGrpSpPr>
          <p:cNvPr id="17" name="Group 16"/>
          <p:cNvGrpSpPr/>
          <p:nvPr/>
        </p:nvGrpSpPr>
        <p:grpSpPr>
          <a:xfrm>
            <a:off x="656872" y="2294833"/>
            <a:ext cx="2099907" cy="2099906"/>
            <a:chOff x="656872" y="2294833"/>
            <a:chExt cx="2099907" cy="2099906"/>
          </a:xfrm>
        </p:grpSpPr>
        <p:sp>
          <p:nvSpPr>
            <p:cNvPr id="18" name="TextBox 17"/>
            <p:cNvSpPr txBox="1"/>
            <p:nvPr/>
          </p:nvSpPr>
          <p:spPr>
            <a:xfrm>
              <a:off x="656872" y="2294833"/>
              <a:ext cx="2099907" cy="2099906"/>
            </a:xfrm>
            <a:prstGeom prst="rect">
              <a:avLst/>
            </a:prstGeom>
            <a:solidFill>
              <a:schemeClr val="accent1"/>
            </a:solidFill>
          </p:spPr>
          <p:txBody>
            <a:bodyPr wrap="square" lIns="182854" tIns="0" rIns="182854" bIns="365760" rtlCol="0" anchor="b">
              <a:noAutofit/>
            </a:bodyPr>
            <a:lstStyle/>
            <a:p>
              <a:pPr algn="ctr" defTabSz="932509"/>
              <a:r>
                <a:rPr lang="en-US" spc="-30" dirty="0" err="1" smtClean="0">
                  <a:gradFill>
                    <a:gsLst>
                      <a:gs pos="77483">
                        <a:srgbClr val="FFFFFF"/>
                      </a:gs>
                      <a:gs pos="62252">
                        <a:srgbClr val="FFFFFF"/>
                      </a:gs>
                    </a:gsLst>
                    <a:lin ang="5400000" scaled="0"/>
                  </a:gradFill>
                </a:rPr>
                <a:t>HDInsight</a:t>
              </a:r>
              <a:r>
                <a:rPr lang="en-US" spc="-30" dirty="0" smtClean="0">
                  <a:gradFill>
                    <a:gsLst>
                      <a:gs pos="77483">
                        <a:srgbClr val="FFFFFF"/>
                      </a:gs>
                      <a:gs pos="62252">
                        <a:srgbClr val="FFFFFF"/>
                      </a:gs>
                    </a:gsLst>
                    <a:lin ang="5400000" scaled="0"/>
                  </a:gradFill>
                </a:rPr>
                <a:t/>
              </a:r>
              <a:br>
                <a:rPr lang="en-US" spc="-30" dirty="0" smtClean="0">
                  <a:gradFill>
                    <a:gsLst>
                      <a:gs pos="77483">
                        <a:srgbClr val="FFFFFF"/>
                      </a:gs>
                      <a:gs pos="62252">
                        <a:srgbClr val="FFFFFF"/>
                      </a:gs>
                    </a:gsLst>
                    <a:lin ang="5400000" scaled="0"/>
                  </a:gradFill>
                </a:rPr>
              </a:br>
              <a:r>
                <a:rPr lang="en-US" spc="-30" dirty="0" smtClean="0">
                  <a:gradFill>
                    <a:gsLst>
                      <a:gs pos="77483">
                        <a:srgbClr val="FFFFFF"/>
                      </a:gs>
                      <a:gs pos="62252">
                        <a:srgbClr val="FFFFFF"/>
                      </a:gs>
                    </a:gsLst>
                    <a:lin ang="5400000" scaled="0"/>
                  </a:gradFill>
                </a:rPr>
                <a:t>Service</a:t>
              </a:r>
              <a:endParaRPr lang="en-US" b="1" spc="-30" dirty="0">
                <a:gradFill>
                  <a:gsLst>
                    <a:gs pos="2917">
                      <a:srgbClr val="FFFFFF"/>
                    </a:gs>
                    <a:gs pos="100000">
                      <a:srgbClr val="FFFFFF"/>
                    </a:gs>
                  </a:gsLst>
                  <a:lin ang="5400000" scaled="0"/>
                </a:gradFill>
              </a:endParaRPr>
            </a:p>
          </p:txBody>
        </p:sp>
        <p:pic>
          <p:nvPicPr>
            <p:cNvPr id="19" name="Picture 18"/>
            <p:cNvPicPr>
              <a:picLocks noChangeAspect="1"/>
            </p:cNvPicPr>
            <p:nvPr/>
          </p:nvPicPr>
          <p:blipFill>
            <a:blip r:embed="rId4"/>
            <a:stretch>
              <a:fillRect/>
            </a:stretch>
          </p:blipFill>
          <p:spPr>
            <a:xfrm>
              <a:off x="1263482" y="2651880"/>
              <a:ext cx="1042396" cy="768252"/>
            </a:xfrm>
            <a:prstGeom prst="rect">
              <a:avLst/>
            </a:prstGeom>
          </p:spPr>
        </p:pic>
      </p:grpSp>
      <p:grpSp>
        <p:nvGrpSpPr>
          <p:cNvPr id="20" name="Group 19"/>
          <p:cNvGrpSpPr/>
          <p:nvPr/>
        </p:nvGrpSpPr>
        <p:grpSpPr>
          <a:xfrm>
            <a:off x="126441" y="6607900"/>
            <a:ext cx="12117274" cy="485114"/>
            <a:chOff x="183711" y="6390864"/>
            <a:chExt cx="12347348" cy="494325"/>
          </a:xfrm>
        </p:grpSpPr>
        <p:pic>
          <p:nvPicPr>
            <p:cNvPr id="21" name="Picture 20"/>
            <p:cNvPicPr>
              <a:picLocks noChangeAspect="1"/>
            </p:cNvPicPr>
            <p:nvPr/>
          </p:nvPicPr>
          <p:blipFill>
            <a:blip r:embed="rId5"/>
            <a:stretch>
              <a:fillRect/>
            </a:stretch>
          </p:blipFill>
          <p:spPr>
            <a:xfrm>
              <a:off x="183711" y="6390864"/>
              <a:ext cx="1354667" cy="494325"/>
            </a:xfrm>
            <a:prstGeom prst="rect">
              <a:avLst/>
            </a:prstGeom>
          </p:spPr>
        </p:pic>
        <p:pic>
          <p:nvPicPr>
            <p:cNvPr id="22" name="Picture 21"/>
            <p:cNvPicPr>
              <a:picLocks noChangeAspect="1"/>
            </p:cNvPicPr>
            <p:nvPr/>
          </p:nvPicPr>
          <p:blipFill>
            <a:blip r:embed="rId5"/>
            <a:stretch>
              <a:fillRect/>
            </a:stretch>
          </p:blipFill>
          <p:spPr>
            <a:xfrm>
              <a:off x="1754094" y="6390864"/>
              <a:ext cx="1354667" cy="494325"/>
            </a:xfrm>
            <a:prstGeom prst="rect">
              <a:avLst/>
            </a:prstGeom>
          </p:spPr>
        </p:pic>
        <p:pic>
          <p:nvPicPr>
            <p:cNvPr id="23" name="Picture 22"/>
            <p:cNvPicPr>
              <a:picLocks noChangeAspect="1"/>
            </p:cNvPicPr>
            <p:nvPr/>
          </p:nvPicPr>
          <p:blipFill>
            <a:blip r:embed="rId5"/>
            <a:stretch>
              <a:fillRect/>
            </a:stretch>
          </p:blipFill>
          <p:spPr>
            <a:xfrm>
              <a:off x="3324477" y="6390864"/>
              <a:ext cx="1354667" cy="494325"/>
            </a:xfrm>
            <a:prstGeom prst="rect">
              <a:avLst/>
            </a:prstGeom>
          </p:spPr>
        </p:pic>
        <p:pic>
          <p:nvPicPr>
            <p:cNvPr id="24" name="Picture 23"/>
            <p:cNvPicPr>
              <a:picLocks noChangeAspect="1"/>
            </p:cNvPicPr>
            <p:nvPr/>
          </p:nvPicPr>
          <p:blipFill>
            <a:blip r:embed="rId5"/>
            <a:stretch>
              <a:fillRect/>
            </a:stretch>
          </p:blipFill>
          <p:spPr>
            <a:xfrm>
              <a:off x="4894860" y="6390864"/>
              <a:ext cx="1354667" cy="494325"/>
            </a:xfrm>
            <a:prstGeom prst="rect">
              <a:avLst/>
            </a:prstGeom>
          </p:spPr>
        </p:pic>
        <p:pic>
          <p:nvPicPr>
            <p:cNvPr id="25" name="Picture 24"/>
            <p:cNvPicPr>
              <a:picLocks noChangeAspect="1"/>
            </p:cNvPicPr>
            <p:nvPr/>
          </p:nvPicPr>
          <p:blipFill>
            <a:blip r:embed="rId5"/>
            <a:stretch>
              <a:fillRect/>
            </a:stretch>
          </p:blipFill>
          <p:spPr>
            <a:xfrm>
              <a:off x="6465243" y="6390864"/>
              <a:ext cx="1354667" cy="494325"/>
            </a:xfrm>
            <a:prstGeom prst="rect">
              <a:avLst/>
            </a:prstGeom>
          </p:spPr>
        </p:pic>
        <p:pic>
          <p:nvPicPr>
            <p:cNvPr id="26" name="Picture 25"/>
            <p:cNvPicPr>
              <a:picLocks noChangeAspect="1"/>
            </p:cNvPicPr>
            <p:nvPr/>
          </p:nvPicPr>
          <p:blipFill>
            <a:blip r:embed="rId5"/>
            <a:stretch>
              <a:fillRect/>
            </a:stretch>
          </p:blipFill>
          <p:spPr>
            <a:xfrm>
              <a:off x="8035626" y="6390864"/>
              <a:ext cx="1354667" cy="494325"/>
            </a:xfrm>
            <a:prstGeom prst="rect">
              <a:avLst/>
            </a:prstGeom>
          </p:spPr>
        </p:pic>
        <p:pic>
          <p:nvPicPr>
            <p:cNvPr id="27" name="Picture 26"/>
            <p:cNvPicPr>
              <a:picLocks noChangeAspect="1"/>
            </p:cNvPicPr>
            <p:nvPr/>
          </p:nvPicPr>
          <p:blipFill>
            <a:blip r:embed="rId5"/>
            <a:stretch>
              <a:fillRect/>
            </a:stretch>
          </p:blipFill>
          <p:spPr>
            <a:xfrm>
              <a:off x="9606009" y="6390864"/>
              <a:ext cx="1354667" cy="494325"/>
            </a:xfrm>
            <a:prstGeom prst="rect">
              <a:avLst/>
            </a:prstGeom>
          </p:spPr>
        </p:pic>
        <p:pic>
          <p:nvPicPr>
            <p:cNvPr id="28" name="Picture 27"/>
            <p:cNvPicPr>
              <a:picLocks noChangeAspect="1"/>
            </p:cNvPicPr>
            <p:nvPr/>
          </p:nvPicPr>
          <p:blipFill>
            <a:blip r:embed="rId5"/>
            <a:stretch>
              <a:fillRect/>
            </a:stretch>
          </p:blipFill>
          <p:spPr>
            <a:xfrm>
              <a:off x="11176392" y="6390864"/>
              <a:ext cx="1354667" cy="494325"/>
            </a:xfrm>
            <a:prstGeom prst="rect">
              <a:avLst/>
            </a:prstGeom>
          </p:spPr>
        </p:pic>
      </p:grpSp>
    </p:spTree>
    <p:extLst>
      <p:ext uri="{BB962C8B-B14F-4D97-AF65-F5344CB8AC3E}">
        <p14:creationId xmlns:p14="http://schemas.microsoft.com/office/powerpoint/2010/main" val="27014706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1000"/>
                                        <p:tgtEl>
                                          <p:spTgt spid="20"/>
                                        </p:tgtEl>
                                      </p:cBhvr>
                                    </p:animEffect>
                                    <p:anim calcmode="lin" valueType="num">
                                      <p:cBhvr>
                                        <p:cTn id="14" dur="1000" fill="hold"/>
                                        <p:tgtEl>
                                          <p:spTgt spid="20"/>
                                        </p:tgtEl>
                                        <p:attrNameLst>
                                          <p:attrName>ppt_x</p:attrName>
                                        </p:attrNameLst>
                                      </p:cBhvr>
                                      <p:tavLst>
                                        <p:tav tm="0">
                                          <p:val>
                                            <p:strVal val="#ppt_x"/>
                                          </p:val>
                                        </p:tav>
                                        <p:tav tm="100000">
                                          <p:val>
                                            <p:strVal val="#ppt_x"/>
                                          </p:val>
                                        </p:tav>
                                      </p:tavLst>
                                    </p:anim>
                                    <p:anim calcmode="lin" valueType="num">
                                      <p:cBhvr>
                                        <p:cTn id="15" dur="1000" fill="hold"/>
                                        <p:tgtEl>
                                          <p:spTgt spid="20"/>
                                        </p:tgtEl>
                                        <p:attrNameLst>
                                          <p:attrName>ppt_y</p:attrName>
                                        </p:attrNameLst>
                                      </p:cBhvr>
                                      <p:tavLst>
                                        <p:tav tm="0">
                                          <p:val>
                                            <p:strVal val="#ppt_y+.1"/>
                                          </p:val>
                                        </p:tav>
                                        <p:tav tm="100000">
                                          <p:val>
                                            <p:strVal val="#ppt_y"/>
                                          </p:val>
                                        </p:tav>
                                      </p:tavLst>
                                    </p:anim>
                                  </p:childTnLst>
                                </p:cTn>
                              </p:par>
                              <p:par>
                                <p:cTn id="16" presetID="10" presetClass="entr" presetSubtype="0" fill="hold" nodeType="withEffect">
                                  <p:stCondLst>
                                    <p:cond delay="25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par>
                                <p:cTn id="19" presetID="10" presetClass="entr" presetSubtype="0" fill="hold" grpId="0" nodeType="withEffect">
                                  <p:stCondLst>
                                    <p:cond delay="25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childTnLst>
                          </p:cTn>
                        </p:par>
                        <p:par>
                          <p:cTn id="22" fill="hold">
                            <p:stCondLst>
                              <p:cond delay="2000"/>
                            </p:stCondLst>
                            <p:childTnLst>
                              <p:par>
                                <p:cTn id="23" presetID="10" presetClass="entr" presetSubtype="0" fill="hold" nodeType="after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fade">
                                      <p:cBhvr>
                                        <p:cTn id="25" dur="500"/>
                                        <p:tgtEl>
                                          <p:spTgt spid="14"/>
                                        </p:tgtEl>
                                      </p:cBhvr>
                                    </p:animEffect>
                                  </p:childTnLst>
                                </p:cTn>
                              </p:par>
                            </p:childTnLst>
                          </p:cTn>
                        </p:par>
                        <p:par>
                          <p:cTn id="26" fill="hold">
                            <p:stCondLst>
                              <p:cond delay="2500"/>
                            </p:stCondLst>
                            <p:childTnLst>
                              <p:par>
                                <p:cTn id="27" presetID="12" presetClass="entr" presetSubtype="1" fill="hold" nodeType="afterEffect">
                                  <p:stCondLst>
                                    <p:cond delay="0"/>
                                  </p:stCondLst>
                                  <p:childTnLst>
                                    <p:set>
                                      <p:cBhvr>
                                        <p:cTn id="28" dur="1" fill="hold">
                                          <p:stCondLst>
                                            <p:cond delay="0"/>
                                          </p:stCondLst>
                                        </p:cTn>
                                        <p:tgtEl>
                                          <p:spTgt spid="9"/>
                                        </p:tgtEl>
                                        <p:attrNameLst>
                                          <p:attrName>style.visibility</p:attrName>
                                        </p:attrNameLst>
                                      </p:cBhvr>
                                      <p:to>
                                        <p:strVal val="visible"/>
                                      </p:to>
                                    </p:set>
                                    <p:anim calcmode="lin" valueType="num">
                                      <p:cBhvr additive="base">
                                        <p:cTn id="29" dur="500"/>
                                        <p:tgtEl>
                                          <p:spTgt spid="9"/>
                                        </p:tgtEl>
                                        <p:attrNameLst>
                                          <p:attrName>ppt_y</p:attrName>
                                        </p:attrNameLst>
                                      </p:cBhvr>
                                      <p:tavLst>
                                        <p:tav tm="0">
                                          <p:val>
                                            <p:strVal val="#ppt_y-#ppt_h*1.125000"/>
                                          </p:val>
                                        </p:tav>
                                        <p:tav tm="100000">
                                          <p:val>
                                            <p:strVal val="#ppt_y"/>
                                          </p:val>
                                        </p:tav>
                                      </p:tavLst>
                                    </p:anim>
                                    <p:animEffect transition="in" filter="wipe(down)">
                                      <p:cBhvr>
                                        <p:cTn id="30" dur="500"/>
                                        <p:tgtEl>
                                          <p:spTgt spid="9"/>
                                        </p:tgtEl>
                                      </p:cBhvr>
                                    </p:animEffect>
                                  </p:childTnLst>
                                </p:cTn>
                              </p:par>
                              <p:par>
                                <p:cTn id="31" presetID="12" presetClass="entr" presetSubtype="1" fill="hold" nodeType="withEffect">
                                  <p:stCondLst>
                                    <p:cond delay="0"/>
                                  </p:stCondLst>
                                  <p:childTnLst>
                                    <p:set>
                                      <p:cBhvr>
                                        <p:cTn id="32" dur="1" fill="hold">
                                          <p:stCondLst>
                                            <p:cond delay="0"/>
                                          </p:stCondLst>
                                        </p:cTn>
                                        <p:tgtEl>
                                          <p:spTgt spid="10"/>
                                        </p:tgtEl>
                                        <p:attrNameLst>
                                          <p:attrName>style.visibility</p:attrName>
                                        </p:attrNameLst>
                                      </p:cBhvr>
                                      <p:to>
                                        <p:strVal val="visible"/>
                                      </p:to>
                                    </p:set>
                                    <p:anim calcmode="lin" valueType="num">
                                      <p:cBhvr additive="base">
                                        <p:cTn id="33" dur="500"/>
                                        <p:tgtEl>
                                          <p:spTgt spid="10"/>
                                        </p:tgtEl>
                                        <p:attrNameLst>
                                          <p:attrName>ppt_y</p:attrName>
                                        </p:attrNameLst>
                                      </p:cBhvr>
                                      <p:tavLst>
                                        <p:tav tm="0">
                                          <p:val>
                                            <p:strVal val="#ppt_y-#ppt_h*1.125000"/>
                                          </p:val>
                                        </p:tav>
                                        <p:tav tm="100000">
                                          <p:val>
                                            <p:strVal val="#ppt_y"/>
                                          </p:val>
                                        </p:tav>
                                      </p:tavLst>
                                    </p:anim>
                                    <p:animEffect transition="in" filter="wipe(down)">
                                      <p:cBhvr>
                                        <p:cTn id="34" dur="500"/>
                                        <p:tgtEl>
                                          <p:spTgt spid="10"/>
                                        </p:tgtEl>
                                      </p:cBhvr>
                                    </p:animEffect>
                                  </p:childTnLst>
                                </p:cTn>
                              </p:par>
                            </p:childTnLst>
                          </p:cTn>
                        </p:par>
                        <p:par>
                          <p:cTn id="35" fill="hold">
                            <p:stCondLst>
                              <p:cond delay="3000"/>
                            </p:stCondLst>
                            <p:childTnLst>
                              <p:par>
                                <p:cTn id="36" presetID="12" presetClass="entr" presetSubtype="4" fill="hold" nodeType="afterEffect">
                                  <p:stCondLst>
                                    <p:cond delay="0"/>
                                  </p:stCondLst>
                                  <p:childTnLst>
                                    <p:set>
                                      <p:cBhvr>
                                        <p:cTn id="37" dur="1" fill="hold">
                                          <p:stCondLst>
                                            <p:cond delay="0"/>
                                          </p:stCondLst>
                                        </p:cTn>
                                        <p:tgtEl>
                                          <p:spTgt spid="4"/>
                                        </p:tgtEl>
                                        <p:attrNameLst>
                                          <p:attrName>style.visibility</p:attrName>
                                        </p:attrNameLst>
                                      </p:cBhvr>
                                      <p:to>
                                        <p:strVal val="visible"/>
                                      </p:to>
                                    </p:set>
                                    <p:anim calcmode="lin" valueType="num">
                                      <p:cBhvr additive="base">
                                        <p:cTn id="38" dur="500"/>
                                        <p:tgtEl>
                                          <p:spTgt spid="4"/>
                                        </p:tgtEl>
                                        <p:attrNameLst>
                                          <p:attrName>ppt_y</p:attrName>
                                        </p:attrNameLst>
                                      </p:cBhvr>
                                      <p:tavLst>
                                        <p:tav tm="0">
                                          <p:val>
                                            <p:strVal val="#ppt_y+#ppt_h*1.125000"/>
                                          </p:val>
                                        </p:tav>
                                        <p:tav tm="100000">
                                          <p:val>
                                            <p:strVal val="#ppt_y"/>
                                          </p:val>
                                        </p:tav>
                                      </p:tavLst>
                                    </p:anim>
                                    <p:animEffect transition="in" filter="wipe(up)">
                                      <p:cBhvr>
                                        <p:cTn id="39" dur="500"/>
                                        <p:tgtEl>
                                          <p:spTgt spid="4"/>
                                        </p:tgtEl>
                                      </p:cBhvr>
                                    </p:animEffect>
                                  </p:childTnLst>
                                </p:cTn>
                              </p:par>
                              <p:par>
                                <p:cTn id="40" presetID="10" presetClass="entr" presetSubtype="0" fill="hold" grpId="0" nodeType="withEffect">
                                  <p:stCondLst>
                                    <p:cond delay="100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500"/>
                                        <p:tgtEl>
                                          <p:spTgt spid="13"/>
                                        </p:tgtEl>
                                      </p:cBhvr>
                                    </p:animEffect>
                                  </p:childTnLst>
                                </p:cTn>
                              </p:par>
                              <p:par>
                                <p:cTn id="43" presetID="12" presetClass="entr" presetSubtype="1" fill="hold" nodeType="withEffect">
                                  <p:stCondLst>
                                    <p:cond delay="1500"/>
                                  </p:stCondLst>
                                  <p:childTnLst>
                                    <p:set>
                                      <p:cBhvr>
                                        <p:cTn id="44" dur="1" fill="hold">
                                          <p:stCondLst>
                                            <p:cond delay="0"/>
                                          </p:stCondLst>
                                        </p:cTn>
                                        <p:tgtEl>
                                          <p:spTgt spid="11"/>
                                        </p:tgtEl>
                                        <p:attrNameLst>
                                          <p:attrName>style.visibility</p:attrName>
                                        </p:attrNameLst>
                                      </p:cBhvr>
                                      <p:to>
                                        <p:strVal val="visible"/>
                                      </p:to>
                                    </p:set>
                                    <p:anim calcmode="lin" valueType="num">
                                      <p:cBhvr additive="base">
                                        <p:cTn id="45" dur="500"/>
                                        <p:tgtEl>
                                          <p:spTgt spid="11"/>
                                        </p:tgtEl>
                                        <p:attrNameLst>
                                          <p:attrName>ppt_y</p:attrName>
                                        </p:attrNameLst>
                                      </p:cBhvr>
                                      <p:tavLst>
                                        <p:tav tm="0">
                                          <p:val>
                                            <p:strVal val="#ppt_y-#ppt_h*1.125000"/>
                                          </p:val>
                                        </p:tav>
                                        <p:tav tm="100000">
                                          <p:val>
                                            <p:strVal val="#ppt_y"/>
                                          </p:val>
                                        </p:tav>
                                      </p:tavLst>
                                    </p:anim>
                                    <p:animEffect transition="in" filter="wipe(down)">
                                      <p:cBhvr>
                                        <p:cTn id="4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lvl="0"/>
            <a:r>
              <a:rPr lang="sv-SE" sz="6000" dirty="0"/>
              <a:t>MongoDB, MySQL, Oracle, </a:t>
            </a:r>
            <a:r>
              <a:rPr lang="en-US" sz="6000" dirty="0"/>
              <a:t>Cassandra</a:t>
            </a:r>
            <a:r>
              <a:rPr lang="sv-SE" sz="6000" dirty="0"/>
              <a:t>, Neo4j and more</a:t>
            </a:r>
            <a:r>
              <a:rPr lang="en-US" sz="6000" dirty="0"/>
              <a:t/>
            </a:r>
            <a:br>
              <a:rPr lang="en-US" sz="6000" dirty="0"/>
            </a:br>
            <a:endParaRPr lang="en-US" sz="6000" dirty="0"/>
          </a:p>
        </p:txBody>
      </p:sp>
    </p:spTree>
    <p:extLst>
      <p:ext uri="{BB962C8B-B14F-4D97-AF65-F5344CB8AC3E}">
        <p14:creationId xmlns:p14="http://schemas.microsoft.com/office/powerpoint/2010/main" val="1241715242"/>
      </p:ext>
    </p:extLst>
  </p:cSld>
  <p:clrMapOvr>
    <a:masterClrMapping/>
  </p:clrMapOvr>
  <p:transition>
    <p:fade/>
  </p:transition>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oAutofit/>
          </a:bodyPr>
          <a:lstStyle/>
          <a:p>
            <a:r>
              <a:rPr lang="en-US" sz="4000" dirty="0" smtClean="0"/>
              <a:t>Additional Database options in Azure</a:t>
            </a:r>
            <a:endParaRPr lang="en-US" sz="4000" dirty="0"/>
          </a:p>
        </p:txBody>
      </p:sp>
      <p:sp>
        <p:nvSpPr>
          <p:cNvPr id="10" name="Content Placeholder 9"/>
          <p:cNvSpPr>
            <a:spLocks noGrp="1"/>
          </p:cNvSpPr>
          <p:nvPr>
            <p:ph sz="quarter" idx="10"/>
          </p:nvPr>
        </p:nvSpPr>
        <p:spPr/>
        <p:txBody>
          <a:bodyPr/>
          <a:lstStyle/>
          <a:p>
            <a:r>
              <a:rPr lang="en-US" sz="3200" dirty="0"/>
              <a:t>Azure Table Service is a “Big Table” entity store.</a:t>
            </a:r>
          </a:p>
          <a:p>
            <a:r>
              <a:rPr lang="en-US" sz="3200" dirty="0"/>
              <a:t>MongoDB is a document (JSON) store.</a:t>
            </a:r>
          </a:p>
          <a:p>
            <a:r>
              <a:rPr lang="en-US" sz="3200" dirty="0"/>
              <a:t>Cassandra is a columnar store with excellent replication.</a:t>
            </a:r>
          </a:p>
          <a:p>
            <a:r>
              <a:rPr lang="en-US" sz="3200" dirty="0" err="1"/>
              <a:t>HBase</a:t>
            </a:r>
            <a:r>
              <a:rPr lang="en-US" sz="3200" dirty="0"/>
              <a:t> is a Big Data (Hadoop) store available in </a:t>
            </a:r>
            <a:r>
              <a:rPr lang="en-US" sz="3200" dirty="0" err="1"/>
              <a:t>HDInsight</a:t>
            </a:r>
            <a:r>
              <a:rPr lang="en-US" sz="3200" dirty="0"/>
              <a:t>.</a:t>
            </a:r>
          </a:p>
          <a:p>
            <a:r>
              <a:rPr lang="en-US" sz="3200" dirty="0"/>
              <a:t>Oracle VMs are supported in Azure.</a:t>
            </a:r>
          </a:p>
          <a:p>
            <a:r>
              <a:rPr lang="en-US" sz="3200" dirty="0"/>
              <a:t>MySQL is offered from the partner </a:t>
            </a:r>
            <a:r>
              <a:rPr lang="en-US" sz="3200" dirty="0" err="1"/>
              <a:t>ClearDB</a:t>
            </a:r>
            <a:r>
              <a:rPr lang="en-US" sz="3200" dirty="0" smtClean="0"/>
              <a:t>.</a:t>
            </a:r>
            <a:endParaRPr lang="en-US" sz="3200" dirty="0"/>
          </a:p>
        </p:txBody>
      </p:sp>
    </p:spTree>
    <p:extLst>
      <p:ext uri="{BB962C8B-B14F-4D97-AF65-F5344CB8AC3E}">
        <p14:creationId xmlns:p14="http://schemas.microsoft.com/office/powerpoint/2010/main" val="3100047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Content Placeholder 2"/>
          <p:cNvSpPr txBox="1">
            <a:spLocks/>
          </p:cNvSpPr>
          <p:nvPr/>
        </p:nvSpPr>
        <p:spPr>
          <a:xfrm>
            <a:off x="512939" y="925286"/>
            <a:ext cx="6577690" cy="1503179"/>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lvl="1" indent="0" defTabSz="914325">
              <a:spcBef>
                <a:spcPts val="600"/>
              </a:spcBef>
              <a:buNone/>
            </a:pPr>
            <a:r>
              <a:rPr lang="en-US" sz="3600" spc="-51" dirty="0" smtClean="0">
                <a:solidFill>
                  <a:schemeClr val="bg2"/>
                </a:solidFill>
                <a:latin typeface="+mj-lt"/>
              </a:rPr>
              <a:t>Applications communicate </a:t>
            </a:r>
            <a:r>
              <a:rPr lang="en-US" sz="3600" spc="-51" dirty="0">
                <a:solidFill>
                  <a:schemeClr val="bg2"/>
                </a:solidFill>
                <a:latin typeface="+mj-lt"/>
              </a:rPr>
              <a:t>directly </a:t>
            </a:r>
            <a:r>
              <a:rPr lang="en-US" sz="3600" spc="-51" dirty="0" smtClean="0">
                <a:solidFill>
                  <a:schemeClr val="bg2"/>
                </a:solidFill>
                <a:latin typeface="+mj-lt"/>
              </a:rPr>
              <a:t>with SQL Database using TDS.</a:t>
            </a:r>
            <a:endParaRPr lang="en-US" sz="3600" dirty="0">
              <a:latin typeface="+mj-lt"/>
            </a:endParaRPr>
          </a:p>
        </p:txBody>
      </p:sp>
      <p:sp>
        <p:nvSpPr>
          <p:cNvPr id="81"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How It </a:t>
            </a:r>
            <a:r>
              <a:rPr lang="en-US" dirty="0" smtClean="0"/>
              <a:t>Works – Architecture of the Service</a:t>
            </a:r>
            <a:endParaRPr lang="en-US" dirty="0"/>
          </a:p>
        </p:txBody>
      </p:sp>
      <p:grpSp>
        <p:nvGrpSpPr>
          <p:cNvPr id="13" name="Group 12"/>
          <p:cNvGrpSpPr/>
          <p:nvPr/>
        </p:nvGrpSpPr>
        <p:grpSpPr>
          <a:xfrm>
            <a:off x="7518833" y="353101"/>
            <a:ext cx="3976070" cy="1592486"/>
            <a:chOff x="7518833" y="353101"/>
            <a:chExt cx="3976070" cy="1592486"/>
          </a:xfrm>
        </p:grpSpPr>
        <p:sp>
          <p:nvSpPr>
            <p:cNvPr id="14" name="Rectangle 13"/>
            <p:cNvSpPr/>
            <p:nvPr/>
          </p:nvSpPr>
          <p:spPr bwMode="auto">
            <a:xfrm>
              <a:off x="7518833" y="353101"/>
              <a:ext cx="3976070" cy="1592486"/>
            </a:xfrm>
            <a:prstGeom prst="rect">
              <a:avLst/>
            </a:prstGeom>
            <a:solidFill>
              <a:schemeClr val="accent4">
                <a:lumMod val="20000"/>
                <a:lumOff val="8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solidFill>
                    <a:schemeClr val="accent3">
                      <a:lumMod val="50000"/>
                    </a:schemeClr>
                  </a:solidFill>
                </a:rPr>
                <a:t>Client Layer</a:t>
              </a:r>
            </a:p>
          </p:txBody>
        </p:sp>
        <p:sp>
          <p:nvSpPr>
            <p:cNvPr id="15" name="Rectangle 14"/>
            <p:cNvSpPr/>
            <p:nvPr/>
          </p:nvSpPr>
          <p:spPr bwMode="auto">
            <a:xfrm>
              <a:off x="7755827" y="634999"/>
              <a:ext cx="950621"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PHP</a:t>
              </a:r>
            </a:p>
          </p:txBody>
        </p:sp>
        <p:sp>
          <p:nvSpPr>
            <p:cNvPr id="16" name="Rectangle 15"/>
            <p:cNvSpPr/>
            <p:nvPr/>
          </p:nvSpPr>
          <p:spPr bwMode="auto">
            <a:xfrm>
              <a:off x="10293349" y="634999"/>
              <a:ext cx="950625"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WCF Data Services</a:t>
              </a:r>
            </a:p>
          </p:txBody>
        </p:sp>
        <p:sp>
          <p:nvSpPr>
            <p:cNvPr id="17" name="Rectangle 16"/>
            <p:cNvSpPr/>
            <p:nvPr/>
          </p:nvSpPr>
          <p:spPr bwMode="auto">
            <a:xfrm>
              <a:off x="8814342" y="634999"/>
              <a:ext cx="1371114"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SQL Server</a:t>
              </a:r>
            </a:p>
            <a:p>
              <a:pPr algn="ctr" defTabSz="914099" fontAlgn="base">
                <a:spcBef>
                  <a:spcPct val="0"/>
                </a:spcBef>
                <a:spcAft>
                  <a:spcPct val="0"/>
                </a:spcAft>
              </a:pPr>
              <a:r>
                <a:rPr lang="en-US" sz="1200" dirty="0">
                  <a:solidFill>
                    <a:sysClr val="windowText" lastClr="000000"/>
                  </a:solidFill>
                </a:rPr>
                <a:t>Applications</a:t>
              </a:r>
            </a:p>
            <a:p>
              <a:pPr algn="ctr" defTabSz="914099" fontAlgn="base">
                <a:spcBef>
                  <a:spcPct val="0"/>
                </a:spcBef>
                <a:spcAft>
                  <a:spcPct val="0"/>
                </a:spcAft>
              </a:pPr>
              <a:r>
                <a:rPr lang="en-US" sz="1200" dirty="0">
                  <a:solidFill>
                    <a:sysClr val="windowText" lastClr="000000"/>
                  </a:solidFill>
                </a:rPr>
                <a:t>and Tools</a:t>
              </a:r>
            </a:p>
          </p:txBody>
        </p:sp>
        <p:sp>
          <p:nvSpPr>
            <p:cNvPr id="18" name="Rectangle 17"/>
            <p:cNvSpPr/>
            <p:nvPr/>
          </p:nvSpPr>
          <p:spPr bwMode="auto">
            <a:xfrm>
              <a:off x="7755826"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ODBC</a:t>
              </a:r>
            </a:p>
          </p:txBody>
        </p:sp>
        <p:sp>
          <p:nvSpPr>
            <p:cNvPr id="19" name="Rectangle 18"/>
            <p:cNvSpPr/>
            <p:nvPr/>
          </p:nvSpPr>
          <p:spPr bwMode="auto">
            <a:xfrm>
              <a:off x="9551973"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ADO.NET</a:t>
              </a:r>
            </a:p>
          </p:txBody>
        </p:sp>
        <p:sp>
          <p:nvSpPr>
            <p:cNvPr id="20" name="Rectangle 19"/>
            <p:cNvSpPr/>
            <p:nvPr/>
          </p:nvSpPr>
          <p:spPr bwMode="auto">
            <a:xfrm>
              <a:off x="7755826" y="1570505"/>
              <a:ext cx="3488147"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Tabular Data Stream (TDS)</a:t>
              </a:r>
            </a:p>
          </p:txBody>
        </p:sp>
      </p:grpSp>
    </p:spTree>
    <p:extLst>
      <p:ext uri="{BB962C8B-B14F-4D97-AF65-F5344CB8AC3E}">
        <p14:creationId xmlns:p14="http://schemas.microsoft.com/office/powerpoint/2010/main" val="39915999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fade">
                                      <p:cBhvr>
                                        <p:cTn id="12"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Diagram 11"/>
          <p:cNvGraphicFramePr/>
          <p:nvPr>
            <p:extLst>
              <p:ext uri="{D42A27DB-BD31-4B8C-83A1-F6EECF244321}">
                <p14:modId xmlns:p14="http://schemas.microsoft.com/office/powerpoint/2010/main" val="2935623035"/>
              </p:ext>
            </p:extLst>
          </p:nvPr>
        </p:nvGraphicFramePr>
        <p:xfrm>
          <a:off x="666750" y="1400175"/>
          <a:ext cx="10973869" cy="489584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1"/>
          <p:cNvSpPr txBox="1">
            <a:spLocks/>
          </p:cNvSpPr>
          <p:nvPr/>
        </p:nvSpPr>
        <p:spPr>
          <a:xfrm>
            <a:off x="0" y="0"/>
            <a:ext cx="12192000" cy="973394"/>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pPr marL="0" algn="ctr"/>
            <a:r>
              <a:rPr lang="en-US" dirty="0" smtClean="0">
                <a:solidFill>
                  <a:srgbClr val="FFFFFF"/>
                </a:solidFill>
              </a:rPr>
              <a:t>Microsoft Azure Data Platform</a:t>
            </a:r>
            <a:endParaRPr lang="en-US" dirty="0">
              <a:solidFill>
                <a:srgbClr val="FFFFFF"/>
              </a:solidFill>
            </a:endParaRPr>
          </a:p>
        </p:txBody>
      </p:sp>
    </p:spTree>
    <p:extLst>
      <p:ext uri="{BB962C8B-B14F-4D97-AF65-F5344CB8AC3E}">
        <p14:creationId xmlns:p14="http://schemas.microsoft.com/office/powerpoint/2010/main" val="1480454054"/>
      </p:ext>
    </p:extLst>
  </p:cSld>
  <p:clrMapOvr>
    <a:masterClrMapping/>
  </p:clrMapOvr>
  <p:transition>
    <p:fade/>
  </p:transition>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r>
              <a:rPr lang="en-US" dirty="0" smtClean="0"/>
              <a:t>Try [service] today</a:t>
            </a:r>
          </a:p>
          <a:p>
            <a:endParaRPr lang="en-US" dirty="0"/>
          </a:p>
          <a:p>
            <a:r>
              <a:rPr lang="en-US" dirty="0" smtClean="0"/>
              <a:t>Ask Questions:</a:t>
            </a:r>
          </a:p>
          <a:p>
            <a:r>
              <a:rPr lang="en-US" dirty="0" smtClean="0"/>
              <a:t>Twitter:</a:t>
            </a:r>
          </a:p>
          <a:p>
            <a:r>
              <a:rPr lang="en-US" dirty="0" smtClean="0"/>
              <a:t>Email</a:t>
            </a:r>
          </a:p>
          <a:p>
            <a:r>
              <a:rPr lang="en-US" dirty="0" smtClean="0"/>
              <a:t>Public forum:</a:t>
            </a:r>
          </a:p>
          <a:p>
            <a:endParaRPr lang="en-US" dirty="0"/>
          </a:p>
          <a:p>
            <a:endParaRPr lang="en-US" dirty="0"/>
          </a:p>
          <a:p>
            <a:endParaRPr lang="en-US" dirty="0"/>
          </a:p>
        </p:txBody>
      </p:sp>
    </p:spTree>
    <p:extLst>
      <p:ext uri="{BB962C8B-B14F-4D97-AF65-F5344CB8AC3E}">
        <p14:creationId xmlns:p14="http://schemas.microsoft.com/office/powerpoint/2010/main" val="1301198229"/>
      </p:ext>
    </p:extLst>
  </p:cSld>
  <p:clrMapOvr>
    <a:masterClrMapping/>
  </p:clrMapOvr>
  <p:transition>
    <p:fade/>
  </p:transition>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p:txBody>
          <a:bodyPr/>
          <a:lstStyle/>
          <a:p>
            <a:r>
              <a:rPr lang="en-US" dirty="0" smtClean="0"/>
              <a:t>Q&amp;A</a:t>
            </a:r>
            <a:endParaRPr lang="en-US" dirty="0"/>
          </a:p>
        </p:txBody>
      </p:sp>
    </p:spTree>
    <p:extLst>
      <p:ext uri="{BB962C8B-B14F-4D97-AF65-F5344CB8AC3E}">
        <p14:creationId xmlns:p14="http://schemas.microsoft.com/office/powerpoint/2010/main" val="1714908583"/>
      </p:ext>
    </p:extLst>
  </p:cSld>
  <p:clrMapOvr>
    <a:masterClrMapping/>
  </p:clrMapOvr>
  <p:transition>
    <p:fade/>
  </p:transition>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p:cNvGrpSpPr/>
          <p:nvPr/>
        </p:nvGrpSpPr>
        <p:grpSpPr>
          <a:xfrm>
            <a:off x="1125475" y="1429492"/>
            <a:ext cx="4279281" cy="2701638"/>
            <a:chOff x="-2" y="0"/>
            <a:chExt cx="10862785" cy="6858000"/>
          </a:xfrm>
        </p:grpSpPr>
        <p:pic>
          <p:nvPicPr>
            <p:cNvPr id="18" name="Picture 17"/>
            <p:cNvPicPr>
              <a:picLocks noChangeAspect="1"/>
            </p:cNvPicPr>
            <p:nvPr/>
          </p:nvPicPr>
          <p:blipFill rotWithShape="1">
            <a:blip r:embed="rId3" cstate="print">
              <a:extLst>
                <a:ext uri="{28A0092B-C50C-407E-A947-70E740481C1C}">
                  <a14:useLocalDpi xmlns:a14="http://schemas.microsoft.com/office/drawing/2010/main" val="0"/>
                </a:ext>
              </a:extLst>
            </a:blip>
            <a:srcRect r="10902" b="9999"/>
            <a:stretch/>
          </p:blipFill>
          <p:spPr>
            <a:xfrm>
              <a:off x="-2" y="0"/>
              <a:ext cx="10862785" cy="6858000"/>
            </a:xfrm>
            <a:prstGeom prst="rect">
              <a:avLst/>
            </a:prstGeom>
          </p:spPr>
        </p:pic>
        <p:pic>
          <p:nvPicPr>
            <p:cNvPr id="19" name="Picture 18"/>
            <p:cNvPicPr>
              <a:picLocks noChangeAspect="1"/>
            </p:cNvPicPr>
            <p:nvPr/>
          </p:nvPicPr>
          <p:blipFill rotWithShape="1">
            <a:blip r:embed="rId3" cstate="print">
              <a:extLst>
                <a:ext uri="{28A0092B-C50C-407E-A947-70E740481C1C}">
                  <a14:useLocalDpi xmlns:a14="http://schemas.microsoft.com/office/drawing/2010/main" val="0"/>
                </a:ext>
              </a:extLst>
            </a:blip>
            <a:srcRect t="90500" r="92969"/>
            <a:stretch/>
          </p:blipFill>
          <p:spPr>
            <a:xfrm>
              <a:off x="1" y="6134100"/>
              <a:ext cx="857249" cy="723900"/>
            </a:xfrm>
            <a:prstGeom prst="rect">
              <a:avLst/>
            </a:prstGeom>
          </p:spPr>
        </p:pic>
      </p:grpSp>
      <p:pic>
        <p:nvPicPr>
          <p:cNvPr id="5" name="Picture 4"/>
          <p:cNvPicPr>
            <a:picLocks noChangeAspect="1"/>
          </p:cNvPicPr>
          <p:nvPr/>
        </p:nvPicPr>
        <p:blipFill rotWithShape="1">
          <a:blip r:embed="rId4" cstate="print">
            <a:extLst>
              <a:ext uri="{28A0092B-C50C-407E-A947-70E740481C1C}">
                <a14:useLocalDpi xmlns:a14="http://schemas.microsoft.com/office/drawing/2010/main" val="0"/>
              </a:ext>
            </a:extLst>
          </a:blip>
          <a:srcRect b="14927"/>
          <a:stretch/>
        </p:blipFill>
        <p:spPr>
          <a:xfrm>
            <a:off x="916654" y="1127733"/>
            <a:ext cx="4678900" cy="5719580"/>
          </a:xfrm>
          <a:prstGeom prst="rect">
            <a:avLst/>
          </a:prstGeom>
        </p:spPr>
      </p:pic>
      <p:grpSp>
        <p:nvGrpSpPr>
          <p:cNvPr id="16" name="Group 15"/>
          <p:cNvGrpSpPr/>
          <p:nvPr/>
        </p:nvGrpSpPr>
        <p:grpSpPr>
          <a:xfrm>
            <a:off x="5811880" y="2906978"/>
            <a:ext cx="6146714" cy="2448303"/>
            <a:chOff x="5811880" y="1728413"/>
            <a:chExt cx="6146714" cy="2448303"/>
          </a:xfrm>
        </p:grpSpPr>
        <p:sp>
          <p:nvSpPr>
            <p:cNvPr id="20" name="Text Placeholder 25"/>
            <p:cNvSpPr txBox="1">
              <a:spLocks/>
            </p:cNvSpPr>
            <p:nvPr/>
          </p:nvSpPr>
          <p:spPr bwMode="ltGray">
            <a:xfrm>
              <a:off x="5811880" y="1728413"/>
              <a:ext cx="5860167" cy="1628567"/>
            </a:xfrm>
            <a:prstGeom prst="rect">
              <a:avLst/>
            </a:prstGeom>
          </p:spPr>
          <p:txBody>
            <a:bodyPr vert="horz" wrap="square" lIns="179285" tIns="143428" rIns="179285" bIns="143428" rtlCol="0" anchor="t">
              <a:noAutofit/>
            </a:bodyPr>
            <a:lstStyle>
              <a:lvl1pPr marL="0" indent="0" algn="l" defTabSz="914166" rtl="0" eaLnBrk="1" latinLnBrk="0" hangingPunct="1">
                <a:spcBef>
                  <a:spcPct val="20000"/>
                </a:spcBef>
                <a:buFont typeface="Arial" pitchFamily="34" charset="0"/>
                <a:buNone/>
                <a:defRPr sz="6700" kern="1200" spc="-153">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676959" indent="-676959" defTabSz="896157">
                <a:lnSpc>
                  <a:spcPts val="6666"/>
                </a:lnSpc>
                <a:defRPr/>
              </a:pPr>
              <a:r>
                <a:rPr lang="en-US" sz="5980" spc="-150" dirty="0">
                  <a:solidFill>
                    <a:srgbClr val="FFFFFF"/>
                  </a:solidFill>
                  <a:latin typeface="Segoe UI Light"/>
                </a:rPr>
                <a:t>Get </a:t>
              </a:r>
              <a:r>
                <a:rPr lang="en-US" sz="5980" spc="-150" dirty="0" smtClean="0">
                  <a:solidFill>
                    <a:srgbClr val="FFFFFF"/>
                  </a:solidFill>
                  <a:latin typeface="Segoe UI Light"/>
                </a:rPr>
                <a:t>started</a:t>
              </a:r>
              <a:endParaRPr lang="en-US" sz="5980" spc="-150" dirty="0">
                <a:solidFill>
                  <a:srgbClr val="FFFFFF"/>
                </a:solidFill>
                <a:latin typeface="Segoe UI Light"/>
              </a:endParaRPr>
            </a:p>
          </p:txBody>
        </p:sp>
        <p:sp>
          <p:nvSpPr>
            <p:cNvPr id="21" name="Text Placeholder 4"/>
            <p:cNvSpPr txBox="1">
              <a:spLocks/>
            </p:cNvSpPr>
            <p:nvPr/>
          </p:nvSpPr>
          <p:spPr>
            <a:xfrm>
              <a:off x="5968926" y="2763841"/>
              <a:ext cx="5989668" cy="14128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smtClean="0">
                  <a:solidFill>
                    <a:srgbClr val="11C1FF"/>
                  </a:solidFill>
                  <a:latin typeface="+mj-lt"/>
                </a:rPr>
                <a:t>Visit azure.microsoft.com</a:t>
              </a:r>
              <a:endParaRPr lang="en-US" sz="4000" dirty="0">
                <a:solidFill>
                  <a:srgbClr val="11C1FF"/>
                </a:solidFill>
                <a:latin typeface="+mj-lt"/>
              </a:endParaRPr>
            </a:p>
          </p:txBody>
        </p:sp>
      </p:grpSp>
    </p:spTree>
    <p:extLst>
      <p:ext uri="{BB962C8B-B14F-4D97-AF65-F5344CB8AC3E}">
        <p14:creationId xmlns:p14="http://schemas.microsoft.com/office/powerpoint/2010/main" val="2641055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500"/>
                                        <p:tgtEl>
                                          <p:spTgt spid="17"/>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81978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1_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Event.potx" id="{753E25C2-DE2E-477E-B2FB-4BF58DD7C983}" vid="{ABFB4009-9D60-44CA-B6CF-6D5DFFFE4A75}"/>
    </a:ext>
  </a:extLst>
</a:theme>
</file>

<file path=ppt/theme/theme2.xml><?xml version="1.0" encoding="utf-8"?>
<a:theme xmlns:a="http://schemas.openxmlformats.org/drawingml/2006/main" name="5-30629_Build_Template_WHI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_v02.potx" id="{AE6B0D47-3488-4D7E-AEFE-4DBC34C239F2}" vid="{FE055DFB-2179-4F25-980C-29B98161779E}"/>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fee586e5-3c92-48eb-9898-42915e590ada">
      <UserInfo>
        <DisplayName>Rick Claus</DisplayName>
        <AccountId>401</AccountId>
        <AccountType/>
      </UserInfo>
    </SharedWithUser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4A821E223A3BC347949CC2419033DBE2" ma:contentTypeVersion="1" ma:contentTypeDescription="Create a new document." ma:contentTypeScope="" ma:versionID="519c6bc90736a6e8abbbdb38ed934ac6">
  <xsd:schema xmlns:xsd="http://www.w3.org/2001/XMLSchema" xmlns:xs="http://www.w3.org/2001/XMLSchema" xmlns:p="http://schemas.microsoft.com/office/2006/metadata/properties" xmlns:ns2="fee586e5-3c92-48eb-9898-42915e590ada" targetNamespace="http://schemas.microsoft.com/office/2006/metadata/properties" ma:root="true" ma:fieldsID="4da06bcf8031bc55fa8390c6716287b0" ns2:_="">
    <xsd:import namespace="fee586e5-3c92-48eb-9898-42915e590ada"/>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ee586e5-3c92-48eb-9898-42915e590ada"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Control xmlns="http://schemas.microsoft.com/VisualStudio/2011/storyboarding/control">
  <Id Name="189673cb-4923-4bbb-94d6-78aeba63d872" Revision="1" Stencil="System.MyShapes" StencilVersion="1.0"/>
</Control>
</file>

<file path=customXml/itemProps1.xml><?xml version="1.0" encoding="utf-8"?>
<ds:datastoreItem xmlns:ds="http://schemas.openxmlformats.org/officeDocument/2006/customXml" ds:itemID="{B030EFEA-9AEA-457C-BAA8-93C4281792F5}">
  <ds:schemaRefs>
    <ds:schemaRef ds:uri="http://purl.org/dc/dcmitype/"/>
    <ds:schemaRef ds:uri="http://schemas.microsoft.com/office/2006/metadata/properties"/>
    <ds:schemaRef ds:uri="http://schemas.microsoft.com/office/2006/documentManagement/types"/>
    <ds:schemaRef ds:uri="http://schemas.openxmlformats.org/package/2006/metadata/core-properties"/>
    <ds:schemaRef ds:uri="http://purl.org/dc/elements/1.1/"/>
    <ds:schemaRef ds:uri="http://www.w3.org/XML/1998/namespace"/>
    <ds:schemaRef ds:uri="http://purl.org/dc/terms/"/>
    <ds:schemaRef ds:uri="http://schemas.microsoft.com/office/infopath/2007/PartnerControls"/>
    <ds:schemaRef ds:uri="fee586e5-3c92-48eb-9898-42915e590ada"/>
  </ds:schemaRefs>
</ds:datastoreItem>
</file>

<file path=customXml/itemProps2.xml><?xml version="1.0" encoding="utf-8"?>
<ds:datastoreItem xmlns:ds="http://schemas.openxmlformats.org/officeDocument/2006/customXml" ds:itemID="{14B32142-DE2C-423C-A302-95CAC214862A}">
  <ds:schemaRefs>
    <ds:schemaRef ds:uri="http://schemas.microsoft.com/sharepoint/v3/contenttype/forms"/>
  </ds:schemaRefs>
</ds:datastoreItem>
</file>

<file path=customXml/itemProps3.xml><?xml version="1.0" encoding="utf-8"?>
<ds:datastoreItem xmlns:ds="http://schemas.openxmlformats.org/officeDocument/2006/customXml" ds:itemID="{3469201C-D4CA-4918-A4FF-8ED15147EC4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ee586e5-3c92-48eb-9898-42915e590ad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xml><?xml version="1.0" encoding="utf-8"?>
<ds:datastoreItem xmlns:ds="http://schemas.openxmlformats.org/officeDocument/2006/customXml" ds:itemID="{1A09340B-B734-4C22-9285-A73C3253D8F4}">
  <ds:schemaRefs>
    <ds:schemaRef ds:uri="http://schemas.microsoft.com/VisualStudio/2011/storyboarding/control"/>
  </ds:schemaRefs>
</ds:datastoreItem>
</file>

<file path=docProps/app.xml><?xml version="1.0" encoding="utf-8"?>
<Properties xmlns="http://schemas.openxmlformats.org/officeDocument/2006/extended-properties" xmlns:vt="http://schemas.openxmlformats.org/officeDocument/2006/docPropsVTypes">
  <Template>AzureEvent</Template>
  <TotalTime>834</TotalTime>
  <Words>7324</Words>
  <Application>Microsoft Office PowerPoint</Application>
  <PresentationFormat>Widescreen</PresentationFormat>
  <Paragraphs>977</Paragraphs>
  <Slides>94</Slides>
  <Notes>74</Notes>
  <HiddenSlides>1</HiddenSlides>
  <MMClips>0</MMClips>
  <ScaleCrop>false</ScaleCrop>
  <HeadingPairs>
    <vt:vector size="8" baseType="variant">
      <vt:variant>
        <vt:lpstr>Fonts Used</vt:lpstr>
      </vt:variant>
      <vt:variant>
        <vt:i4>14</vt:i4>
      </vt:variant>
      <vt:variant>
        <vt:lpstr>Theme</vt:lpstr>
      </vt:variant>
      <vt:variant>
        <vt:i4>2</vt:i4>
      </vt:variant>
      <vt:variant>
        <vt:lpstr>Embedded OLE Servers</vt:lpstr>
      </vt:variant>
      <vt:variant>
        <vt:i4>1</vt:i4>
      </vt:variant>
      <vt:variant>
        <vt:lpstr>Slide Titles</vt:lpstr>
      </vt:variant>
      <vt:variant>
        <vt:i4>94</vt:i4>
      </vt:variant>
    </vt:vector>
  </HeadingPairs>
  <TitlesOfParts>
    <vt:vector size="111" baseType="lpstr">
      <vt:lpstr>ＭＳ Ｐゴシック</vt:lpstr>
      <vt:lpstr>Arial</vt:lpstr>
      <vt:lpstr>Avenir LT Pro 45 Book</vt:lpstr>
      <vt:lpstr>Calibri</vt:lpstr>
      <vt:lpstr>Calibri Light</vt:lpstr>
      <vt:lpstr>Consolas</vt:lpstr>
      <vt:lpstr>Segoe UI</vt:lpstr>
      <vt:lpstr>Segoe UI Light</vt:lpstr>
      <vt:lpstr>Segoe UI Light (Headings)</vt:lpstr>
      <vt:lpstr>Segoe UI Semibold</vt:lpstr>
      <vt:lpstr>Segoe UI Semilight</vt:lpstr>
      <vt:lpstr>wf_segoe-ui_normal</vt:lpstr>
      <vt:lpstr>Wingdings</vt:lpstr>
      <vt:lpstr>Wingdings 3</vt:lpstr>
      <vt:lpstr>1_Azure Event</vt:lpstr>
      <vt:lpstr>5-30629_Build_Template_WHITE</vt:lpstr>
      <vt:lpstr>Visio</vt:lpstr>
      <vt:lpstr>Azure Data Overview</vt:lpstr>
      <vt:lpstr>Agenda</vt:lpstr>
      <vt:lpstr>SQL Database</vt:lpstr>
      <vt:lpstr>PowerPoint Presentation</vt:lpstr>
      <vt:lpstr>Architecture</vt:lpstr>
      <vt:lpstr>A Server is not a machine</vt:lpstr>
      <vt:lpstr>SQL Database The Basics </vt:lpstr>
      <vt:lpstr>SQL Database The Basics</vt:lpstr>
      <vt:lpstr>PowerPoint Presentation</vt:lpstr>
      <vt:lpstr>PowerPoint Presentation</vt:lpstr>
      <vt:lpstr>PowerPoint Presentation</vt:lpstr>
      <vt:lpstr>PowerPoint Presentation</vt:lpstr>
      <vt:lpstr>PowerPoint Presentation</vt:lpstr>
      <vt:lpstr>SQL Database Server</vt:lpstr>
      <vt:lpstr>PowerPoint Presentation</vt:lpstr>
      <vt:lpstr>PowerPoint Presentation</vt:lpstr>
      <vt:lpstr>PowerPoint Presentation</vt:lpstr>
      <vt:lpstr>PowerPoint Presentation</vt:lpstr>
      <vt:lpstr>Provision Servers Interactively </vt:lpstr>
      <vt:lpstr>Provision Servers Interactively</vt:lpstr>
      <vt:lpstr>Automate Server Provisioning</vt:lpstr>
      <vt:lpstr>Automate Server Provisioning</vt:lpstr>
      <vt:lpstr>Demo: Creating A SQL Database Server and a SQL Database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Demo: Connect from on premise and deploy your database</vt:lpstr>
      <vt:lpstr>Use Familiar Technologies</vt:lpstr>
      <vt:lpstr>Use Familiar Technologies - Languages</vt:lpstr>
      <vt:lpstr>Use Familiar Technologies - Frameworks</vt:lpstr>
      <vt:lpstr>Use Familiar Technologies - Tools</vt:lpstr>
      <vt:lpstr>Unsupported SQL Server Features </vt:lpstr>
      <vt:lpstr>Azure SQL Database Management Portal</vt:lpstr>
      <vt:lpstr>Demo: DAC Deployment  From SQL Server Management Studio</vt:lpstr>
      <vt:lpstr>Elastic Database</vt:lpstr>
      <vt:lpstr>Elastic Database Pool</vt:lpstr>
      <vt:lpstr>PowerPoint Presentation</vt:lpstr>
      <vt:lpstr>Elastic Database Jobs</vt:lpstr>
      <vt:lpstr>Managing many databases</vt:lpstr>
      <vt:lpstr>Elastic Scale</vt:lpstr>
      <vt:lpstr>PowerPoint Presentation</vt:lpstr>
      <vt:lpstr>SQL Database Considerations and Best Practices</vt:lpstr>
      <vt:lpstr>Scalability options in Azure SQL DB</vt:lpstr>
      <vt:lpstr>PowerPoint Presentation</vt:lpstr>
      <vt:lpstr>SQL Server VM</vt:lpstr>
      <vt:lpstr>Run SQL on VM</vt:lpstr>
      <vt:lpstr>Why (at least) two offerings of SQL in Azure?</vt:lpstr>
      <vt:lpstr>SQL Database</vt:lpstr>
      <vt:lpstr>Other features SQL IaaS supports that SQL Database doesn’t (yet)</vt:lpstr>
      <vt:lpstr>Demo: Standing up a SQL Server in Azure using Marketplace</vt:lpstr>
      <vt:lpstr>DocumentDB</vt:lpstr>
      <vt:lpstr>Fully managed, scalable JSON document database service</vt:lpstr>
      <vt:lpstr>Microsoft Azure Data Services</vt:lpstr>
      <vt:lpstr>MongoDB</vt:lpstr>
      <vt:lpstr>Tunable Consistency – four distinct levels </vt:lpstr>
      <vt:lpstr>Tunable Consistency Strong  </vt:lpstr>
      <vt:lpstr>Tunable Consistency Bounded Stateless </vt:lpstr>
      <vt:lpstr>Tunable Consistency Session </vt:lpstr>
      <vt:lpstr>Tunable Consistency Eventual </vt:lpstr>
      <vt:lpstr>PowerPoint Presentation</vt:lpstr>
      <vt:lpstr>Demo: Interacting with DocumentDB</vt:lpstr>
      <vt:lpstr>Search</vt:lpstr>
      <vt:lpstr>Azure Search</vt:lpstr>
      <vt:lpstr>Azure Search</vt:lpstr>
      <vt:lpstr>Search Functionality </vt:lpstr>
      <vt:lpstr>Search Functionality </vt:lpstr>
      <vt:lpstr>Demo: Azure Search walkthrough</vt:lpstr>
      <vt:lpstr>PowerPoint Presentation</vt:lpstr>
      <vt:lpstr>PowerPoint Presentation</vt:lpstr>
      <vt:lpstr>PowerPoint Presentation</vt:lpstr>
      <vt:lpstr>PowerPoint Presentation</vt:lpstr>
      <vt:lpstr>HDInsight</vt:lpstr>
      <vt:lpstr>PowerPoint Presentation</vt:lpstr>
      <vt:lpstr>Programming HDInsight – Existing ecosystem</vt:lpstr>
      <vt:lpstr>Programming HDInsight – Microsoft .NET</vt:lpstr>
      <vt:lpstr>Programming HDInsight – DevOps / IT Pros</vt:lpstr>
      <vt:lpstr>Data Warehousing</vt:lpstr>
      <vt:lpstr>PowerPoint Presentation</vt:lpstr>
      <vt:lpstr>PowerPoint Presentation</vt:lpstr>
      <vt:lpstr>Data Lake</vt:lpstr>
      <vt:lpstr>PowerPoint Presentation</vt:lpstr>
      <vt:lpstr>PowerPoint Presentation</vt:lpstr>
      <vt:lpstr>MongoDB, MySQL, Oracle, Cassandra, Neo4j and more </vt:lpstr>
      <vt:lpstr>Additional Database options in Azure</vt:lpstr>
      <vt:lpstr>PowerPoint Presentation</vt:lpstr>
      <vt:lpstr>PowerPoint Presentation</vt:lpstr>
      <vt:lpstr>Q&amp;A</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Sidney Andrews</dc:creator>
  <cp:lastModifiedBy>Nazik Huq</cp:lastModifiedBy>
  <cp:revision>30</cp:revision>
  <cp:lastPrinted>2014-03-26T17:46:13Z</cp:lastPrinted>
  <dcterms:created xsi:type="dcterms:W3CDTF">2015-04-25T14:54:57Z</dcterms:created>
  <dcterms:modified xsi:type="dcterms:W3CDTF">2015-06-22T11:10:41Z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0x0101004A821E223A3BC347949CC2419033DBE2</vt:lpwstr>
  </property>
  <property fmtid="{D5CDD505-2E9C-101B-9397-08002B2CF9AE}" pid="3" name="DocVizMetadataToken">
    <vt:lpwstr>300x191x1</vt:lpwstr>
  </property>
</Properties>
</file>